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56" r:id="rId2"/>
    <p:sldId id="275" r:id="rId3"/>
    <p:sldId id="259" r:id="rId4"/>
    <p:sldId id="258" r:id="rId5"/>
    <p:sldId id="276" r:id="rId6"/>
    <p:sldId id="262" r:id="rId7"/>
    <p:sldId id="263" r:id="rId8"/>
    <p:sldId id="273" r:id="rId9"/>
    <p:sldId id="274" r:id="rId10"/>
    <p:sldId id="266" r:id="rId11"/>
    <p:sldId id="268" r:id="rId12"/>
    <p:sldId id="269"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oqBK+h9Ro/cf4pUILMjR/w==" hashData="Xpus25NyWtTA5RsRgEAHi1tyDrw="/>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9EB"/>
    <a:srgbClr val="E7E5E7"/>
    <a:srgbClr val="E7E5E6"/>
    <a:srgbClr val="E9E7E8"/>
    <a:srgbClr val="4BA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77133" autoAdjust="0"/>
  </p:normalViewPr>
  <p:slideViewPr>
    <p:cSldViewPr>
      <p:cViewPr varScale="1">
        <p:scale>
          <a:sx n="86" d="100"/>
          <a:sy n="86" d="100"/>
        </p:scale>
        <p:origin x="-166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1/19/2016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dirty="0"/>
          </a:p>
        </p:txBody>
      </p:sp>
    </p:spTree>
    <p:extLst>
      <p:ext uri="{BB962C8B-B14F-4D97-AF65-F5344CB8AC3E}">
        <p14:creationId xmlns:p14="http://schemas.microsoft.com/office/powerpoint/2010/main" val="407561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Let’s</a:t>
            </a:r>
            <a:r>
              <a:rPr lang="en-US" sz="1100" kern="1200" baseline="0" dirty="0" smtClean="0">
                <a:solidFill>
                  <a:schemeClr val="tx1"/>
                </a:solidFill>
                <a:latin typeface="+mn-lt"/>
                <a:ea typeface="+mn-ea"/>
                <a:cs typeface="+mn-cs"/>
              </a:rPr>
              <a:t> go back and take a look at Dave’s situation. Is there anything he could have done to prevent his parents from being victimized? YES. As you can see on the screen there are a few specific things he could have done that may have prevented this from occurring. </a:t>
            </a:r>
          </a:p>
          <a:p>
            <a:r>
              <a:rPr lang="en-US" sz="1100" kern="1200" baseline="0" dirty="0" smtClean="0">
                <a:solidFill>
                  <a:schemeClr val="tx1"/>
                </a:solidFill>
                <a:latin typeface="+mn-lt"/>
                <a:ea typeface="+mn-ea"/>
                <a:cs typeface="+mn-cs"/>
              </a:rPr>
              <a:t>He could have: </a:t>
            </a:r>
          </a:p>
          <a:p>
            <a:pPr lvl="1">
              <a:buFont typeface="Arial" pitchFamily="34" charset="0"/>
              <a:buChar char="•"/>
            </a:pPr>
            <a:r>
              <a:rPr lang="en-US" sz="1100" kern="1200" baseline="0" dirty="0" smtClean="0">
                <a:solidFill>
                  <a:schemeClr val="tx1"/>
                </a:solidFill>
                <a:latin typeface="+mn-lt"/>
                <a:ea typeface="+mn-ea"/>
                <a:cs typeface="+mn-cs"/>
              </a:rPr>
              <a:t>Checked the mail daily versus every other day.</a:t>
            </a:r>
          </a:p>
          <a:p>
            <a:pPr lvl="1">
              <a:buFont typeface="Arial" pitchFamily="34" charset="0"/>
              <a:buChar char="•"/>
            </a:pPr>
            <a:r>
              <a:rPr lang="en-US" sz="1100" kern="1200" baseline="0" dirty="0" smtClean="0">
                <a:solidFill>
                  <a:schemeClr val="tx1"/>
                </a:solidFill>
                <a:latin typeface="+mn-lt"/>
                <a:ea typeface="+mn-ea"/>
                <a:cs typeface="+mn-cs"/>
              </a:rPr>
              <a:t>He could have shredded any documents or mail that contained personal identifiable information. </a:t>
            </a:r>
          </a:p>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that we have covered some of the ways that your information can be obtained, let’s look at some tips to avoid credit/debit card fraud.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Be aware that credit card statements often contain the necessary information for a thief to contact the card issuer, report the old card stolen, change the billing address, request a new card and exhaust your credit line before you are aware of the action.  </a:t>
            </a: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Never give account information to anyone over the phone unless you have initiated the call.</a:t>
            </a:r>
          </a:p>
          <a:p>
            <a:pPr>
              <a:buFont typeface="Arial" pitchFamily="34" charset="0"/>
              <a:buChar char="•"/>
            </a:pPr>
            <a:r>
              <a:rPr lang="en-US" sz="1200" kern="1200" baseline="0" dirty="0" smtClean="0">
                <a:solidFill>
                  <a:schemeClr val="tx1"/>
                </a:solidFill>
                <a:latin typeface="+mn-lt"/>
                <a:ea typeface="+mn-ea"/>
                <a:cs typeface="+mn-cs"/>
              </a:rPr>
              <a:t>Carry only the cards you need to use when going out to the mall, store, or restaurant.</a:t>
            </a:r>
          </a:p>
          <a:p>
            <a:pPr>
              <a:buFont typeface="Arial" pitchFamily="34" charset="0"/>
              <a:buChar char="•"/>
            </a:pPr>
            <a:r>
              <a:rPr lang="en-US" sz="1200" kern="1200" baseline="0" dirty="0" smtClean="0">
                <a:solidFill>
                  <a:schemeClr val="tx1"/>
                </a:solidFill>
                <a:latin typeface="+mn-lt"/>
                <a:ea typeface="+mn-ea"/>
                <a:cs typeface="+mn-cs"/>
              </a:rPr>
              <a:t>Keep a close eye on your card when it is being used for a transactions.</a:t>
            </a:r>
          </a:p>
          <a:p>
            <a:pPr>
              <a:buFont typeface="Arial" pitchFamily="34" charset="0"/>
              <a:buChar char="•"/>
            </a:pPr>
            <a:r>
              <a:rPr lang="en-US" sz="1200" kern="1200" baseline="0" dirty="0" smtClean="0">
                <a:solidFill>
                  <a:schemeClr val="tx1"/>
                </a:solidFill>
                <a:latin typeface="+mn-lt"/>
                <a:ea typeface="+mn-ea"/>
                <a:cs typeface="+mn-cs"/>
              </a:rPr>
              <a:t>Always keep a close eye out for questionable charges on your card statements and online banking.</a:t>
            </a:r>
          </a:p>
          <a:p>
            <a:pPr>
              <a:buFont typeface="Arial" pitchFamily="34" charset="0"/>
              <a:buChar char="•"/>
            </a:pPr>
            <a:r>
              <a:rPr lang="en-US" sz="1200" kern="1200" dirty="0" smtClean="0">
                <a:solidFill>
                  <a:schemeClr val="tx1"/>
                </a:solidFill>
                <a:latin typeface="+mn-lt"/>
                <a:ea typeface="+mn-ea"/>
                <a:cs typeface="+mn-cs"/>
              </a:rPr>
              <a:t>Inform your bank</a:t>
            </a:r>
            <a:r>
              <a:rPr lang="en-US" sz="1200" kern="1200" baseline="0" dirty="0" smtClean="0">
                <a:solidFill>
                  <a:schemeClr val="tx1"/>
                </a:solidFill>
                <a:latin typeface="+mn-lt"/>
                <a:ea typeface="+mn-ea"/>
                <a:cs typeface="+mn-cs"/>
              </a:rPr>
              <a:t> or card issuer if you will be traveling.</a:t>
            </a:r>
          </a:p>
          <a:p>
            <a:pPr>
              <a:buFont typeface="Arial" pitchFamily="34" charset="0"/>
              <a:buChar char="•"/>
            </a:pPr>
            <a:r>
              <a:rPr lang="en-US" sz="1200" kern="1200" baseline="0" dirty="0" smtClean="0">
                <a:solidFill>
                  <a:schemeClr val="tx1"/>
                </a:solidFill>
                <a:latin typeface="+mn-lt"/>
                <a:ea typeface="+mn-ea"/>
                <a:cs typeface="+mn-cs"/>
              </a:rPr>
              <a:t>Best practice is to not write your account information down on loose paper, envelopes, statements, etc.</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slide covers what you should do if you have a lost or stolen card. As you can see there are different measures to take for both. If you have lost your card, it is best practice to immediately call the bank or card issuer as soon as you realize you have lost your card.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a stolen card or fraud, first call the bank to have the card disabled and then file a report with your local law enforcement. After those two tasks have been completed you should also file a complaint with Internet Crime Complaint Center.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a:t>
            </a:r>
            <a:r>
              <a:rPr lang="en-US" sz="1200" u="sng" kern="1200" smtClean="0">
                <a:solidFill>
                  <a:schemeClr val="tx1"/>
                </a:solidFill>
                <a:latin typeface="+mn-lt"/>
                <a:ea typeface="+mn-ea"/>
                <a:cs typeface="+mn-cs"/>
              </a:rPr>
              <a:t>Instructor Note:</a:t>
            </a:r>
            <a:r>
              <a:rPr lang="en-US" sz="1200" kern="1200" smtClean="0">
                <a:solidFill>
                  <a:schemeClr val="tx1"/>
                </a:solidFill>
                <a:latin typeface="+mn-lt"/>
                <a:ea typeface="+mn-ea"/>
                <a:cs typeface="+mn-cs"/>
              </a:rPr>
              <a:t> Ask the participants if they have any questions about credit/debit card fraud, prevention tips, or how to report this type of fraud.**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Meet Dave and Linda Sampson. Dave and Linda have been married 20 years and have two children. Dave has recently taken on the responsibility of being power of attorney for his elderly parents. While his parents are still able to live on their own, they asked Dave to help keep track of their finances and help them make financial decisions.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addition to looking over his parents’ finances, Dave stops by every other day to get the mail for his parents. With their age it has been too much for them to get down to the bottom of the driveway. He has been expecting a piece of mail from the courthouse to be delivered to his parents’ address. After a week he begins to question whether it was sent. He contacts the courthouse and they assure him they sent the document out last week. During his conversation with the clerk, she promises to mail out another copy. </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Dave suspects that someone may have taken some of his parents’ mail but isn’t positive that is what happened. Later that evening Dave decides to sit down with his wife and go through his parents’ monthly online bank statement. As he goes through the transactions he notices a string of purchases over the past few days at stores and restaurants that he doesn’t recognize.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Dave immediately gets on the phone with the bank to put a freeze on his parent’s account and have their cards disabled. While on the phone with the bank, he is advised to run a credit report and possibly even freeze his parents’ credit until he can be sure what information was obtained by the scammer.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After speaking with the bank, Dave decides to go to annualcreditreport.com and run a credit check on both his parents. Fortunately there is no suspicious activity found on in their credit reports, at least at this point. Just to be safe Dave decides to contact the credit bureaus to put a temporary freeze on his parents’ credit.</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number of agencies and entities that have</a:t>
            </a:r>
            <a:r>
              <a:rPr lang="en-US" baseline="0" dirty="0" smtClean="0"/>
              <a:t> defined Credit/Debit Card Fraud, but we chose to present you with the definitions used by the Internet Crime Complaint Center (IC3) and the Federal Trade Commission (FTC). As you can see in both definitions it comes down to the illicit taking of another’s credit card information for the purpose of charging purchases or making cash withdrawals from the victim’s account.</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a multitude of ways for thieves to gain access to credit/debit cards and/or the information needed to clone them. The next few slides will cover some of the more common ways that credit/debit cards are stolen or cloned. Once we have covered these topics we will take a look at some ways we can protect ourselves against this type of fraud.</a:t>
            </a:r>
          </a:p>
          <a:p>
            <a:r>
              <a:rPr lang="en-US" sz="1200" kern="1200" dirty="0" smtClean="0">
                <a:solidFill>
                  <a:schemeClr val="tx1"/>
                </a:solidFill>
                <a:latin typeface="+mn-lt"/>
                <a:ea typeface="+mn-ea"/>
                <a:cs typeface="+mn-cs"/>
              </a:rPr>
              <a:t>Credit Card Cloning (skimming)- is a technique whereby someone obtains your credit card details, copies them onto a bogus card and begins using the card.</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Simple thievery: </a:t>
            </a:r>
            <a:r>
              <a:rPr lang="en-US" sz="1200" kern="1200" dirty="0" smtClean="0">
                <a:solidFill>
                  <a:schemeClr val="tx1"/>
                </a:solidFill>
                <a:latin typeface="+mn-lt"/>
                <a:ea typeface="+mn-ea"/>
                <a:cs typeface="+mn-cs"/>
              </a:rPr>
              <a:t>Thieves can steal credit cards, statements, or other documents containing account information in a number of ways. Burglary of a residence, a vehicle, a briefcase, a hotel room, a gym locker; </a:t>
            </a:r>
            <a:r>
              <a:rPr lang="en-US" sz="1200" kern="1200" dirty="0" err="1" smtClean="0">
                <a:solidFill>
                  <a:schemeClr val="tx1"/>
                </a:solidFill>
                <a:latin typeface="+mn-lt"/>
                <a:ea typeface="+mn-ea"/>
                <a:cs typeface="+mn-cs"/>
              </a:rPr>
              <a:t>pickpocketing</a:t>
            </a:r>
            <a:r>
              <a:rPr lang="en-US" sz="1200" kern="1200" dirty="0" smtClean="0">
                <a:solidFill>
                  <a:schemeClr val="tx1"/>
                </a:solidFill>
                <a:latin typeface="+mn-lt"/>
                <a:ea typeface="+mn-ea"/>
                <a:cs typeface="+mn-cs"/>
              </a:rPr>
              <a:t>; theft of mail from a mailbox; and other forms of larceny all fall into this category. Once the card or information is obtained, the thief can successfully impersonate the legal owner of the credit card and run up charges.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Dumpster diving: </a:t>
            </a:r>
            <a:r>
              <a:rPr lang="en-US" sz="1200" kern="1200" dirty="0" smtClean="0">
                <a:solidFill>
                  <a:schemeClr val="tx1"/>
                </a:solidFill>
                <a:latin typeface="+mn-lt"/>
                <a:ea typeface="+mn-ea"/>
                <a:cs typeface="+mn-cs"/>
              </a:rPr>
              <a:t>Often information we receive in the mail from our credit card company, contains enough sensitive information to provide an identity thief the information needed to gain access to the account.  One good place for a thief to look for this information is the trash.  Unless the owner of the accounts is diligent about shredding documents like credit card statements, etc. they leave themselves vulnerable to having their account information compromised by any thief willing to sift through the garbage.</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Access to records: </a:t>
            </a:r>
            <a:r>
              <a:rPr lang="en-US" sz="1200" kern="1200" dirty="0" smtClean="0">
                <a:solidFill>
                  <a:schemeClr val="tx1"/>
                </a:solidFill>
                <a:latin typeface="+mn-lt"/>
                <a:ea typeface="+mn-ea"/>
                <a:cs typeface="+mn-cs"/>
              </a:rPr>
              <a:t>Essentially anyone in a position to obtain the personally identifiable information (PII) of another is in a position to perpetrate credit card fraud. The secretary at the personnel office, the records clerk at the hospital or doctor’s office, a bank teller, the clerical worker at your child’s school, a pharmacist or a clerical employee at a credit agency will have access to huge quantities of PII.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Shoulder surfing: </a:t>
            </a:r>
            <a:r>
              <a:rPr lang="en-US" sz="1200" kern="1200" dirty="0" smtClean="0">
                <a:solidFill>
                  <a:schemeClr val="tx1"/>
                </a:solidFill>
                <a:latin typeface="+mn-lt"/>
                <a:ea typeface="+mn-ea"/>
                <a:cs typeface="+mn-cs"/>
              </a:rPr>
              <a:t>This process can often produce enough information to gain access to a credit card or debit card account. </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Social media:</a:t>
            </a:r>
            <a:r>
              <a:rPr lang="en-US" sz="1200" kern="1200" dirty="0" smtClean="0">
                <a:solidFill>
                  <a:schemeClr val="tx1"/>
                </a:solidFill>
                <a:latin typeface="+mn-lt"/>
                <a:ea typeface="+mn-ea"/>
                <a:cs typeface="+mn-cs"/>
              </a:rPr>
              <a:t> Social media profiles can provide a substantial amount of information. One need not specifically state their date of birth in a profile form, if they post pictures of their latest birthday celebration for all their “friends” to see online. Other information that can be obtained even if it’s not explicitly listed in the profile includes school and employment history, as well as family members’ names (including mother’s maiden name—commonly used as a verification question by credit card companies). A thief may even actively engage a target in online conversations, befriending them and persuading the target to provide the additional information needed to commit credit/debit card fraud.</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Change of </a:t>
            </a:r>
            <a:r>
              <a:rPr lang="en-US" sz="1200" b="1" kern="1200" dirty="0" err="1" smtClean="0">
                <a:solidFill>
                  <a:schemeClr val="tx1"/>
                </a:solidFill>
                <a:latin typeface="+mn-lt"/>
                <a:ea typeface="+mn-ea"/>
                <a:cs typeface="+mn-cs"/>
              </a:rPr>
              <a:t>address:</a:t>
            </a:r>
            <a:r>
              <a:rPr lang="en-US" sz="1200" kern="1200" dirty="0" err="1" smtClean="0">
                <a:solidFill>
                  <a:schemeClr val="tx1"/>
                </a:solidFill>
                <a:latin typeface="+mn-lt"/>
                <a:ea typeface="+mn-ea"/>
                <a:cs typeface="+mn-cs"/>
              </a:rPr>
              <a:t>.Once</a:t>
            </a:r>
            <a:r>
              <a:rPr lang="en-US" sz="1200" kern="1200" dirty="0" smtClean="0">
                <a:solidFill>
                  <a:schemeClr val="tx1"/>
                </a:solidFill>
                <a:latin typeface="+mn-lt"/>
                <a:ea typeface="+mn-ea"/>
                <a:cs typeface="+mn-cs"/>
              </a:rPr>
              <a:t> a thief has a credit card statement, they submit a change of address request and request a second card be issued. Credit card companies will often honor requests for a spouse’s card, and even solicit customers to include other family members on their account.  Such a request would typically not be investigated or verified by the credit agency and the thief would receive the new card and future statements at the new address.  Unless the legal card holder happened to notice the absence of monthly statements, it’s unlikely that they would notice what had taken place in time to prevent serious damage to their account. </a:t>
            </a:r>
            <a:endParaRPr lang="en-US" sz="1100" kern="1200" dirty="0" smtClean="0">
              <a:solidFill>
                <a:schemeClr val="tx1"/>
              </a:solidFill>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Hotel scam: </a:t>
            </a:r>
            <a:r>
              <a:rPr lang="en-US" sz="1200" kern="1200" dirty="0" smtClean="0">
                <a:solidFill>
                  <a:schemeClr val="tx1"/>
                </a:solidFill>
                <a:latin typeface="+mn-lt"/>
                <a:ea typeface="+mn-ea"/>
                <a:cs typeface="+mn-cs"/>
              </a:rPr>
              <a:t>The hotel scam is an emerging form of credit card fraud. A hotel guest receives a call on the hotel room phone from a person claiming to be the desk clerk. The caller claims that the hotel computer has crashed, and asks the guest to verify his or her credit card information. Many victims simply retrieve their cards and provide the caller with the account number and three-digit key on the back.</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Routine everyday use: </a:t>
            </a:r>
            <a:r>
              <a:rPr lang="en-US" sz="1200" kern="1200" dirty="0" smtClean="0">
                <a:solidFill>
                  <a:schemeClr val="tx1"/>
                </a:solidFill>
                <a:latin typeface="+mn-lt"/>
                <a:ea typeface="+mn-ea"/>
                <a:cs typeface="+mn-cs"/>
              </a:rPr>
              <a:t>Most people use their credit and debit cards many times a day for grocery shopping, gas for the car, or just lunch or a coffee at the local coffee house.   Simple palm sized devices are commercially available, that can read and record the information on the magnetic strip of most credit cards. </a:t>
            </a:r>
            <a:r>
              <a:rPr lang="en-US" sz="1200" kern="1200" dirty="0" err="1" smtClean="0">
                <a:solidFill>
                  <a:schemeClr val="tx1"/>
                </a:solidFill>
                <a:latin typeface="+mn-lt"/>
                <a:ea typeface="+mn-ea"/>
                <a:cs typeface="+mn-cs"/>
              </a:rPr>
              <a:t>Waitstaff</a:t>
            </a:r>
            <a:r>
              <a:rPr lang="en-US" sz="1200" kern="1200" dirty="0" smtClean="0">
                <a:solidFill>
                  <a:schemeClr val="tx1"/>
                </a:solidFill>
                <a:latin typeface="+mn-lt"/>
                <a:ea typeface="+mn-ea"/>
                <a:cs typeface="+mn-cs"/>
              </a:rPr>
              <a:t> and retail workers have been known to use these devices to obtain the information from customers’ credit cards when they pay for their purchases. The thief can swipe the card through the device so quickly and discreetly that few victims are able to catch the act. Once they have the information they can either use it to take over that person’s account or they can make their money by selling large quantities of PII to organized groups specializing in trafficking such information.  Thieves can also quickly photograph both sides of a credit card using a </a:t>
            </a:r>
            <a:r>
              <a:rPr lang="en-US" sz="1200" kern="1200" dirty="0" err="1" smtClean="0">
                <a:solidFill>
                  <a:schemeClr val="tx1"/>
                </a:solidFill>
                <a:latin typeface="+mn-lt"/>
                <a:ea typeface="+mn-ea"/>
                <a:cs typeface="+mn-cs"/>
              </a:rPr>
              <a:t>smartphone</a:t>
            </a:r>
            <a:r>
              <a:rPr lang="en-US" sz="1200" kern="1200" dirty="0" smtClean="0">
                <a:solidFill>
                  <a:schemeClr val="tx1"/>
                </a:solidFill>
                <a:latin typeface="+mn-lt"/>
                <a:ea typeface="+mn-ea"/>
                <a:cs typeface="+mn-cs"/>
              </a:rPr>
              <a:t>.</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Hidden fees/Free trial offers: </a:t>
            </a:r>
            <a:r>
              <a:rPr lang="en-US" sz="11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Credit card companies may advertise services like identity theft protection, reputation scanning, and cash back offers that require a reply in the negative if the cardholder wishes to avoid being enrolled—and incurring the costs. Warranties and service contracts can also involve continuing fees at the end of an introductory period if the cardholder fails to notify the company that the service is not desired. Cardholders can be hit with hidden shipping, handling, and packaging fees if they are not careful to read the fine print when making a purchase or participating in an online auction.</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2098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68C3E2-60B3-408C-A6B0-2D53E577276F}"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4800600" y="762000"/>
            <a:ext cx="4343400" cy="461665"/>
          </a:xfrm>
          <a:prstGeom prst="rect">
            <a:avLst/>
          </a:prstGeom>
          <a:noFill/>
        </p:spPr>
        <p:txBody>
          <a:bodyPr wrap="square" rtlCol="0">
            <a:spAutoFit/>
          </a:bodyPr>
          <a:lstStyle/>
          <a:p>
            <a:pPr algn="r"/>
            <a:r>
              <a:rPr lang="en-US" sz="2400" i="1" dirty="0" smtClean="0">
                <a:solidFill>
                  <a:schemeClr val="bg1"/>
                </a:solidFill>
              </a:rPr>
              <a:t>Credit/Debit Card Fraud</a:t>
            </a:r>
            <a:endParaRPr lang="en-US" sz="2400" i="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68C3E2-60B3-408C-A6B0-2D53E577276F}" type="datetimeFigureOut">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68C3E2-60B3-408C-A6B0-2D53E577276F}" type="datetimeFigureOut">
              <a:rPr lang="en-US" smtClean="0"/>
              <a:pPr/>
              <a:t>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68C3E2-60B3-408C-A6B0-2D53E577276F}" type="datetimeFigureOut">
              <a:rPr lang="en-US" smtClean="0"/>
              <a:pPr/>
              <a:t>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1/19/2016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dirty="0"/>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c3.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ic3.gov/default.aspx" TargetMode="External"/><Relationship Id="rId7" Type="http://schemas.openxmlformats.org/officeDocument/2006/relationships/hyperlink" Target="http://www.ic3.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5"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4" Type="http://schemas.openxmlformats.org/officeDocument/2006/relationships/image" Target="../media/image13.jpeg"/><Relationship Id="rId9" Type="http://schemas.openxmlformats.org/officeDocument/2006/relationships/hyperlink" Target="http://www.ftc.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3"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3657600" y="3407230"/>
            <a:ext cx="6172200" cy="1470025"/>
          </a:xfrm>
        </p:spPr>
        <p:txBody>
          <a:bodyPr>
            <a:noAutofit/>
          </a:bodyPr>
          <a:lstStyle/>
          <a:p>
            <a:r>
              <a:rPr lang="en-US" sz="3600" dirty="0" smtClean="0">
                <a:solidFill>
                  <a:schemeClr val="bg1"/>
                </a:solidFill>
                <a:latin typeface="Articulate Narrow" pitchFamily="2" charset="0"/>
              </a:rPr>
              <a:t>Credit/Debit Card Fraud</a:t>
            </a:r>
            <a:endParaRPr lang="en-US" sz="3600" dirty="0">
              <a:solidFill>
                <a:schemeClr val="bg1"/>
              </a:solidFill>
              <a:latin typeface="Articulate Narrow" pitchFamily="2" charset="0"/>
            </a:endParaRPr>
          </a:p>
        </p:txBody>
      </p:sp>
      <p:pic>
        <p:nvPicPr>
          <p:cNvPr id="14" name="Picture 13" descr="background.png"/>
          <p:cNvPicPr>
            <a:picLocks noChangeAspect="1"/>
          </p:cNvPicPr>
          <p:nvPr/>
        </p:nvPicPr>
        <p:blipFill>
          <a:blip r:embed="rId3"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3" cstate="print"/>
          <a:srcRect t="35417" b="43055"/>
          <a:stretch>
            <a:fillRect/>
          </a:stretch>
        </p:blipFill>
        <p:spPr>
          <a:xfrm>
            <a:off x="3352800" y="3733800"/>
            <a:ext cx="3657600" cy="838200"/>
          </a:xfrm>
          <a:prstGeom prst="rect">
            <a:avLst/>
          </a:prstGeom>
        </p:spPr>
      </p:pic>
      <p:pic>
        <p:nvPicPr>
          <p:cNvPr id="15" name="Picture 14" descr="card_nobgnd.png"/>
          <p:cNvPicPr>
            <a:picLocks noChangeAspect="1"/>
          </p:cNvPicPr>
          <p:nvPr/>
        </p:nvPicPr>
        <p:blipFill>
          <a:blip r:embed="rId4" cstate="print"/>
          <a:srcRect t="25767" b="26233"/>
          <a:stretch>
            <a:fillRect/>
          </a:stretch>
        </p:blipFill>
        <p:spPr>
          <a:xfrm>
            <a:off x="3048000" y="3657600"/>
            <a:ext cx="1905000" cy="914400"/>
          </a:xfrm>
          <a:prstGeom prst="rect">
            <a:avLst/>
          </a:prstGeom>
        </p:spPr>
      </p:pic>
      <p:pic>
        <p:nvPicPr>
          <p:cNvPr id="12" name="Picture 11" descr="shutterstock_79512706.jpg"/>
          <p:cNvPicPr>
            <a:picLocks noChangeAspect="1"/>
          </p:cNvPicPr>
          <p:nvPr/>
        </p:nvPicPr>
        <p:blipFill>
          <a:blip r:embed="rId5" cstate="print"/>
          <a:srcRect b="47586"/>
          <a:stretch>
            <a:fillRect/>
          </a:stretch>
        </p:blipFill>
        <p:spPr>
          <a:xfrm>
            <a:off x="0" y="1392866"/>
            <a:ext cx="5486400" cy="2231067"/>
          </a:xfrm>
          <a:prstGeom prst="rect">
            <a:avLst/>
          </a:prstGeom>
          <a:effectLst>
            <a:innerShdw blurRad="114300">
              <a:prstClr val="black"/>
            </a:innerShdw>
          </a:effectLst>
        </p:spPr>
      </p:pic>
      <p:pic>
        <p:nvPicPr>
          <p:cNvPr id="18" name="Picture 17" descr="shutterstock_223094779.jpg"/>
          <p:cNvPicPr preferRelativeResize="0">
            <a:picLocks/>
          </p:cNvPicPr>
          <p:nvPr/>
        </p:nvPicPr>
        <p:blipFill>
          <a:blip r:embed="rId6" cstate="print"/>
          <a:srcRect b="32979"/>
          <a:stretch>
            <a:fillRect/>
          </a:stretch>
        </p:blipFill>
        <p:spPr>
          <a:xfrm>
            <a:off x="5562600" y="1371600"/>
            <a:ext cx="3581400" cy="2240280"/>
          </a:xfrm>
          <a:prstGeom prst="rect">
            <a:avLst/>
          </a:prstGeom>
          <a:effectLst>
            <a:innerShdw blurRad="114300">
              <a:prstClr val="black"/>
            </a:innerShdw>
          </a:effectLst>
        </p:spPr>
      </p:pic>
      <p:grpSp>
        <p:nvGrpSpPr>
          <p:cNvPr id="19" name="Group 18"/>
          <p:cNvGrpSpPr/>
          <p:nvPr/>
        </p:nvGrpSpPr>
        <p:grpSpPr>
          <a:xfrm>
            <a:off x="3258191" y="4630263"/>
            <a:ext cx="5176037" cy="1271427"/>
            <a:chOff x="3153747" y="5230554"/>
            <a:chExt cx="5583847" cy="1371600"/>
          </a:xfrm>
        </p:grpSpPr>
        <p:pic>
          <p:nvPicPr>
            <p:cNvPr id="21" name="Picture 20" descr="COPS Logo_Transparent (2).png"/>
            <p:cNvPicPr>
              <a:picLocks noChangeAspect="1"/>
            </p:cNvPicPr>
            <p:nvPr/>
          </p:nvPicPr>
          <p:blipFill>
            <a:blip r:embed="rId7" cstate="print"/>
            <a:stretch>
              <a:fillRect/>
            </a:stretch>
          </p:blipFill>
          <p:spPr>
            <a:xfrm>
              <a:off x="3153747" y="5523345"/>
              <a:ext cx="2834646" cy="914402"/>
            </a:xfrm>
            <a:prstGeom prst="rect">
              <a:avLst/>
            </a:prstGeom>
          </p:spPr>
        </p:pic>
        <p:pic>
          <p:nvPicPr>
            <p:cNvPr id="22" name="Picture 21" descr="IACP_Logo.gif"/>
            <p:cNvPicPr>
              <a:picLocks noChangeAspect="1"/>
            </p:cNvPicPr>
            <p:nvPr/>
          </p:nvPicPr>
          <p:blipFill>
            <a:blip r:embed="rId8" cstate="print"/>
            <a:stretch>
              <a:fillRect/>
            </a:stretch>
          </p:blipFill>
          <p:spPr>
            <a:xfrm>
              <a:off x="7365994" y="5230554"/>
              <a:ext cx="1371600" cy="1371600"/>
            </a:xfrm>
            <a:prstGeom prst="rect">
              <a:avLst/>
            </a:prstGeom>
          </p:spPr>
        </p:pic>
      </p:grpSp>
      <p:sp>
        <p:nvSpPr>
          <p:cNvPr id="23" name="TextBox 22"/>
          <p:cNvSpPr txBox="1"/>
          <p:nvPr/>
        </p:nvSpPr>
        <p:spPr>
          <a:xfrm>
            <a:off x="0" y="5850315"/>
            <a:ext cx="8915400" cy="584775"/>
          </a:xfrm>
          <a:prstGeom prst="rect">
            <a:avLst/>
          </a:prstGeom>
          <a:noFill/>
        </p:spPr>
        <p:txBody>
          <a:bodyPr wrap="square" rtlCol="0">
            <a:spAutoFit/>
          </a:bodyPr>
          <a:lstStyle/>
          <a:p>
            <a:r>
              <a:rPr lang="en-US" sz="800" dirty="0" smtClean="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pic>
        <p:nvPicPr>
          <p:cNvPr id="24" name="Picture 23" descr="NW3C_logo_color.png"/>
          <p:cNvPicPr>
            <a:picLocks noChangeAspect="1"/>
          </p:cNvPicPr>
          <p:nvPr/>
        </p:nvPicPr>
        <p:blipFill>
          <a:blip r:embed="rId9" cstate="print"/>
          <a:stretch>
            <a:fillRect/>
          </a:stretch>
        </p:blipFill>
        <p:spPr>
          <a:xfrm>
            <a:off x="457200" y="4753206"/>
            <a:ext cx="2209800" cy="1104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Credit/debit card fraud prevention</a:t>
            </a:r>
            <a:endParaRPr lang="en-US" dirty="0"/>
          </a:p>
        </p:txBody>
      </p:sp>
      <p:sp>
        <p:nvSpPr>
          <p:cNvPr id="5" name="Content Placeholder 4"/>
          <p:cNvSpPr>
            <a:spLocks noGrp="1"/>
          </p:cNvSpPr>
          <p:nvPr>
            <p:ph idx="1"/>
          </p:nvPr>
        </p:nvSpPr>
        <p:spPr>
          <a:xfrm>
            <a:off x="457200" y="2209800"/>
            <a:ext cx="4419600" cy="4114800"/>
          </a:xfrm>
        </p:spPr>
        <p:txBody>
          <a:bodyPr>
            <a:normAutofit/>
          </a:bodyPr>
          <a:lstStyle/>
          <a:p>
            <a:pPr marL="0" indent="0">
              <a:buNone/>
            </a:pPr>
            <a:r>
              <a:rPr lang="en-US" sz="2400" dirty="0" smtClean="0"/>
              <a:t>Could Dave have prevented the theft of his parents’ credit card information?</a:t>
            </a:r>
          </a:p>
          <a:p>
            <a:pPr marL="0" indent="0" algn="ctr">
              <a:buNone/>
            </a:pPr>
            <a:r>
              <a:rPr lang="en-US" b="1" dirty="0" smtClean="0">
                <a:solidFill>
                  <a:schemeClr val="accent3">
                    <a:lumMod val="75000"/>
                  </a:schemeClr>
                </a:solidFill>
              </a:rPr>
              <a:t>Maybe</a:t>
            </a:r>
          </a:p>
          <a:p>
            <a:pPr marL="346075" indent="-346075"/>
            <a:r>
              <a:rPr lang="en-US" sz="2000" dirty="0" smtClean="0">
                <a:solidFill>
                  <a:schemeClr val="tx1">
                    <a:lumMod val="95000"/>
                    <a:lumOff val="5000"/>
                  </a:schemeClr>
                </a:solidFill>
              </a:rPr>
              <a:t>Check the mail daily</a:t>
            </a:r>
          </a:p>
          <a:p>
            <a:pPr marL="346075" indent="-346075"/>
            <a:r>
              <a:rPr lang="en-US" sz="2000" dirty="0" smtClean="0">
                <a:solidFill>
                  <a:schemeClr val="tx1">
                    <a:lumMod val="95000"/>
                    <a:lumOff val="5000"/>
                  </a:schemeClr>
                </a:solidFill>
              </a:rPr>
              <a:t>Shred any documents or mail that contains personal identifiable information</a:t>
            </a:r>
          </a:p>
          <a:p>
            <a:pPr marL="346075" indent="-346075"/>
            <a:endParaRPr lang="en-US" sz="2000" dirty="0" smtClean="0">
              <a:solidFill>
                <a:schemeClr val="tx1">
                  <a:lumMod val="95000"/>
                  <a:lumOff val="5000"/>
                </a:schemeClr>
              </a:solidFill>
            </a:endParaRPr>
          </a:p>
          <a:p>
            <a:pPr marL="346075" indent="-346075"/>
            <a:endParaRPr lang="en-US" sz="2000" dirty="0">
              <a:solidFill>
                <a:schemeClr val="tx1">
                  <a:lumMod val="95000"/>
                  <a:lumOff val="5000"/>
                </a:schemeClr>
              </a:solidFill>
            </a:endParaRPr>
          </a:p>
        </p:txBody>
      </p:sp>
      <p:pic>
        <p:nvPicPr>
          <p:cNvPr id="6" name="Picture 5" descr="shutterstock_184855364.jpg"/>
          <p:cNvPicPr>
            <a:picLocks noChangeAspect="1"/>
          </p:cNvPicPr>
          <p:nvPr/>
        </p:nvPicPr>
        <p:blipFill>
          <a:blip r:embed="rId3" cstate="print"/>
          <a:srcRect r="300"/>
          <a:stretch>
            <a:fillRect/>
          </a:stretch>
        </p:blipFill>
        <p:spPr>
          <a:xfrm>
            <a:off x="4648200" y="2362200"/>
            <a:ext cx="4267200" cy="2819400"/>
          </a:xfrm>
          <a:prstGeom prst="rect">
            <a:avLst/>
          </a:prstGeom>
          <a:effectLst>
            <a:innerShdw blurRad="114300">
              <a:prstClr val="black"/>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TIPS to avoid </a:t>
            </a:r>
            <a:r>
              <a:rPr lang="en-US" dirty="0"/>
              <a:t>v</a:t>
            </a:r>
            <a:r>
              <a:rPr lang="en-US" dirty="0" smtClean="0"/>
              <a:t>ictimization</a:t>
            </a:r>
            <a:endParaRPr lang="en-US" dirty="0"/>
          </a:p>
        </p:txBody>
      </p:sp>
      <p:sp>
        <p:nvSpPr>
          <p:cNvPr id="11" name="Content Placeholder 2"/>
          <p:cNvSpPr>
            <a:spLocks noGrp="1"/>
          </p:cNvSpPr>
          <p:nvPr>
            <p:ph idx="1"/>
          </p:nvPr>
        </p:nvSpPr>
        <p:spPr>
          <a:xfrm>
            <a:off x="533400" y="2209800"/>
            <a:ext cx="6096000" cy="4114800"/>
          </a:xfrm>
        </p:spPr>
        <p:txBody>
          <a:bodyPr>
            <a:normAutofit lnSpcReduction="10000"/>
          </a:bodyPr>
          <a:lstStyle/>
          <a:p>
            <a:pPr marL="0" indent="0">
              <a:buNone/>
            </a:pPr>
            <a:r>
              <a:rPr lang="en-US" sz="2200" b="1" dirty="0" smtClean="0">
                <a:solidFill>
                  <a:schemeClr val="accent3">
                    <a:lumMod val="50000"/>
                  </a:schemeClr>
                </a:solidFill>
              </a:rPr>
              <a:t>Shred documents containing Personally Identifiable Information</a:t>
            </a:r>
          </a:p>
          <a:p>
            <a:pPr lvl="0"/>
            <a:endParaRPr lang="en-US" sz="1800" dirty="0" smtClean="0"/>
          </a:p>
          <a:p>
            <a:pPr lvl="0"/>
            <a:r>
              <a:rPr lang="en-US" sz="1800" dirty="0" smtClean="0"/>
              <a:t>Be aware of when bills are due and if a statement seems late, call the credit card company and inquire.  </a:t>
            </a:r>
          </a:p>
          <a:p>
            <a:pPr lvl="0"/>
            <a:r>
              <a:rPr lang="en-US" sz="1800" dirty="0" smtClean="0"/>
              <a:t>Scrutinize all credit card statements when they arrive and be sure you know what every charge is for and that it’s something you charged. </a:t>
            </a:r>
          </a:p>
          <a:p>
            <a:pPr lvl="0"/>
            <a:r>
              <a:rPr lang="en-US" sz="1800" dirty="0" smtClean="0"/>
              <a:t>Look for discrepancies, i.e. things that you don’t recognize as resulting from something you purchased or a service you signed up for.</a:t>
            </a:r>
          </a:p>
          <a:p>
            <a:pPr lvl="0"/>
            <a:r>
              <a:rPr lang="en-US" sz="1800" dirty="0" smtClean="0"/>
              <a:t>Be sure to shred any statements when you are through with them, especially those that contain offers to transfer balances on document that look like pre-printed checks.</a:t>
            </a:r>
          </a:p>
          <a:p>
            <a:pPr lvl="0">
              <a:buNone/>
            </a:pPr>
            <a:endParaRPr lang="en-US" sz="1800" dirty="0" smtClean="0"/>
          </a:p>
          <a:p>
            <a:endParaRPr lang="en-US" sz="2000" dirty="0"/>
          </a:p>
        </p:txBody>
      </p:sp>
      <p:pic>
        <p:nvPicPr>
          <p:cNvPr id="5" name="Picture 4" descr="shutterstock_155742992.jpg"/>
          <p:cNvPicPr>
            <a:picLocks noChangeAspect="1"/>
          </p:cNvPicPr>
          <p:nvPr/>
        </p:nvPicPr>
        <p:blipFill>
          <a:blip r:embed="rId3" cstate="print"/>
          <a:srcRect l="8111" r="10210"/>
          <a:stretch>
            <a:fillRect/>
          </a:stretch>
        </p:blipFill>
        <p:spPr>
          <a:xfrm>
            <a:off x="6537384" y="2971800"/>
            <a:ext cx="2530416" cy="3352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TIPS to avoid </a:t>
            </a:r>
            <a:r>
              <a:rPr lang="en-US" dirty="0"/>
              <a:t>v</a:t>
            </a:r>
            <a:r>
              <a:rPr lang="en-US" dirty="0" smtClean="0"/>
              <a:t>ictimization</a:t>
            </a:r>
            <a:endParaRPr lang="en-US" dirty="0"/>
          </a:p>
        </p:txBody>
      </p:sp>
      <p:sp>
        <p:nvSpPr>
          <p:cNvPr id="11" name="Content Placeholder 2"/>
          <p:cNvSpPr>
            <a:spLocks noGrp="1"/>
          </p:cNvSpPr>
          <p:nvPr>
            <p:ph idx="1"/>
          </p:nvPr>
        </p:nvSpPr>
        <p:spPr>
          <a:xfrm>
            <a:off x="533400" y="2169160"/>
            <a:ext cx="8229600" cy="4114800"/>
          </a:xfrm>
        </p:spPr>
        <p:txBody>
          <a:bodyPr>
            <a:normAutofit lnSpcReduction="10000"/>
          </a:bodyPr>
          <a:lstStyle/>
          <a:p>
            <a:pPr>
              <a:buNone/>
            </a:pPr>
            <a:r>
              <a:rPr lang="en-US" sz="2400" b="1" dirty="0" smtClean="0">
                <a:solidFill>
                  <a:schemeClr val="accent3">
                    <a:lumMod val="50000"/>
                  </a:schemeClr>
                </a:solidFill>
              </a:rPr>
              <a:t>Other fraud protection practices</a:t>
            </a:r>
          </a:p>
          <a:p>
            <a:pPr lvl="0"/>
            <a:r>
              <a:rPr lang="en-US" sz="2000" dirty="0" smtClean="0"/>
              <a:t>Never give your account number to anyone on the phone unless you’ve made the call to a company you know to be reputable. If you’ve never done business with them before, do an online search first for reviews or complaints.</a:t>
            </a:r>
          </a:p>
          <a:p>
            <a:pPr lvl="0"/>
            <a:r>
              <a:rPr lang="en-US" sz="2000" dirty="0" smtClean="0"/>
              <a:t>Carry your cards separately from your wallet. It can minimize your losses if someone steals your wallet or purse. </a:t>
            </a:r>
          </a:p>
          <a:p>
            <a:pPr lvl="0"/>
            <a:r>
              <a:rPr lang="en-US" sz="2000" dirty="0" smtClean="0"/>
              <a:t>During a transaction, keep your eye on your card. Make sure you get it back before you walk away.</a:t>
            </a:r>
          </a:p>
          <a:p>
            <a:pPr lvl="0"/>
            <a:r>
              <a:rPr lang="en-US" sz="2000" dirty="0" smtClean="0"/>
              <a:t>Report any questionable charges to the card issuer.</a:t>
            </a:r>
          </a:p>
          <a:p>
            <a:pPr lvl="0"/>
            <a:r>
              <a:rPr lang="en-US" sz="2000" dirty="0" smtClean="0"/>
              <a:t>Notify your card issuer if your address changes or if you will be traveling.</a:t>
            </a:r>
          </a:p>
          <a:p>
            <a:r>
              <a:rPr lang="en-US" sz="2000" dirty="0" smtClean="0"/>
              <a:t>Don’t write your account number on the outside of an envelope.</a:t>
            </a:r>
          </a:p>
          <a:p>
            <a:pPr lvl="0"/>
            <a:endParaRPr lang="en-US" sz="1800" dirty="0"/>
          </a:p>
          <a:p>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How to report a lost or stolen card</a:t>
            </a:r>
            <a:endParaRPr lang="en-US" dirty="0"/>
          </a:p>
        </p:txBody>
      </p:sp>
      <p:sp>
        <p:nvSpPr>
          <p:cNvPr id="11" name="Content Placeholder 2"/>
          <p:cNvSpPr>
            <a:spLocks noGrp="1"/>
          </p:cNvSpPr>
          <p:nvPr>
            <p:ph idx="1"/>
          </p:nvPr>
        </p:nvSpPr>
        <p:spPr>
          <a:xfrm>
            <a:off x="533400" y="2209800"/>
            <a:ext cx="8229600" cy="4114800"/>
          </a:xfrm>
        </p:spPr>
        <p:txBody>
          <a:bodyPr>
            <a:normAutofit/>
          </a:bodyPr>
          <a:lstStyle/>
          <a:p>
            <a:pPr>
              <a:buNone/>
            </a:pPr>
            <a:r>
              <a:rPr lang="en-US" sz="2400" b="1" dirty="0" smtClean="0">
                <a:solidFill>
                  <a:schemeClr val="accent3">
                    <a:lumMod val="50000"/>
                  </a:schemeClr>
                </a:solidFill>
              </a:rPr>
              <a:t>Lost card</a:t>
            </a:r>
          </a:p>
          <a:p>
            <a:pPr lvl="0"/>
            <a:r>
              <a:rPr lang="en-US" sz="2400" dirty="0" smtClean="0"/>
              <a:t>Call the card issuer as soon as you realize your card has been lost.</a:t>
            </a:r>
          </a:p>
          <a:p>
            <a:pPr>
              <a:buNone/>
            </a:pPr>
            <a:r>
              <a:rPr lang="en-US" sz="2400" b="1" dirty="0" smtClean="0">
                <a:solidFill>
                  <a:schemeClr val="accent3">
                    <a:lumMod val="50000"/>
                  </a:schemeClr>
                </a:solidFill>
              </a:rPr>
              <a:t>Stolen card and/or fraud</a:t>
            </a:r>
          </a:p>
          <a:p>
            <a:r>
              <a:rPr lang="en-US" sz="2400" dirty="0" smtClean="0"/>
              <a:t>Call the card issuer as soon as you realize your card has been stolen.</a:t>
            </a:r>
          </a:p>
          <a:p>
            <a:pPr lvl="0"/>
            <a:r>
              <a:rPr lang="en-US" sz="2400" dirty="0" smtClean="0"/>
              <a:t>Report the incident to your local law enforcement agency.</a:t>
            </a:r>
          </a:p>
          <a:p>
            <a:pPr lvl="0"/>
            <a:r>
              <a:rPr lang="en-US" sz="2400" dirty="0" smtClean="0"/>
              <a:t>File a complaint with Internet Crime Complaint center @ </a:t>
            </a:r>
            <a:r>
              <a:rPr lang="en-US" sz="2400" dirty="0" smtClean="0">
                <a:solidFill>
                  <a:schemeClr val="accent3">
                    <a:lumMod val="50000"/>
                  </a:schemeClr>
                </a:solidFill>
                <a:hlinkClick r:id="rId3"/>
              </a:rPr>
              <a:t>www.ic3.gov</a:t>
            </a:r>
            <a:r>
              <a:rPr lang="en-US" sz="2400" dirty="0" smtClean="0"/>
              <a:t>.</a:t>
            </a:r>
          </a:p>
          <a:p>
            <a:pPr lvl="0">
              <a:buNone/>
            </a:pPr>
            <a:endParaRPr lang="en-US" sz="2400" dirty="0" smtClean="0"/>
          </a:p>
          <a:p>
            <a:pPr lvl="0"/>
            <a:endParaRPr lang="en-US" sz="1800" dirty="0"/>
          </a:p>
          <a:p>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s.jpg"/>
          <p:cNvPicPr>
            <a:picLocks noChangeAspect="1"/>
          </p:cNvPicPr>
          <p:nvPr/>
        </p:nvPicPr>
        <p:blipFill>
          <a:blip r:embed="rId3"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11" name="Title 1"/>
          <p:cNvSpPr>
            <a:spLocks noGrp="1"/>
          </p:cNvSpPr>
          <p:nvPr>
            <p:ph type="title"/>
          </p:nvPr>
        </p:nvSpPr>
        <p:spPr>
          <a:xfrm>
            <a:off x="3429000" y="3352800"/>
            <a:ext cx="4953000" cy="914400"/>
          </a:xfrm>
        </p:spPr>
        <p:txBody>
          <a:bodyPr>
            <a:noAutofit/>
          </a:bodyPr>
          <a:lstStyle/>
          <a:p>
            <a:r>
              <a:rPr lang="en-US" sz="6000" dirty="0" smtClean="0">
                <a:solidFill>
                  <a:schemeClr val="bg1"/>
                </a:solidFill>
                <a:latin typeface="Impact" pitchFamily="34" charset="0"/>
              </a:rPr>
              <a:t>QUESTIONS</a:t>
            </a:r>
            <a:endParaRPr lang="en-US" sz="6000" dirty="0">
              <a:solidFill>
                <a:schemeClr val="bg1"/>
              </a:solidFill>
              <a:latin typeface="Impact" pitchFamily="34" charset="0"/>
            </a:endParaRPr>
          </a:p>
        </p:txBody>
      </p:sp>
      <p:sp>
        <p:nvSpPr>
          <p:cNvPr id="6" name="TextBox 5"/>
          <p:cNvSpPr txBox="1"/>
          <p:nvPr/>
        </p:nvSpPr>
        <p:spPr>
          <a:xfrm>
            <a:off x="107730" y="5486400"/>
            <a:ext cx="8915400" cy="861774"/>
          </a:xfrm>
          <a:prstGeom prst="rect">
            <a:avLst/>
          </a:prstGeom>
          <a:noFill/>
        </p:spPr>
        <p:txBody>
          <a:bodyPr wrap="square" rtlCol="0">
            <a:spAutoFit/>
          </a:bodyPr>
          <a:lstStyle/>
          <a:p>
            <a:r>
              <a:rPr lang="en-US" sz="800" dirty="0" smtClean="0">
                <a:solidFill>
                  <a:schemeClr val="tx1">
                    <a:lumMod val="65000"/>
                    <a:lumOff val="35000"/>
                  </a:schemeClr>
                </a:solidFill>
              </a:rPr>
              <a:t>Photo Credits: “94686637 Copyright  fotographic 1980, 2015 Used under license from Shutterstock.com“, “214296676 Copyright  master_art, 2015 Used under license from Shutterstock.com“, "79512706 Copyright nobeastsofierce, 2015 Used under license from Shutterstock.com“, "223094779 Copyright wk1003mike, 2015 Used under license from Shutterstock.com“, "184849844 Copyright Monkey Business Images, 2015 Used under license from Shutterstock.com“, “131073617 Copyright Valentina Razumova, 2015 Used under license from Shutterstock.com“, "184855364 Copyright Monkey Business Images, 2015 Used under license from Shutterstock.com“, "85123540 Copyright ALMAGAMI, 2015 Used under license from Shutterstock.com“, " 155742992 Copyright albund, 2015 Used under license from Shutterstock.com“, " 134731886 Copyright style-photography, 2015 Used under license from Shutterstock.com“, “153213146 Copyright  garriphoto, 2015 Used under license from Shutterstock.com“</a:t>
            </a:r>
          </a:p>
          <a:p>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327660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33800" y="2362200"/>
            <a:ext cx="5410200" cy="4114800"/>
          </a:xfrm>
        </p:spPr>
        <p:txBody>
          <a:bodyPr>
            <a:normAutofit/>
          </a:bodyPr>
          <a:lstStyle/>
          <a:p>
            <a:r>
              <a:rPr lang="en-US" sz="2400" dirty="0" smtClean="0">
                <a:solidFill>
                  <a:schemeClr val="bg1"/>
                </a:solidFill>
              </a:rPr>
              <a:t>Married 20 years</a:t>
            </a:r>
          </a:p>
          <a:p>
            <a:r>
              <a:rPr lang="en-US" sz="2400" dirty="0" smtClean="0">
                <a:solidFill>
                  <a:schemeClr val="bg1"/>
                </a:solidFill>
              </a:rPr>
              <a:t>Family of four</a:t>
            </a:r>
          </a:p>
          <a:p>
            <a:r>
              <a:rPr lang="en-US" sz="2400" dirty="0" smtClean="0">
                <a:solidFill>
                  <a:schemeClr val="bg1"/>
                </a:solidFill>
              </a:rPr>
              <a:t>Financially stable</a:t>
            </a:r>
          </a:p>
          <a:p>
            <a:r>
              <a:rPr lang="en-US" sz="2400" dirty="0" smtClean="0">
                <a:solidFill>
                  <a:schemeClr val="bg1"/>
                </a:solidFill>
              </a:rPr>
              <a:t>Have recently taken on the responsibility of Dave’s parents’ finances</a:t>
            </a:r>
          </a:p>
          <a:p>
            <a:endParaRPr lang="en-US" sz="2400" dirty="0"/>
          </a:p>
        </p:txBody>
      </p:sp>
      <p:pic>
        <p:nvPicPr>
          <p:cNvPr id="13" name="Picture 12" descr="background.png"/>
          <p:cNvPicPr>
            <a:picLocks noChangeAspect="1"/>
          </p:cNvPicPr>
          <p:nvPr/>
        </p:nvPicPr>
        <p:blipFill>
          <a:blip r:embed="rId3" cstate="print"/>
          <a:srcRect t="35417" b="43055"/>
          <a:stretch>
            <a:fillRect/>
          </a:stretch>
        </p:blipFill>
        <p:spPr>
          <a:xfrm>
            <a:off x="3352800" y="1422996"/>
            <a:ext cx="3657600" cy="762994"/>
          </a:xfrm>
          <a:prstGeom prst="rect">
            <a:avLst/>
          </a:prstGeom>
        </p:spPr>
      </p:pic>
      <p:sp>
        <p:nvSpPr>
          <p:cNvPr id="17" name="Right Triangle 16"/>
          <p:cNvSpPr/>
          <p:nvPr/>
        </p:nvSpPr>
        <p:spPr>
          <a:xfrm flipH="1">
            <a:off x="3276600" y="1676400"/>
            <a:ext cx="685800" cy="6096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962400" y="1676400"/>
            <a:ext cx="51816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90800" y="1524000"/>
            <a:ext cx="7620000" cy="914400"/>
          </a:xfrm>
        </p:spPr>
        <p:txBody>
          <a:bodyPr>
            <a:normAutofit/>
          </a:bodyPr>
          <a:lstStyle/>
          <a:p>
            <a:r>
              <a:rPr lang="en-US" dirty="0" smtClean="0">
                <a:solidFill>
                  <a:schemeClr val="bg1"/>
                </a:solidFill>
              </a:rPr>
              <a:t>Meet Dave and Linda</a:t>
            </a:r>
            <a:endParaRPr lang="en-US" dirty="0">
              <a:solidFill>
                <a:schemeClr val="bg1"/>
              </a:solidFill>
            </a:endParaRPr>
          </a:p>
        </p:txBody>
      </p:sp>
      <p:pic>
        <p:nvPicPr>
          <p:cNvPr id="10" name="Picture 9" descr="shutterstock_184849844.jpg"/>
          <p:cNvPicPr>
            <a:picLocks noChangeAspect="1"/>
          </p:cNvPicPr>
          <p:nvPr/>
        </p:nvPicPr>
        <p:blipFill>
          <a:blip r:embed="rId4" cstate="print"/>
          <a:stretch>
            <a:fillRect/>
          </a:stretch>
        </p:blipFill>
        <p:spPr>
          <a:xfrm>
            <a:off x="0" y="2362200"/>
            <a:ext cx="3200400" cy="2819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124200" y="1295400"/>
            <a:ext cx="5257800" cy="914400"/>
          </a:xfrm>
        </p:spPr>
        <p:txBody>
          <a:bodyPr>
            <a:normAutofit/>
          </a:bodyPr>
          <a:lstStyle/>
          <a:p>
            <a:pPr algn="l"/>
            <a:r>
              <a:rPr lang="en-US" dirty="0" smtClean="0"/>
              <a:t>Missing mail</a:t>
            </a:r>
            <a:endParaRPr lang="en-US" dirty="0"/>
          </a:p>
        </p:txBody>
      </p:sp>
      <p:sp>
        <p:nvSpPr>
          <p:cNvPr id="11" name="Content Placeholder 2"/>
          <p:cNvSpPr>
            <a:spLocks noGrp="1"/>
          </p:cNvSpPr>
          <p:nvPr>
            <p:ph idx="1"/>
          </p:nvPr>
        </p:nvSpPr>
        <p:spPr>
          <a:xfrm>
            <a:off x="2971800" y="2209800"/>
            <a:ext cx="4876800" cy="4114800"/>
          </a:xfrm>
        </p:spPr>
        <p:txBody>
          <a:bodyPr>
            <a:normAutofit/>
          </a:bodyPr>
          <a:lstStyle/>
          <a:p>
            <a:r>
              <a:rPr lang="en-US" sz="2400" dirty="0" smtClean="0"/>
              <a:t>Dave picks up his parents’ mail every other day</a:t>
            </a:r>
          </a:p>
          <a:p>
            <a:r>
              <a:rPr lang="en-US" sz="2400" dirty="0" smtClean="0"/>
              <a:t>He has been expecting a piece of mail from the courthouse</a:t>
            </a:r>
          </a:p>
          <a:p>
            <a:r>
              <a:rPr lang="en-US" sz="2400" dirty="0" smtClean="0"/>
              <a:t>He contacts the courthouse and they assure him it was sent last week</a:t>
            </a:r>
          </a:p>
          <a:p>
            <a:endParaRPr lang="en-US" sz="2400" dirty="0"/>
          </a:p>
        </p:txBody>
      </p:sp>
      <p:pic>
        <p:nvPicPr>
          <p:cNvPr id="18" name="Picture 17" descr="Envelope.jpg"/>
          <p:cNvPicPr>
            <a:picLocks noChangeAspect="1"/>
          </p:cNvPicPr>
          <p:nvPr/>
        </p:nvPicPr>
        <p:blipFill>
          <a:blip r:embed="rId3" cstate="print"/>
          <a:srcRect t="15164" r="58008" b="10185"/>
          <a:stretch>
            <a:fillRect/>
          </a:stretch>
        </p:blipFill>
        <p:spPr>
          <a:xfrm>
            <a:off x="0" y="1350334"/>
            <a:ext cx="2819400" cy="4876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457200" y="1295400"/>
            <a:ext cx="8229600" cy="914400"/>
          </a:xfrm>
        </p:spPr>
        <p:txBody>
          <a:bodyPr>
            <a:normAutofit/>
          </a:bodyPr>
          <a:lstStyle/>
          <a:p>
            <a:r>
              <a:rPr lang="en-US" dirty="0" smtClean="0"/>
              <a:t>Unauthorized charges</a:t>
            </a:r>
            <a:endParaRPr lang="en-US" dirty="0"/>
          </a:p>
        </p:txBody>
      </p:sp>
      <p:sp>
        <p:nvSpPr>
          <p:cNvPr id="6" name="Rectangle 5"/>
          <p:cNvSpPr/>
          <p:nvPr/>
        </p:nvSpPr>
        <p:spPr>
          <a:xfrm>
            <a:off x="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idx="1"/>
          </p:nvPr>
        </p:nvSpPr>
        <p:spPr>
          <a:xfrm>
            <a:off x="304800" y="2362200"/>
            <a:ext cx="5486400" cy="2819400"/>
          </a:xfrm>
        </p:spPr>
        <p:txBody>
          <a:bodyPr>
            <a:normAutofit/>
          </a:bodyPr>
          <a:lstStyle/>
          <a:p>
            <a:r>
              <a:rPr lang="en-US" sz="2200" dirty="0" smtClean="0">
                <a:solidFill>
                  <a:schemeClr val="bg1"/>
                </a:solidFill>
              </a:rPr>
              <a:t>Unauthorized transactions detected</a:t>
            </a:r>
          </a:p>
          <a:p>
            <a:pPr lvl="1"/>
            <a:r>
              <a:rPr lang="en-US" sz="2000" dirty="0" smtClean="0">
                <a:solidFill>
                  <a:schemeClr val="bg1"/>
                </a:solidFill>
              </a:rPr>
              <a:t>Out of state grocery stores</a:t>
            </a:r>
          </a:p>
          <a:p>
            <a:pPr lvl="1"/>
            <a:r>
              <a:rPr lang="en-US" sz="2000" dirty="0" smtClean="0">
                <a:solidFill>
                  <a:schemeClr val="bg1"/>
                </a:solidFill>
              </a:rPr>
              <a:t>Out of state restaurants</a:t>
            </a:r>
          </a:p>
          <a:p>
            <a:pPr lvl="1"/>
            <a:r>
              <a:rPr lang="en-US" sz="2000" dirty="0" smtClean="0">
                <a:solidFill>
                  <a:schemeClr val="bg1"/>
                </a:solidFill>
              </a:rPr>
              <a:t>One online purchase </a:t>
            </a:r>
          </a:p>
          <a:p>
            <a:r>
              <a:rPr lang="en-US" sz="2200" dirty="0" smtClean="0">
                <a:solidFill>
                  <a:schemeClr val="bg1"/>
                </a:solidFill>
              </a:rPr>
              <a:t>Dave contacts the bank to put a hold on their account and disable their debit cards</a:t>
            </a:r>
          </a:p>
          <a:p>
            <a:r>
              <a:rPr lang="en-US" sz="2200" dirty="0" smtClean="0">
                <a:solidFill>
                  <a:schemeClr val="bg1"/>
                </a:solidFill>
              </a:rPr>
              <a:t>Bank advises Dave to run a credit report</a:t>
            </a:r>
          </a:p>
          <a:p>
            <a:endParaRPr lang="en-US" sz="2400" dirty="0">
              <a:solidFill>
                <a:schemeClr val="bg1"/>
              </a:solidFill>
            </a:endParaRPr>
          </a:p>
        </p:txBody>
      </p:sp>
      <p:pic>
        <p:nvPicPr>
          <p:cNvPr id="7" name="Picture 6" descr="shutterstock_184855364.jpg"/>
          <p:cNvPicPr>
            <a:picLocks noChangeAspect="1"/>
          </p:cNvPicPr>
          <p:nvPr/>
        </p:nvPicPr>
        <p:blipFill>
          <a:blip r:embed="rId3" cstate="print"/>
          <a:srcRect r="25225"/>
          <a:stretch>
            <a:fillRect/>
          </a:stretch>
        </p:blipFill>
        <p:spPr>
          <a:xfrm>
            <a:off x="5943600" y="2362200"/>
            <a:ext cx="3200400" cy="2819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762000" y="1295400"/>
            <a:ext cx="7620000" cy="914400"/>
          </a:xfrm>
        </p:spPr>
        <p:txBody>
          <a:bodyPr>
            <a:normAutofit/>
          </a:bodyPr>
          <a:lstStyle/>
          <a:p>
            <a:r>
              <a:rPr lang="en-US" dirty="0" smtClean="0"/>
              <a:t>Credit report checked</a:t>
            </a:r>
            <a:endParaRPr lang="en-US" dirty="0"/>
          </a:p>
        </p:txBody>
      </p:sp>
      <p:sp>
        <p:nvSpPr>
          <p:cNvPr id="12" name="Content Placeholder 2"/>
          <p:cNvSpPr>
            <a:spLocks noGrp="1"/>
          </p:cNvSpPr>
          <p:nvPr>
            <p:ph idx="1"/>
          </p:nvPr>
        </p:nvSpPr>
        <p:spPr>
          <a:xfrm>
            <a:off x="457200" y="2209800"/>
            <a:ext cx="4648200" cy="4114800"/>
          </a:xfrm>
        </p:spPr>
        <p:txBody>
          <a:bodyPr>
            <a:normAutofit/>
          </a:bodyPr>
          <a:lstStyle/>
          <a:p>
            <a:r>
              <a:rPr lang="en-US" sz="2400" dirty="0" smtClean="0"/>
              <a:t>Dave runs a credit report for each of his parents</a:t>
            </a:r>
          </a:p>
          <a:p>
            <a:pPr lvl="1"/>
            <a:r>
              <a:rPr lang="en-US" sz="2000" u="sng" dirty="0" smtClean="0">
                <a:solidFill>
                  <a:schemeClr val="accent3">
                    <a:lumMod val="50000"/>
                  </a:schemeClr>
                </a:solidFill>
              </a:rPr>
              <a:t>annualcreditreport.com</a:t>
            </a:r>
          </a:p>
          <a:p>
            <a:pPr lvl="1"/>
            <a:r>
              <a:rPr lang="en-US" sz="2000" dirty="0" smtClean="0"/>
              <a:t>No suspicious activity found in the report</a:t>
            </a:r>
          </a:p>
          <a:p>
            <a:r>
              <a:rPr lang="en-US" sz="2400" dirty="0" smtClean="0"/>
              <a:t>Credit bureaus contacted to freeze credit</a:t>
            </a:r>
          </a:p>
          <a:p>
            <a:pPr lvl="1"/>
            <a:r>
              <a:rPr lang="en-US" sz="2000" u="sng" dirty="0" smtClean="0">
                <a:solidFill>
                  <a:schemeClr val="accent3">
                    <a:lumMod val="50000"/>
                  </a:schemeClr>
                </a:solidFill>
              </a:rPr>
              <a:t>Equifax.com</a:t>
            </a:r>
          </a:p>
          <a:p>
            <a:pPr lvl="1"/>
            <a:r>
              <a:rPr lang="en-US" sz="2000" u="sng" dirty="0" smtClean="0">
                <a:solidFill>
                  <a:schemeClr val="accent3">
                    <a:lumMod val="50000"/>
                  </a:schemeClr>
                </a:solidFill>
              </a:rPr>
              <a:t>Experian.com</a:t>
            </a:r>
          </a:p>
          <a:p>
            <a:pPr lvl="1"/>
            <a:r>
              <a:rPr lang="en-US" sz="2000" u="sng" dirty="0" smtClean="0">
                <a:solidFill>
                  <a:schemeClr val="accent3">
                    <a:lumMod val="50000"/>
                  </a:schemeClr>
                </a:solidFill>
              </a:rPr>
              <a:t>TransUnion.com </a:t>
            </a:r>
          </a:p>
          <a:p>
            <a:endParaRPr lang="en-US" sz="2400" dirty="0"/>
          </a:p>
        </p:txBody>
      </p:sp>
      <p:pic>
        <p:nvPicPr>
          <p:cNvPr id="5" name="Picture 4" descr="shutterstock_85123540.jpg"/>
          <p:cNvPicPr>
            <a:picLocks noChangeAspect="1"/>
          </p:cNvPicPr>
          <p:nvPr/>
        </p:nvPicPr>
        <p:blipFill>
          <a:blip r:embed="rId3" cstate="print"/>
          <a:stretch>
            <a:fillRect/>
          </a:stretch>
        </p:blipFill>
        <p:spPr>
          <a:xfrm>
            <a:off x="4800600" y="2187498"/>
            <a:ext cx="4343400" cy="381371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What is credit/debit card fraud?</a:t>
            </a:r>
            <a:endParaRPr lang="en-US" dirty="0"/>
          </a:p>
        </p:txBody>
      </p:sp>
      <p:sp>
        <p:nvSpPr>
          <p:cNvPr id="11" name="Content Placeholder 2"/>
          <p:cNvSpPr>
            <a:spLocks noGrp="1"/>
          </p:cNvSpPr>
          <p:nvPr>
            <p:ph idx="1"/>
          </p:nvPr>
        </p:nvSpPr>
        <p:spPr>
          <a:xfrm>
            <a:off x="533400" y="2209800"/>
            <a:ext cx="5943600" cy="4114800"/>
          </a:xfrm>
        </p:spPr>
        <p:txBody>
          <a:bodyPr>
            <a:normAutofit/>
          </a:bodyPr>
          <a:lstStyle/>
          <a:p>
            <a:r>
              <a:rPr lang="en-US" sz="2400" b="1" dirty="0">
                <a:solidFill>
                  <a:schemeClr val="accent3">
                    <a:lumMod val="50000"/>
                  </a:schemeClr>
                </a:solidFill>
              </a:rPr>
              <a:t>IC3</a:t>
            </a:r>
            <a:r>
              <a:rPr lang="en-US" sz="2400" dirty="0">
                <a:solidFill>
                  <a:schemeClr val="accent3">
                    <a:lumMod val="50000"/>
                  </a:schemeClr>
                </a:solidFill>
              </a:rPr>
              <a:t> </a:t>
            </a:r>
            <a:r>
              <a:rPr lang="en-US" sz="2400" dirty="0">
                <a:solidFill>
                  <a:schemeClr val="tx1">
                    <a:lumMod val="95000"/>
                    <a:lumOff val="5000"/>
                  </a:schemeClr>
                </a:solidFill>
              </a:rPr>
              <a:t>– </a:t>
            </a:r>
            <a:r>
              <a:rPr lang="en-US" sz="2400" dirty="0" smtClean="0">
                <a:solidFill>
                  <a:schemeClr val="tx1">
                    <a:lumMod val="95000"/>
                    <a:lumOff val="5000"/>
                  </a:schemeClr>
                </a:solidFill>
              </a:rPr>
              <a:t>Fraudulent </a:t>
            </a:r>
            <a:r>
              <a:rPr lang="en-US" sz="2400" dirty="0" smtClean="0"/>
              <a:t>unauthorized charging of goods and services to a victim’s credit/debit card. </a:t>
            </a:r>
            <a:endParaRPr lang="en-US" sz="2400" dirty="0"/>
          </a:p>
          <a:p>
            <a:r>
              <a:rPr lang="en-US" sz="2400" b="1" dirty="0">
                <a:solidFill>
                  <a:schemeClr val="accent3">
                    <a:lumMod val="50000"/>
                  </a:schemeClr>
                </a:solidFill>
              </a:rPr>
              <a:t>FTC</a:t>
            </a:r>
            <a:r>
              <a:rPr lang="en-US" sz="2400" b="1" dirty="0"/>
              <a:t> </a:t>
            </a:r>
            <a:r>
              <a:rPr lang="en-US" sz="2400" dirty="0">
                <a:solidFill>
                  <a:schemeClr val="tx1">
                    <a:lumMod val="95000"/>
                    <a:lumOff val="5000"/>
                  </a:schemeClr>
                </a:solidFill>
              </a:rPr>
              <a:t>– </a:t>
            </a:r>
            <a:r>
              <a:rPr lang="en-US" sz="2400" dirty="0" smtClean="0">
                <a:solidFill>
                  <a:schemeClr val="tx1">
                    <a:lumMod val="95000"/>
                    <a:lumOff val="5000"/>
                  </a:schemeClr>
                </a:solidFill>
              </a:rPr>
              <a:t>Account </a:t>
            </a:r>
            <a:r>
              <a:rPr lang="en-US" sz="2400" dirty="0" smtClean="0"/>
              <a:t>or billing issues, including interest rate changes, late fees, credit disputes, and overcharges; fraudulent credit card offers/phishing attempts; etc. </a:t>
            </a:r>
          </a:p>
          <a:p>
            <a:endParaRPr lang="en-US" sz="2400" dirty="0"/>
          </a:p>
          <a:p>
            <a:endParaRPr lang="en-US" sz="2400" dirty="0"/>
          </a:p>
        </p:txBody>
      </p:sp>
      <p:pic>
        <p:nvPicPr>
          <p:cNvPr id="31746" name="Picture 2" descr="IC3 Logo (Large)">
            <a:hlinkClick r:id="rId3"/>
          </p:cNvPr>
          <p:cNvPicPr>
            <a:picLocks noChangeAspect="1" noChangeArrowheads="1"/>
          </p:cNvPicPr>
          <p:nvPr/>
        </p:nvPicPr>
        <p:blipFill>
          <a:blip r:embed="rId4" cstate="print"/>
          <a:srcRect/>
          <a:stretch>
            <a:fillRect/>
          </a:stretch>
        </p:blipFill>
        <p:spPr bwMode="auto">
          <a:xfrm>
            <a:off x="6629400" y="2209800"/>
            <a:ext cx="2152650" cy="1543051"/>
          </a:xfrm>
          <a:prstGeom prst="rect">
            <a:avLst/>
          </a:prstGeom>
          <a:noFill/>
        </p:spPr>
      </p:pic>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5"/>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5"/>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6"/>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6934200" y="3657600"/>
            <a:ext cx="1524000" cy="646331"/>
          </a:xfrm>
          <a:prstGeom prst="rect">
            <a:avLst/>
          </a:prstGeom>
          <a:noFill/>
        </p:spPr>
        <p:txBody>
          <a:bodyPr wrap="square" rtlCol="0">
            <a:spAutoFit/>
          </a:bodyPr>
          <a:lstStyle/>
          <a:p>
            <a:r>
              <a:rPr lang="en-US" i="1" dirty="0" smtClean="0">
                <a:solidFill>
                  <a:schemeClr val="accent3">
                    <a:lumMod val="75000"/>
                  </a:schemeClr>
                </a:solidFill>
                <a:hlinkClick r:id="rId7"/>
              </a:rPr>
              <a:t>www.ic3.gov</a:t>
            </a:r>
            <a:endParaRPr lang="en-US" i="1" dirty="0" smtClean="0">
              <a:solidFill>
                <a:schemeClr val="accent3">
                  <a:lumMod val="75000"/>
                </a:schemeClr>
              </a:solidFill>
            </a:endParaRPr>
          </a:p>
          <a:p>
            <a:endParaRPr lang="en-US" i="1" dirty="0">
              <a:solidFill>
                <a:schemeClr val="accent3">
                  <a:lumMod val="75000"/>
                </a:schemeClr>
              </a:solidFill>
            </a:endParaRPr>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1756" name="Picture 12" descr="http://b-i.forbesimg.com/larrymagid/files/2013/04/Screen-Shot-2013-04-25-at-11.47.16-AM.png"/>
          <p:cNvPicPr>
            <a:picLocks noChangeAspect="1" noChangeArrowheads="1"/>
          </p:cNvPicPr>
          <p:nvPr/>
        </p:nvPicPr>
        <p:blipFill>
          <a:blip r:embed="rId8" cstate="print"/>
          <a:srcRect/>
          <a:stretch>
            <a:fillRect/>
          </a:stretch>
        </p:blipFill>
        <p:spPr bwMode="auto">
          <a:xfrm>
            <a:off x="6858000" y="4419600"/>
            <a:ext cx="1642281" cy="1447800"/>
          </a:xfrm>
          <a:prstGeom prst="rect">
            <a:avLst/>
          </a:prstGeom>
          <a:noFill/>
        </p:spPr>
      </p:pic>
      <p:sp>
        <p:nvSpPr>
          <p:cNvPr id="13" name="TextBox 12"/>
          <p:cNvSpPr txBox="1"/>
          <p:nvPr/>
        </p:nvSpPr>
        <p:spPr>
          <a:xfrm>
            <a:off x="6858000" y="5867400"/>
            <a:ext cx="1676400" cy="646331"/>
          </a:xfrm>
          <a:prstGeom prst="rect">
            <a:avLst/>
          </a:prstGeom>
          <a:noFill/>
        </p:spPr>
        <p:txBody>
          <a:bodyPr wrap="square" rtlCol="0">
            <a:spAutoFit/>
          </a:bodyPr>
          <a:lstStyle/>
          <a:p>
            <a:pPr algn="ctr"/>
            <a:r>
              <a:rPr lang="en-US" i="1" dirty="0" smtClean="0">
                <a:solidFill>
                  <a:schemeClr val="accent3">
                    <a:lumMod val="75000"/>
                  </a:schemeClr>
                </a:solidFill>
                <a:hlinkClick r:id="rId9"/>
              </a:rPr>
              <a:t>www.ftc.gov</a:t>
            </a:r>
            <a:endParaRPr lang="en-US" i="1" dirty="0" smtClean="0">
              <a:solidFill>
                <a:schemeClr val="accent3">
                  <a:lumMod val="75000"/>
                </a:schemeClr>
              </a:solidFill>
            </a:endParaRPr>
          </a:p>
          <a:p>
            <a:pPr algn="ctr"/>
            <a:endParaRPr lang="en-US" i="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sz="4000" dirty="0" smtClean="0"/>
              <a:t>How the card/information is obtained</a:t>
            </a:r>
            <a:endParaRPr lang="en-US" sz="4000" dirty="0"/>
          </a:p>
        </p:txBody>
      </p:sp>
      <p:sp>
        <p:nvSpPr>
          <p:cNvPr id="11" name="Content Placeholder 2"/>
          <p:cNvSpPr>
            <a:spLocks noGrp="1"/>
          </p:cNvSpPr>
          <p:nvPr>
            <p:ph idx="1"/>
          </p:nvPr>
        </p:nvSpPr>
        <p:spPr>
          <a:xfrm>
            <a:off x="609600" y="2209800"/>
            <a:ext cx="8077200" cy="4114800"/>
          </a:xfrm>
        </p:spPr>
        <p:txBody>
          <a:bodyPr>
            <a:normAutofit/>
          </a:bodyPr>
          <a:lstStyle/>
          <a:p>
            <a:pPr>
              <a:buNone/>
            </a:pPr>
            <a:r>
              <a:rPr lang="en-US" sz="2400" b="1" dirty="0" smtClean="0">
                <a:solidFill>
                  <a:schemeClr val="accent3">
                    <a:lumMod val="50000"/>
                  </a:schemeClr>
                </a:solidFill>
              </a:rPr>
              <a:t>Simple thievery</a:t>
            </a:r>
          </a:p>
          <a:p>
            <a:r>
              <a:rPr lang="en-US" sz="2200" dirty="0" smtClean="0"/>
              <a:t>Burglary of a residence, a vehicle, hotel room, etc.</a:t>
            </a:r>
          </a:p>
          <a:p>
            <a:r>
              <a:rPr lang="en-US" sz="2200" dirty="0" smtClean="0"/>
              <a:t>Pick-pocketing and other forms of larceny.</a:t>
            </a:r>
          </a:p>
          <a:p>
            <a:pPr>
              <a:buNone/>
            </a:pPr>
            <a:r>
              <a:rPr lang="en-US" sz="2400" b="1" dirty="0" smtClean="0">
                <a:solidFill>
                  <a:schemeClr val="accent3">
                    <a:lumMod val="50000"/>
                  </a:schemeClr>
                </a:solidFill>
              </a:rPr>
              <a:t>Dumpster diving</a:t>
            </a:r>
          </a:p>
          <a:p>
            <a:r>
              <a:rPr lang="en-US" sz="2200" dirty="0" smtClean="0"/>
              <a:t>Process of going through trash to look for valuable items or information.</a:t>
            </a:r>
          </a:p>
          <a:p>
            <a:pPr>
              <a:buNone/>
            </a:pPr>
            <a:r>
              <a:rPr lang="en-US" sz="2400" b="1" dirty="0" smtClean="0">
                <a:solidFill>
                  <a:schemeClr val="accent3">
                    <a:lumMod val="50000"/>
                  </a:schemeClr>
                </a:solidFill>
              </a:rPr>
              <a:t>Access to records</a:t>
            </a:r>
          </a:p>
          <a:p>
            <a:r>
              <a:rPr lang="en-US" sz="2200" dirty="0" smtClean="0"/>
              <a:t>Anyone in a position to obtain the personally identifiable information (PII) of another is in a position to perpetrate credit card fraud. </a:t>
            </a:r>
            <a:endParaRPr lang="en-US" sz="2200" b="1" dirty="0" smtClean="0">
              <a:solidFill>
                <a:schemeClr val="tx1">
                  <a:lumMod val="95000"/>
                  <a:lumOff val="5000"/>
                </a:schemeClr>
              </a:solidFill>
            </a:endParaRPr>
          </a:p>
          <a:p>
            <a:pPr>
              <a:buNone/>
            </a:pPr>
            <a:endParaRPr lang="en-US" sz="2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sz="4000" dirty="0" smtClean="0"/>
              <a:t>How the card/information is obtained</a:t>
            </a:r>
            <a:endParaRPr lang="en-US" sz="4000" dirty="0"/>
          </a:p>
        </p:txBody>
      </p:sp>
      <p:sp>
        <p:nvSpPr>
          <p:cNvPr id="11" name="Content Placeholder 2"/>
          <p:cNvSpPr>
            <a:spLocks noGrp="1"/>
          </p:cNvSpPr>
          <p:nvPr>
            <p:ph idx="1"/>
          </p:nvPr>
        </p:nvSpPr>
        <p:spPr>
          <a:xfrm>
            <a:off x="609600" y="2209800"/>
            <a:ext cx="8077200" cy="4114800"/>
          </a:xfrm>
        </p:spPr>
        <p:txBody>
          <a:bodyPr>
            <a:normAutofit fontScale="92500" lnSpcReduction="10000"/>
          </a:bodyPr>
          <a:lstStyle/>
          <a:p>
            <a:pPr>
              <a:buNone/>
            </a:pPr>
            <a:r>
              <a:rPr lang="en-US" sz="2800" b="1" dirty="0" smtClean="0">
                <a:solidFill>
                  <a:schemeClr val="accent3">
                    <a:lumMod val="50000"/>
                  </a:schemeClr>
                </a:solidFill>
              </a:rPr>
              <a:t>Shoulder surfing</a:t>
            </a:r>
          </a:p>
          <a:p>
            <a:r>
              <a:rPr lang="en-US" sz="2400" dirty="0" smtClean="0"/>
              <a:t>The practice of looking over someone’s shoulder when they are at the ATM, or when they happen to be using their laptop to order something.</a:t>
            </a:r>
          </a:p>
          <a:p>
            <a:pPr>
              <a:buNone/>
            </a:pPr>
            <a:r>
              <a:rPr lang="en-US" sz="2800" b="1" dirty="0" smtClean="0">
                <a:solidFill>
                  <a:schemeClr val="accent3">
                    <a:lumMod val="50000"/>
                  </a:schemeClr>
                </a:solidFill>
              </a:rPr>
              <a:t>Social media</a:t>
            </a:r>
          </a:p>
          <a:p>
            <a:r>
              <a:rPr lang="en-US" sz="2400" dirty="0" smtClean="0"/>
              <a:t>People who fill in too much detail in their personal profiles in whatever version of social media they may be using, often unwittingly provide some or all of the PII needed. </a:t>
            </a:r>
            <a:endParaRPr lang="en-US" sz="2400" b="1" dirty="0" smtClean="0">
              <a:solidFill>
                <a:schemeClr val="tx1">
                  <a:lumMod val="95000"/>
                  <a:lumOff val="5000"/>
                </a:schemeClr>
              </a:solidFill>
            </a:endParaRPr>
          </a:p>
          <a:p>
            <a:pPr>
              <a:buNone/>
            </a:pPr>
            <a:r>
              <a:rPr lang="en-US" sz="2800" b="1" dirty="0" smtClean="0">
                <a:solidFill>
                  <a:schemeClr val="accent3">
                    <a:lumMod val="50000"/>
                  </a:schemeClr>
                </a:solidFill>
              </a:rPr>
              <a:t>Change of address</a:t>
            </a:r>
          </a:p>
          <a:p>
            <a:r>
              <a:rPr lang="en-US" sz="2400" dirty="0" smtClean="0"/>
              <a:t>Most credit card statements contain a box to check to request a change of address and/or a second card for a family member. </a:t>
            </a:r>
          </a:p>
          <a:p>
            <a:pPr>
              <a:buNone/>
            </a:pPr>
            <a:endParaRPr lang="en-US" sz="2400" dirty="0" smtClean="0"/>
          </a:p>
          <a:p>
            <a:pPr>
              <a:buNone/>
            </a:pPr>
            <a:endParaRPr lang="en-US"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sz="4000" dirty="0" smtClean="0"/>
              <a:t>How the cards/information is obtained</a:t>
            </a:r>
            <a:endParaRPr lang="en-US" sz="4000" dirty="0"/>
          </a:p>
        </p:txBody>
      </p:sp>
      <p:sp>
        <p:nvSpPr>
          <p:cNvPr id="11" name="Content Placeholder 2"/>
          <p:cNvSpPr>
            <a:spLocks noGrp="1"/>
          </p:cNvSpPr>
          <p:nvPr>
            <p:ph idx="1"/>
          </p:nvPr>
        </p:nvSpPr>
        <p:spPr>
          <a:xfrm>
            <a:off x="609600" y="2209800"/>
            <a:ext cx="8077200" cy="4114800"/>
          </a:xfrm>
        </p:spPr>
        <p:txBody>
          <a:bodyPr>
            <a:normAutofit fontScale="92500" lnSpcReduction="20000"/>
          </a:bodyPr>
          <a:lstStyle/>
          <a:p>
            <a:pPr>
              <a:buNone/>
            </a:pPr>
            <a:r>
              <a:rPr lang="en-US" sz="2600" b="1" dirty="0" smtClean="0">
                <a:solidFill>
                  <a:schemeClr val="accent3">
                    <a:lumMod val="50000"/>
                  </a:schemeClr>
                </a:solidFill>
              </a:rPr>
              <a:t>Hotel scams</a:t>
            </a:r>
          </a:p>
          <a:p>
            <a:r>
              <a:rPr lang="en-US" sz="2400" dirty="0" smtClean="0"/>
              <a:t>Guests receive a call from the front desk stating the hotel computer is reported to have crashed and the guest is asked to verify their credit card information so the account can be updated. </a:t>
            </a:r>
          </a:p>
          <a:p>
            <a:pPr>
              <a:buNone/>
            </a:pPr>
            <a:r>
              <a:rPr lang="en-US" sz="2600" b="1" dirty="0" smtClean="0">
                <a:solidFill>
                  <a:schemeClr val="accent3">
                    <a:lumMod val="50000"/>
                  </a:schemeClr>
                </a:solidFill>
              </a:rPr>
              <a:t>Routine everyday use</a:t>
            </a:r>
          </a:p>
          <a:p>
            <a:r>
              <a:rPr lang="en-US" sz="2400" dirty="0" smtClean="0"/>
              <a:t>Credit card information can be obtained by virtually any business by using a simple, commercially-available, palm-sized device that can read and record the information on the magnetic strip of most credit cards.</a:t>
            </a:r>
          </a:p>
          <a:p>
            <a:pPr>
              <a:buNone/>
            </a:pPr>
            <a:r>
              <a:rPr lang="en-US" sz="2600" b="1" dirty="0" smtClean="0">
                <a:solidFill>
                  <a:schemeClr val="accent3">
                    <a:lumMod val="50000"/>
                  </a:schemeClr>
                </a:solidFill>
              </a:rPr>
              <a:t>Hidden fees/Free trial offers</a:t>
            </a:r>
          </a:p>
          <a:p>
            <a:r>
              <a:rPr lang="en-US" sz="2200" dirty="0" smtClean="0"/>
              <a:t>People who fill in too much detail in their personal profiles in whatever version of social media they may be using, often unwittingly provide some or all of the PII needed. </a:t>
            </a:r>
            <a:endParaRPr lang="en-US" sz="2200" b="1" dirty="0" smtClean="0">
              <a:solidFill>
                <a:schemeClr val="accent3">
                  <a:lumMod val="50000"/>
                </a:schemeClr>
              </a:solidFill>
            </a:endParaRPr>
          </a:p>
          <a:p>
            <a:endParaRPr lang="en-US" sz="2200" b="1" dirty="0" smtClean="0">
              <a:solidFill>
                <a:schemeClr val="tx1">
                  <a:lumMod val="95000"/>
                  <a:lumOff val="5000"/>
                </a:schemeClr>
              </a:solidFill>
            </a:endParaRPr>
          </a:p>
          <a:p>
            <a:pPr>
              <a:buNone/>
            </a:pPr>
            <a:endParaRPr lang="en-US" sz="2400" dirty="0" smtClean="0"/>
          </a:p>
          <a:p>
            <a:pPr>
              <a:buNone/>
            </a:pPr>
            <a:endParaRPr lang="en-US"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1996</Words>
  <Application>Microsoft Office PowerPoint</Application>
  <PresentationFormat>On-screen Show (4:3)</PresentationFormat>
  <Paragraphs>144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Credit/Debit Card Fraud</vt:lpstr>
      <vt:lpstr>Meet Dave and Linda</vt:lpstr>
      <vt:lpstr>Missing mail</vt:lpstr>
      <vt:lpstr>Unauthorized charges</vt:lpstr>
      <vt:lpstr>Credit report checked</vt:lpstr>
      <vt:lpstr>What is credit/debit card fraud?</vt:lpstr>
      <vt:lpstr>How the card/information is obtained</vt:lpstr>
      <vt:lpstr>How the card/information is obtained</vt:lpstr>
      <vt:lpstr>How the cards/information is obtained</vt:lpstr>
      <vt:lpstr>Credit/debit card fraud prevention</vt:lpstr>
      <vt:lpstr>TIPS to avoid victimization</vt:lpstr>
      <vt:lpstr>TIPS to avoid victimization</vt:lpstr>
      <vt:lpstr>How to report a lost or stolen card</vt:lpstr>
      <vt:lpstr>QUESTIONS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and Debit Card Fraud</dc:title>
  <dc:creator/>
  <cp:lastModifiedBy/>
  <cp:revision>288</cp:revision>
  <dcterms:created xsi:type="dcterms:W3CDTF">2015-01-21T15:07:18Z</dcterms:created>
  <dcterms:modified xsi:type="dcterms:W3CDTF">2016-01-19T16:03:41Z</dcterms:modified>
</cp:coreProperties>
</file>