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73"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soXy8g8NWv6wmVCYrK1HFA==" hashData="0jNoL7iCh924WOXpZcLULQUVvy47dQCmkfFSpJgkfbXNPQNPHKN96cUYsoDBY/itdWuLX8uNt6E0LhJczD+2Sg=="/>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74289" autoAdjust="0"/>
  </p:normalViewPr>
  <p:slideViewPr>
    <p:cSldViewPr>
      <p:cViewPr varScale="1">
        <p:scale>
          <a:sx n="94" d="100"/>
          <a:sy n="94" d="100"/>
        </p:scale>
        <p:origin x="2040" y="84"/>
      </p:cViewPr>
      <p:guideLst>
        <p:guide orient="horz" pos="2160"/>
        <p:guide pos="2880"/>
      </p:guideLst>
    </p:cSldViewPr>
  </p:slideViewPr>
  <p:outlineViewPr>
    <p:cViewPr>
      <p:scale>
        <a:sx n="33" d="100"/>
        <a:sy n="33" d="100"/>
      </p:scale>
      <p:origin x="42" y="916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F41465-2144-4B6D-962C-C835EF660836}" type="datetimeFigureOut">
              <a:rPr lang="en-US" smtClean="0"/>
              <a:pPr/>
              <a:t>10/2/2019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CF8908-E01C-46A4-B32D-1295B470C53B}" type="slidenum">
              <a:rPr lang="en-US" smtClean="0"/>
              <a:pPr/>
              <a:t>‹#›</a:t>
            </a:fld>
            <a:endParaRPr lang="en-US" dirty="0"/>
          </a:p>
        </p:txBody>
      </p:sp>
    </p:spTree>
    <p:extLst>
      <p:ext uri="{BB962C8B-B14F-4D97-AF65-F5344CB8AC3E}">
        <p14:creationId xmlns:p14="http://schemas.microsoft.com/office/powerpoint/2010/main" val="2290506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a:t>
            </a:fld>
            <a:endParaRPr lang="en-US" dirty="0"/>
          </a:p>
        </p:txBody>
      </p:sp>
    </p:spTree>
    <p:extLst>
      <p:ext uri="{BB962C8B-B14F-4D97-AF65-F5344CB8AC3E}">
        <p14:creationId xmlns:p14="http://schemas.microsoft.com/office/powerpoint/2010/main" val="35838958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addition to the methods previously mentioned, there are also those who possess the skills to hack into systems and steal the PII of millions of people at a time such as the data breaches occurring in 2017 and 2018 making headlines and affecting victims across the country.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In these types of cases, there </a:t>
            </a:r>
            <a:r>
              <a:rPr lang="en-US" sz="1200" kern="1200" dirty="0" smtClean="0">
                <a:solidFill>
                  <a:schemeClr val="tx1"/>
                </a:solidFill>
                <a:latin typeface="+mn-lt"/>
                <a:ea typeface="+mn-ea"/>
                <a:cs typeface="+mn-cs"/>
              </a:rPr>
              <a:t>is n</a:t>
            </a:r>
            <a:r>
              <a:rPr lang="en-US" sz="1200" kern="1200" baseline="0" dirty="0" smtClean="0">
                <a:solidFill>
                  <a:schemeClr val="tx1"/>
                </a:solidFill>
                <a:latin typeface="+mn-lt"/>
                <a:ea typeface="+mn-ea"/>
                <a:cs typeface="+mn-cs"/>
              </a:rPr>
              <a:t>ot much</a:t>
            </a:r>
            <a:r>
              <a:rPr lang="en-US" sz="1200" kern="1200" dirty="0" smtClean="0">
                <a:solidFill>
                  <a:schemeClr val="tx1"/>
                </a:solidFill>
                <a:latin typeface="+mn-lt"/>
                <a:ea typeface="+mn-ea"/>
                <a:cs typeface="+mn-cs"/>
              </a:rPr>
              <a:t> </a:t>
            </a:r>
            <a:r>
              <a:rPr lang="en-US" sz="1200" kern="1200" dirty="0">
                <a:solidFill>
                  <a:schemeClr val="tx1"/>
                </a:solidFill>
                <a:latin typeface="+mn-lt"/>
                <a:ea typeface="+mn-ea"/>
                <a:cs typeface="+mn-cs"/>
              </a:rPr>
              <a:t>individuals can do to protect themselves from falling victim to identity theft. </a:t>
            </a:r>
          </a:p>
          <a:p>
            <a:endParaRPr lang="en-US" sz="1100" kern="1200" dirty="0">
              <a:solidFill>
                <a:schemeClr val="tx1"/>
              </a:solidFill>
              <a:latin typeface="+mn-lt"/>
              <a:ea typeface="+mn-ea"/>
              <a:cs typeface="+mn-cs"/>
            </a:endParaRPr>
          </a:p>
          <a:p>
            <a:r>
              <a:rPr lang="en-US" sz="1100" kern="1200" dirty="0" smtClean="0">
                <a:solidFill>
                  <a:schemeClr val="tx1"/>
                </a:solidFill>
                <a:latin typeface="+mn-lt"/>
                <a:ea typeface="+mn-ea"/>
                <a:cs typeface="+mn-cs"/>
              </a:rPr>
              <a:t>(Accessed</a:t>
            </a:r>
            <a:r>
              <a:rPr lang="en-US" sz="1100" kern="1200" baseline="0" dirty="0" smtClean="0">
                <a:solidFill>
                  <a:schemeClr val="tx1"/>
                </a:solidFill>
                <a:latin typeface="+mn-lt"/>
                <a:ea typeface="+mn-ea"/>
                <a:cs typeface="+mn-cs"/>
              </a:rPr>
              <a:t> on September 18, 2019)</a:t>
            </a:r>
          </a:p>
          <a:p>
            <a:r>
              <a:rPr lang="en-US" sz="1100" kern="1200" dirty="0" smtClean="0">
                <a:solidFill>
                  <a:schemeClr val="tx1"/>
                </a:solidFill>
                <a:latin typeface="+mn-lt"/>
                <a:ea typeface="+mn-ea"/>
                <a:cs typeface="+mn-cs"/>
              </a:rPr>
              <a:t>https</a:t>
            </a:r>
            <a:r>
              <a:rPr lang="en-US" sz="1100" kern="1200" dirty="0">
                <a:solidFill>
                  <a:schemeClr val="tx1"/>
                </a:solidFill>
                <a:latin typeface="+mn-lt"/>
                <a:ea typeface="+mn-ea"/>
                <a:cs typeface="+mn-cs"/>
              </a:rPr>
              <a:t>://www.databreaches.net/cancer-treatment-centers-of-america-notifies-almost-42000-patients-of-possible-access-to-their-protected-health-information/</a:t>
            </a:r>
          </a:p>
          <a:p>
            <a:r>
              <a:rPr lang="en-US" sz="1100" kern="1200" dirty="0">
                <a:solidFill>
                  <a:schemeClr val="tx1"/>
                </a:solidFill>
                <a:latin typeface="+mn-lt"/>
                <a:ea typeface="+mn-ea"/>
                <a:cs typeface="+mn-cs"/>
              </a:rPr>
              <a:t>https://</a:t>
            </a:r>
            <a:r>
              <a:rPr lang="en-US" sz="1100" kern="1200" dirty="0" smtClean="0">
                <a:solidFill>
                  <a:schemeClr val="tx1"/>
                </a:solidFill>
                <a:latin typeface="+mn-lt"/>
                <a:ea typeface="+mn-ea"/>
                <a:cs typeface="+mn-cs"/>
              </a:rPr>
              <a:t>www.identityforce.com/blog/2018-data-breaches</a:t>
            </a:r>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https://</a:t>
            </a:r>
            <a:r>
              <a:rPr lang="en-US" sz="1100" kern="1200" dirty="0" smtClean="0">
                <a:solidFill>
                  <a:schemeClr val="tx1"/>
                </a:solidFill>
                <a:latin typeface="+mn-lt"/>
                <a:ea typeface="+mn-ea"/>
                <a:cs typeface="+mn-cs"/>
              </a:rPr>
              <a:t>www.consumer.ftc.gov/blog/2017/09/equifax-data-breach-what-do</a:t>
            </a:r>
            <a:endParaRPr lang="en-US" sz="1100" kern="1200" dirty="0">
              <a:solidFill>
                <a:schemeClr val="tx1"/>
              </a:solidFill>
              <a:latin typeface="+mn-lt"/>
              <a:ea typeface="+mn-ea"/>
              <a:cs typeface="+mn-cs"/>
            </a:endParaRPr>
          </a:p>
          <a:p>
            <a:r>
              <a:rPr lang="en-US" sz="1100" kern="1200" dirty="0">
                <a:solidFill>
                  <a:schemeClr val="tx1"/>
                </a:solidFill>
                <a:latin typeface="+mn-lt"/>
                <a:ea typeface="+mn-ea"/>
                <a:cs typeface="+mn-cs"/>
              </a:rPr>
              <a:t>https://</a:t>
            </a:r>
            <a:r>
              <a:rPr lang="en-US" sz="1100" kern="1200" dirty="0" smtClean="0">
                <a:solidFill>
                  <a:schemeClr val="tx1"/>
                </a:solidFill>
                <a:latin typeface="+mn-lt"/>
                <a:ea typeface="+mn-ea"/>
                <a:cs typeface="+mn-cs"/>
              </a:rPr>
              <a:t>enterprise.verizon.com/resources/reports/2019-data-breach-investigations-report.pdf</a:t>
            </a:r>
            <a:endParaRPr lang="en-US" sz="11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Let’s</a:t>
            </a:r>
            <a:r>
              <a:rPr lang="en-US" sz="1100" kern="1200" baseline="0" dirty="0">
                <a:solidFill>
                  <a:schemeClr val="tx1"/>
                </a:solidFill>
                <a:latin typeface="+mn-lt"/>
                <a:ea typeface="+mn-ea"/>
                <a:cs typeface="+mn-cs"/>
              </a:rPr>
              <a:t> go back and take a look at Jonathan’s situation. Is there anything he could have done to prevent being victimized? YES. As you can see on the screen there are a few specific things he could have done that could have prevented this from occurring. </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He first could have called his bank to verify that the email was from them.</a:t>
            </a:r>
          </a:p>
          <a:p>
            <a:endParaRPr lang="en-US" sz="1100" kern="1200" baseline="0" dirty="0">
              <a:solidFill>
                <a:schemeClr val="tx1"/>
              </a:solidFill>
              <a:latin typeface="+mn-lt"/>
              <a:ea typeface="+mn-ea"/>
              <a:cs typeface="+mn-cs"/>
            </a:endParaRPr>
          </a:p>
          <a:p>
            <a:r>
              <a:rPr lang="en-US" sz="1100" kern="1200" baseline="0" dirty="0">
                <a:solidFill>
                  <a:schemeClr val="tx1"/>
                </a:solidFill>
                <a:latin typeface="+mn-lt"/>
                <a:ea typeface="+mn-ea"/>
                <a:cs typeface="+mn-cs"/>
              </a:rPr>
              <a:t>He could have looked for red flags</a:t>
            </a:r>
          </a:p>
          <a:p>
            <a:pPr lvl="1">
              <a:buFont typeface="Arial" pitchFamily="34" charset="0"/>
              <a:buChar char="•"/>
            </a:pPr>
            <a:r>
              <a:rPr lang="en-US" sz="1100" kern="1200" baseline="0" dirty="0">
                <a:solidFill>
                  <a:schemeClr val="tx1"/>
                </a:solidFill>
                <a:latin typeface="+mn-lt"/>
                <a:ea typeface="+mn-ea"/>
                <a:cs typeface="+mn-cs"/>
              </a:rPr>
              <a:t>The email was addressed to Valued Customer rather than using his name.</a:t>
            </a:r>
          </a:p>
          <a:p>
            <a:pPr lvl="1">
              <a:buFont typeface="Arial" pitchFamily="34" charset="0"/>
              <a:buChar char="•"/>
            </a:pPr>
            <a:r>
              <a:rPr lang="en-US" sz="1100" kern="1200" baseline="0" dirty="0">
                <a:solidFill>
                  <a:schemeClr val="tx1"/>
                </a:solidFill>
                <a:latin typeface="+mn-lt"/>
                <a:ea typeface="+mn-ea"/>
                <a:cs typeface="+mn-cs"/>
              </a:rPr>
              <a:t>The email stated that they tried to reach him by phone. He could have checked to see if he had a missed call.</a:t>
            </a:r>
          </a:p>
          <a:p>
            <a:pPr lvl="1">
              <a:buFont typeface="Arial" pitchFamily="34" charset="0"/>
              <a:buChar char="•"/>
            </a:pPr>
            <a:r>
              <a:rPr lang="en-US" sz="1100" kern="1200" baseline="0" dirty="0">
                <a:solidFill>
                  <a:schemeClr val="tx1"/>
                </a:solidFill>
                <a:latin typeface="+mn-lt"/>
                <a:ea typeface="+mn-ea"/>
                <a:cs typeface="+mn-cs"/>
              </a:rPr>
              <a:t>He could have looked a little closer at the email. There were a couple of grammatical errors and misspellings.</a:t>
            </a: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a:solidFill>
                  <a:schemeClr val="tx1"/>
                </a:solidFill>
                <a:latin typeface="+mn-lt"/>
                <a:ea typeface="+mn-ea"/>
                <a:cs typeface="+mn-cs"/>
              </a:rPr>
              <a:t>This is the original email that Jonathan</a:t>
            </a:r>
            <a:r>
              <a:rPr lang="en-US" sz="1100" kern="1200" baseline="0" dirty="0">
                <a:solidFill>
                  <a:schemeClr val="tx1"/>
                </a:solidFill>
                <a:latin typeface="+mn-lt"/>
                <a:ea typeface="+mn-ea"/>
                <a:cs typeface="+mn-cs"/>
              </a:rPr>
              <a:t> received from the bank. As you can see, we have pointed out a couple of the misspellings and grammatical errors that were in the body of the email. More than likely an email from a financial institution  will be well written and grammatically sound. People do make mistakes but this is just one of many red flags to look for when receiving an email that is requesting you to update and account or provide personal information.</a:t>
            </a:r>
          </a:p>
          <a:p>
            <a:endParaRPr lang="en-US" sz="11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In addition to the methods previously</a:t>
            </a:r>
            <a:r>
              <a:rPr lang="en-US" sz="1200" kern="1200" baseline="0" dirty="0">
                <a:solidFill>
                  <a:schemeClr val="tx1"/>
                </a:solidFill>
                <a:latin typeface="+mn-lt"/>
                <a:ea typeface="+mn-ea"/>
                <a:cs typeface="+mn-cs"/>
              </a:rPr>
              <a:t> mentioned, t</a:t>
            </a:r>
            <a:r>
              <a:rPr lang="en-US" sz="1200" kern="1200" dirty="0">
                <a:solidFill>
                  <a:schemeClr val="tx1"/>
                </a:solidFill>
                <a:latin typeface="+mn-lt"/>
                <a:ea typeface="+mn-ea"/>
                <a:cs typeface="+mn-cs"/>
              </a:rPr>
              <a:t>here are also those who possess the skills to hack into systems and steal the PII of millions of people at a time such as the data breaches most recently occurring in 2017 and 2018 making headlines and affecting victims across the country.</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a:t>
            </a:r>
            <a:r>
              <a:rPr lang="en-US" sz="1200" kern="1200" baseline="0" dirty="0">
                <a:solidFill>
                  <a:schemeClr val="tx1"/>
                </a:solidFill>
                <a:latin typeface="+mn-lt"/>
                <a:ea typeface="+mn-ea"/>
                <a:cs typeface="+mn-cs"/>
              </a:rPr>
              <a:t> these types of cases, there isn’t a lot an individual can do to protect themselves from falling victim to Identity Theft.</a:t>
            </a:r>
            <a:endParaRPr lang="en-US" sz="1200" kern="1200" dirty="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(Accessed on October 2, 2019)</a:t>
            </a:r>
          </a:p>
          <a:p>
            <a:r>
              <a:rPr lang="en-US" sz="1100" kern="1200" dirty="0" smtClean="0">
                <a:solidFill>
                  <a:schemeClr val="tx1"/>
                </a:solidFill>
                <a:latin typeface="+mn-lt"/>
                <a:ea typeface="+mn-ea"/>
                <a:cs typeface="+mn-cs"/>
              </a:rPr>
              <a:t>https://us.norton.com/internetsecurity-privacy-what-personal-information-should-you-safeguard.html</a:t>
            </a:r>
          </a:p>
        </p:txBody>
      </p:sp>
      <p:sp>
        <p:nvSpPr>
          <p:cNvPr id="4" name="Slide Number Placeholder 3"/>
          <p:cNvSpPr>
            <a:spLocks noGrp="1"/>
          </p:cNvSpPr>
          <p:nvPr>
            <p:ph type="sldNum" sz="quarter" idx="10"/>
          </p:nvPr>
        </p:nvSpPr>
        <p:spPr/>
        <p:txBody>
          <a:bodyPr/>
          <a:lstStyle/>
          <a:p>
            <a:fld id="{B0CF8908-E01C-46A4-B32D-1295B470C53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Read through</a:t>
            </a:r>
            <a:r>
              <a:rPr lang="en-US" sz="1100" kern="1200" baseline="0" dirty="0" smtClean="0">
                <a:solidFill>
                  <a:schemeClr val="tx1"/>
                </a:solidFill>
                <a:latin typeface="+mn-lt"/>
                <a:ea typeface="+mn-ea"/>
                <a:cs typeface="+mn-cs"/>
              </a:rPr>
              <a:t> bullets on the slide </a:t>
            </a:r>
          </a:p>
          <a:p>
            <a:endParaRPr lang="en-US" sz="1100" kern="1200" baseline="0" dirty="0" smtClean="0">
              <a:solidFill>
                <a:schemeClr val="tx1"/>
              </a:solidFill>
              <a:latin typeface="+mn-lt"/>
              <a:ea typeface="+mn-ea"/>
              <a:cs typeface="+mn-cs"/>
            </a:endParaRPr>
          </a:p>
          <a:p>
            <a:endParaRPr lang="en-US" sz="1100" kern="1200" baseline="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(Accessed on October 2, 2019)</a:t>
            </a:r>
          </a:p>
          <a:p>
            <a:r>
              <a:rPr lang="en-US" sz="1100" kern="1200" dirty="0" smtClean="0">
                <a:solidFill>
                  <a:schemeClr val="tx1"/>
                </a:solidFill>
                <a:latin typeface="+mn-lt"/>
                <a:ea typeface="+mn-ea"/>
                <a:cs typeface="+mn-cs"/>
              </a:rPr>
              <a:t>https://www.uclahealth.org/compliance/is-tips</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Read through the bullet points</a:t>
            </a:r>
            <a:r>
              <a:rPr lang="en-US" sz="1200" kern="1200" baseline="0" dirty="0">
                <a:solidFill>
                  <a:schemeClr val="tx1"/>
                </a:solidFill>
                <a:latin typeface="+mn-lt"/>
                <a:ea typeface="+mn-ea"/>
                <a:cs typeface="+mn-cs"/>
              </a:rPr>
              <a:t> on the slide.</a:t>
            </a:r>
            <a:endParaRPr lang="en-US" sz="1200" kern="1200" dirty="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(Accessed</a:t>
            </a:r>
            <a:r>
              <a:rPr lang="en-US" sz="1100" kern="1200" baseline="0" dirty="0" smtClean="0">
                <a:solidFill>
                  <a:schemeClr val="tx1"/>
                </a:solidFill>
                <a:latin typeface="+mn-lt"/>
                <a:ea typeface="+mn-ea"/>
                <a:cs typeface="+mn-cs"/>
              </a:rPr>
              <a:t> on October 2, 2019)</a:t>
            </a:r>
          </a:p>
          <a:p>
            <a:r>
              <a:rPr lang="en-US" sz="1100" kern="1200" dirty="0" smtClean="0">
                <a:solidFill>
                  <a:schemeClr val="tx1"/>
                </a:solidFill>
                <a:latin typeface="+mn-lt"/>
                <a:ea typeface="+mn-ea"/>
                <a:cs typeface="+mn-cs"/>
              </a:rPr>
              <a:t>https://us.norton.com/internetsecurity-privacy-what-personal-information-should-you-safeguard.html</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If</a:t>
            </a:r>
            <a:r>
              <a:rPr lang="en-US" sz="1200" kern="1200" baseline="0" dirty="0" smtClean="0">
                <a:solidFill>
                  <a:schemeClr val="tx1"/>
                </a:solidFill>
                <a:latin typeface="+mn-lt"/>
                <a:ea typeface="+mn-ea"/>
                <a:cs typeface="+mn-cs"/>
              </a:rPr>
              <a:t> you or someone close to you believes their personal information or identity has been compromised, h</a:t>
            </a:r>
            <a:r>
              <a:rPr lang="en-US" sz="1200" kern="1200" dirty="0" smtClean="0">
                <a:solidFill>
                  <a:schemeClr val="tx1"/>
                </a:solidFill>
                <a:latin typeface="+mn-lt"/>
                <a:ea typeface="+mn-ea"/>
                <a:cs typeface="+mn-cs"/>
              </a:rPr>
              <a:t>ere</a:t>
            </a:r>
            <a:r>
              <a:rPr lang="en-US" sz="1200" kern="1200" baseline="0" dirty="0" smtClean="0">
                <a:solidFill>
                  <a:schemeClr val="tx1"/>
                </a:solidFill>
                <a:latin typeface="+mn-lt"/>
                <a:ea typeface="+mn-ea"/>
                <a:cs typeface="+mn-cs"/>
              </a:rPr>
              <a:t> </a:t>
            </a:r>
            <a:r>
              <a:rPr lang="en-US" sz="1200" kern="1200" baseline="0" dirty="0">
                <a:solidFill>
                  <a:schemeClr val="tx1"/>
                </a:solidFill>
                <a:latin typeface="+mn-lt"/>
                <a:ea typeface="+mn-ea"/>
                <a:cs typeface="+mn-cs"/>
              </a:rPr>
              <a:t>is a list of ways to report </a:t>
            </a:r>
            <a:r>
              <a:rPr lang="en-US" sz="1200" kern="1200" baseline="0" dirty="0" smtClean="0">
                <a:solidFill>
                  <a:schemeClr val="tx1"/>
                </a:solidFill>
                <a:latin typeface="+mn-lt"/>
                <a:ea typeface="+mn-ea"/>
                <a:cs typeface="+mn-cs"/>
              </a:rPr>
              <a:t>identity </a:t>
            </a:r>
            <a:r>
              <a:rPr lang="en-US" sz="1200" kern="1200" baseline="0" dirty="0">
                <a:solidFill>
                  <a:schemeClr val="tx1"/>
                </a:solidFill>
                <a:latin typeface="+mn-lt"/>
                <a:ea typeface="+mn-ea"/>
                <a:cs typeface="+mn-cs"/>
              </a:rPr>
              <a:t>theft.</a:t>
            </a:r>
            <a:endParaRPr lang="en-US" sz="1200" kern="1200" dirty="0">
              <a:solidFill>
                <a:schemeClr val="tx1"/>
              </a:solidFill>
              <a:latin typeface="+mn-lt"/>
              <a:ea typeface="+mn-ea"/>
              <a:cs typeface="+mn-cs"/>
            </a:endParaRPr>
          </a:p>
          <a:p>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t>
            </a:r>
            <a:r>
              <a:rPr lang="en-US" sz="1200" u="sng" kern="1200" dirty="0">
                <a:solidFill>
                  <a:schemeClr val="tx1"/>
                </a:solidFill>
                <a:latin typeface="+mn-lt"/>
                <a:ea typeface="+mn-ea"/>
                <a:cs typeface="+mn-cs"/>
              </a:rPr>
              <a:t>Instructor Note</a:t>
            </a:r>
            <a:r>
              <a:rPr lang="en-US" sz="1200" kern="1200" dirty="0">
                <a:solidFill>
                  <a:schemeClr val="tx1"/>
                </a:solidFill>
                <a:latin typeface="+mn-lt"/>
                <a:ea typeface="+mn-ea"/>
                <a:cs typeface="+mn-cs"/>
              </a:rPr>
              <a:t>: Ask the participants if they have any questions about identity theft, prevention tips, or how to report this type of crime.**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Meet</a:t>
            </a:r>
            <a:r>
              <a:rPr lang="en-US" baseline="0" dirty="0"/>
              <a:t> Jonathan McCutchin. Jonathan is an Investment Advisor at Smith &amp; Jackson, a local investment firm. He is highly educated, he has a master’s degree in finance and risk management and has been with the firm for 10 years. He is very tech savvy and has a number of hobbies including photography and wine collecting.</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Last</a:t>
            </a:r>
            <a:r>
              <a:rPr lang="en-US" baseline="0" dirty="0"/>
              <a:t> week while Jonathon was on lunch break,  he received an email from his bank stating they were in the process of updating security measures and he would need to log on and update his personal account information. Not questioning the email, he quickly logged on to his account and updated all of his personal account information which included his current password and username. </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Later that evening, Jonathan</a:t>
            </a:r>
            <a:r>
              <a:rPr lang="en-US" baseline="0" dirty="0"/>
              <a:t> and his fiancé go to a wine tasting event at a local restaurant. After participating in the tasting and having some appetizers, Jonathan asks the waitress for the bill. The waitress comes back and informs him that his card was declined. She apologizes and suggests that there may be something wrong with their system. He then hands her his credit card. She comes back and says it went through and everything was fine. Jonathan doesn’t think anything more about it.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a:t>
            </a:r>
            <a:r>
              <a:rPr lang="en-US" baseline="0" dirty="0"/>
              <a:t> next morning on his commute to work, Jonathan starts to think a little bit more about his card being declined the previous night. He decided to contact the bank while sitting in traffic. He wanted to ask them about the email he received and to check on the balance of his account. After just a few minutes on the phone, he finds out his bank account has a negative balance and there was an attempt to transfer his Home Equity Line of Credit.</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Jonathan has been advised by the bank to check his credit report and potentially have his credit temporarily</a:t>
            </a:r>
            <a:r>
              <a:rPr lang="en-US" baseline="0" dirty="0"/>
              <a:t> froze</a:t>
            </a:r>
            <a:r>
              <a:rPr lang="en-US" dirty="0"/>
              <a:t>. After obtaining</a:t>
            </a:r>
            <a:r>
              <a:rPr lang="en-US" baseline="0" dirty="0"/>
              <a:t> a credit report from Annualcreditreport.com, he notices that there has been some activity over the past couple of days. He sees that a new account has been opened through Amazon and that there have been credit card applications submitted using his name and personal information.</a:t>
            </a:r>
          </a:p>
          <a:p>
            <a:endParaRPr lang="en-US" baseline="0" dirty="0"/>
          </a:p>
          <a:p>
            <a:r>
              <a:rPr lang="en-US" baseline="0" dirty="0"/>
              <a:t>As you can see on the left of the screen, a good way to obtain a free credit report is through Annualcreditreport.com. Also, if you think your identity has been compromised, you should immediately contact either Equifax, Experian, Transunion or all of the above and have your credit frozen.</a:t>
            </a:r>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number of agencies and entities that have</a:t>
            </a:r>
            <a:r>
              <a:rPr lang="en-US" baseline="0" dirty="0"/>
              <a:t> defined Identity Theft, but we chose to present you with the definitions used by the Federal Trade Commission and the Internet Crime Complaint Center. As you can see in both definitions, it comes down to the illegal use of another person’s identifying information (such as name, date of birth, social security number, etc.)</a:t>
            </a:r>
          </a:p>
          <a:p>
            <a:endParaRPr lang="en-US" baseline="0" dirty="0"/>
          </a:p>
          <a:p>
            <a:r>
              <a:rPr lang="en-US" dirty="0" smtClean="0"/>
              <a:t>(Accessed on September 18, 2019)</a:t>
            </a:r>
          </a:p>
          <a:p>
            <a:r>
              <a:rPr lang="en-US" dirty="0" smtClean="0"/>
              <a:t>https</a:t>
            </a:r>
            <a:r>
              <a:rPr lang="en-US" dirty="0"/>
              <a:t>://www.ic3.gov/crimeschemes.aspx#item-9</a:t>
            </a:r>
          </a:p>
          <a:p>
            <a:r>
              <a:rPr lang="en-US" dirty="0"/>
              <a:t>www.ftc.gov</a:t>
            </a:r>
          </a:p>
        </p:txBody>
      </p:sp>
      <p:sp>
        <p:nvSpPr>
          <p:cNvPr id="4" name="Slide Number Placeholder 3"/>
          <p:cNvSpPr>
            <a:spLocks noGrp="1"/>
          </p:cNvSpPr>
          <p:nvPr>
            <p:ph type="sldNum" sz="quarter" idx="10"/>
          </p:nvPr>
        </p:nvSpPr>
        <p:spPr/>
        <p:txBody>
          <a:bodyPr/>
          <a:lstStyle/>
          <a:p>
            <a:fld id="{B0CF8908-E01C-46A4-B32D-1295B470C53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Guaranteed</a:t>
            </a:r>
            <a:r>
              <a:rPr lang="en-US" b="1" baseline="0" dirty="0"/>
              <a:t> loans or easy credit offers: </a:t>
            </a:r>
            <a:r>
              <a:rPr lang="en-US" b="0" baseline="0" dirty="0"/>
              <a:t>P</a:t>
            </a:r>
            <a:r>
              <a:rPr lang="en-US" baseline="0" dirty="0"/>
              <a:t>romising low interest rates or easy credit to those who may not otherwise qualify. The victim is then convinced that critical personal identifying information is needed to open a credit account in his or her names. This scam is also know to involve an advance fee for the service thereby victimizing the target of the scheme twice.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D0D0D"/>
                </a:solidFill>
                <a:effectLst/>
                <a:uLnTx/>
                <a:uFillTx/>
                <a:latin typeface="helvetica neue"/>
                <a:ea typeface="+mn-ea"/>
                <a:cs typeface="+mn-cs"/>
              </a:rPr>
              <a:t>New account fraud is up 13%</a:t>
            </a:r>
            <a:r>
              <a:rPr kumimoji="0" lang="en-US" sz="1200" b="0" i="0" u="none" strike="noStrike" kern="1200" cap="none" spc="0" normalizeH="0" baseline="0" noProof="0" dirty="0">
                <a:ln>
                  <a:noFill/>
                </a:ln>
                <a:solidFill>
                  <a:srgbClr val="0D0D0D"/>
                </a:solidFill>
                <a:effectLst/>
                <a:uLnTx/>
                <a:uFillTx/>
                <a:latin typeface="helvetica neue"/>
                <a:ea typeface="+mn-ea"/>
                <a:cs typeface="+mn-cs"/>
              </a:rPr>
              <a:t/>
            </a:r>
            <a:br>
              <a:rPr kumimoji="0" lang="en-US" sz="1200" b="0" i="0" u="none" strike="noStrike" kern="1200" cap="none" spc="0" normalizeH="0" baseline="0" noProof="0" dirty="0">
                <a:ln>
                  <a:noFill/>
                </a:ln>
                <a:solidFill>
                  <a:srgbClr val="0D0D0D"/>
                </a:solidFill>
                <a:effectLst/>
                <a:uLnTx/>
                <a:uFillTx/>
                <a:latin typeface="helvetica neue"/>
                <a:ea typeface="+mn-ea"/>
                <a:cs typeface="+mn-cs"/>
              </a:rPr>
            </a:br>
            <a:r>
              <a:rPr kumimoji="0" lang="en-US" sz="1200" b="0" i="0" u="none" strike="noStrike" kern="1200" cap="none" spc="0" normalizeH="0" baseline="0" noProof="0" dirty="0">
                <a:ln>
                  <a:noFill/>
                </a:ln>
                <a:solidFill>
                  <a:srgbClr val="0D0D0D"/>
                </a:solidFill>
                <a:effectLst/>
                <a:uLnTx/>
                <a:uFillTx/>
                <a:latin typeface="helvetica neue"/>
                <a:ea typeface="+mn-ea"/>
                <a:cs typeface="+mn-cs"/>
              </a:rPr>
              <a:t>In 2018, new account fraud accounted for $3.4 billion in losses, up from $3 billion in 2017, according to Javelin Strategy. The most common targets for new account fraud are mortgages, student loans, car loans and credit cards.</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smtClean="0"/>
              <a:t>(Accessed on September 18, 2019)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https</a:t>
            </a:r>
            <a:r>
              <a:rPr kumimoji="0" lang="en-US" sz="1200" b="1" i="0" u="none" strike="noStrike" kern="1200" cap="none" spc="0" normalizeH="0" baseline="0" noProof="0" dirty="0">
                <a:ln>
                  <a:noFill/>
                </a:ln>
                <a:solidFill>
                  <a:prstClr val="black"/>
                </a:solidFill>
                <a:effectLst/>
                <a:uLnTx/>
                <a:uFillTx/>
                <a:latin typeface="+mn-lt"/>
                <a:ea typeface="+mn-ea"/>
                <a:cs typeface="+mn-cs"/>
              </a:rPr>
              <a:t>://www.consumeraffairs.com/finance/identity-theft-statistics.html</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https</a:t>
            </a:r>
            <a:r>
              <a:rPr kumimoji="0" lang="en-US" sz="1200" b="1" i="0" u="none" strike="noStrike" kern="1200" cap="none" spc="0" normalizeH="0" baseline="0" noProof="0" dirty="0">
                <a:ln>
                  <a:noFill/>
                </a:ln>
                <a:solidFill>
                  <a:prstClr val="black"/>
                </a:solidFill>
                <a:effectLst/>
                <a:uLnTx/>
                <a:uFillTx/>
                <a:latin typeface="+mn-lt"/>
                <a:ea typeface="+mn-ea"/>
                <a:cs typeface="+mn-cs"/>
              </a:rPr>
              <a:t>://www.idtheftcenter.org/data-breaches</a:t>
            </a:r>
            <a:r>
              <a:rPr kumimoji="0" lang="en-US" sz="1200" b="1" i="0" u="none" strike="noStrike" kern="1200" cap="none" spc="0" normalizeH="0" baseline="0" noProof="0" dirty="0" smtClean="0">
                <a:ln>
                  <a:noFill/>
                </a:ln>
                <a:solidFill>
                  <a:prstClr val="black"/>
                </a:solidFill>
                <a:effectLst/>
                <a:uLnTx/>
                <a:uFillTx/>
                <a:latin typeface="+mn-lt"/>
                <a:ea typeface="+mn-ea"/>
                <a:cs typeface="+mn-cs"/>
              </a:rPr>
              <a:t>/</a:t>
            </a: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https://www.identityforce.com/blog/2019-data-breaches</a:t>
            </a:r>
          </a:p>
          <a:p>
            <a:endParaRPr lang="en-US" dirty="0"/>
          </a:p>
        </p:txBody>
      </p:sp>
      <p:sp>
        <p:nvSpPr>
          <p:cNvPr id="4" name="Slide Number Placeholder 3"/>
          <p:cNvSpPr>
            <a:spLocks noGrp="1"/>
          </p:cNvSpPr>
          <p:nvPr>
            <p:ph type="sldNum" sz="quarter" idx="10"/>
          </p:nvPr>
        </p:nvSpPr>
        <p:spPr/>
        <p:txBody>
          <a:bodyPr/>
          <a:lstStyle/>
          <a:p>
            <a:fld id="{B0CF8908-E01C-46A4-B32D-1295B470C53B}"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b="1" kern="1200" dirty="0">
                <a:solidFill>
                  <a:schemeClr val="tx1"/>
                </a:solidFill>
                <a:latin typeface="+mn-lt"/>
                <a:ea typeface="+mn-ea"/>
                <a:cs typeface="+mn-cs"/>
              </a:rPr>
              <a:t>Work-at-home: </a:t>
            </a:r>
            <a:r>
              <a:rPr lang="en-US" sz="1200" kern="1200" dirty="0">
                <a:solidFill>
                  <a:schemeClr val="tx1"/>
                </a:solidFill>
                <a:latin typeface="+mn-lt"/>
                <a:ea typeface="+mn-ea"/>
                <a:cs typeface="+mn-cs"/>
              </a:rPr>
              <a:t>A classic example of a fraud that involves multiple types of scams, this fraud involves the offer of easy money working from home stuffing envelopes, assembling products, re-packaging and reshipping merchandise, or typing and billing for medical facilities. It often requires the victims to submit critical identification information including bank account numbers and passwords, allegedly to facilitate payment for their services.  The scammer may send payment in the form of a check or money order (counterfeit or altered) for more than the contracted amount, then require the victim to deposit it and immediately wire the balance back to the scammer (counterfeit check scam). The scammer may even claim they need detailed personal information to perform credit checks on the victim before allowing them to take advantage of these work-at-home opportunities. In addition to the PII the victim provides to the scammer, they may be required to purchase items up front (advance fee scam) to perform the tasks they are being “employed” to perform. The work they are employed to perform may involve repackaging and reshipping (often stolen property or property purchased with stolen credit cards). The true injustice of this form of fraud is that it leaves the victim actually liable for having facilitated a crime (receiving and concealing stolen property and/or conspiracy. </a:t>
            </a:r>
          </a:p>
          <a:p>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r>
              <a:rPr lang="en-US" sz="1200" b="1" kern="1200" dirty="0">
                <a:solidFill>
                  <a:schemeClr val="tx1"/>
                </a:solidFill>
                <a:latin typeface="+mn-lt"/>
                <a:ea typeface="+mn-ea"/>
                <a:cs typeface="+mn-cs"/>
              </a:rPr>
              <a:t>Lost account information: </a:t>
            </a:r>
            <a:r>
              <a:rPr lang="en-US" sz="1200" kern="1200" dirty="0">
                <a:solidFill>
                  <a:schemeClr val="tx1"/>
                </a:solidFill>
                <a:latin typeface="+mn-lt"/>
                <a:ea typeface="+mn-ea"/>
                <a:cs typeface="+mn-cs"/>
              </a:rPr>
              <a:t>The victim of this scam receives a phone call or an email from someone claiming to represent a bank or credit card company that has suffered a computer crash and needs account information of the victim updated so their accounts can remain open and useable. The email may direct the victim to call a particular phone number, or it may direct them to a web page set up to look like their banking institution, designed to gather their personal information.</a:t>
            </a:r>
          </a:p>
          <a:p>
            <a:r>
              <a:rPr lang="en-US" sz="1200" kern="1200" dirty="0">
                <a:solidFill>
                  <a:schemeClr val="tx1"/>
                </a:solidFill>
                <a:latin typeface="+mn-lt"/>
                <a:ea typeface="+mn-ea"/>
                <a:cs typeface="+mn-cs"/>
              </a:rPr>
              <a:t>  </a:t>
            </a:r>
          </a:p>
          <a:p>
            <a:r>
              <a:rPr lang="en-US" sz="1200" kern="1200" dirty="0">
                <a:solidFill>
                  <a:schemeClr val="tx1"/>
                </a:solidFill>
                <a:latin typeface="+mn-lt"/>
                <a:ea typeface="+mn-ea"/>
                <a:cs typeface="+mn-cs"/>
              </a:rPr>
              <a:t>In one variation, a guest at a hotel receives a call allegedly from the front desk claiming that the computer lost their credit card information and requesting the victim provide it over the phone.</a:t>
            </a:r>
          </a:p>
          <a:p>
            <a:endParaRPr lang="en-US" sz="1200" kern="1200" dirty="0">
              <a:solidFill>
                <a:schemeClr val="tx1"/>
              </a:solidFill>
              <a:latin typeface="+mn-lt"/>
              <a:ea typeface="+mn-ea"/>
              <a:cs typeface="+mn-cs"/>
            </a:endParaRPr>
          </a:p>
          <a:p>
            <a:r>
              <a:rPr lang="en-US" sz="1200" kern="1200" dirty="0" smtClean="0">
                <a:solidFill>
                  <a:schemeClr val="tx1"/>
                </a:solidFill>
                <a:latin typeface="+mn-lt"/>
                <a:ea typeface="+mn-ea"/>
                <a:cs typeface="+mn-cs"/>
              </a:rPr>
              <a:t>(Accessed</a:t>
            </a:r>
            <a:r>
              <a:rPr lang="en-US" sz="1200" kern="1200" baseline="0" dirty="0" smtClean="0">
                <a:solidFill>
                  <a:schemeClr val="tx1"/>
                </a:solidFill>
                <a:latin typeface="+mn-lt"/>
                <a:ea typeface="+mn-ea"/>
                <a:cs typeface="+mn-cs"/>
              </a:rPr>
              <a:t> on October 2, 2019) </a:t>
            </a:r>
          </a:p>
          <a:p>
            <a:r>
              <a:rPr lang="en-US" sz="1200" kern="1200" dirty="0" smtClean="0">
                <a:solidFill>
                  <a:schemeClr val="tx1"/>
                </a:solidFill>
                <a:latin typeface="+mn-lt"/>
                <a:ea typeface="+mn-ea"/>
                <a:cs typeface="+mn-cs"/>
              </a:rPr>
              <a:t>https://ivetriedthat.com/work-at-home-scams/</a:t>
            </a:r>
          </a:p>
          <a:p>
            <a:r>
              <a:rPr lang="en-US" sz="1200" kern="1200" dirty="0" smtClean="0">
                <a:solidFill>
                  <a:schemeClr val="tx1"/>
                </a:solidFill>
                <a:latin typeface="+mn-lt"/>
                <a:ea typeface="+mn-ea"/>
                <a:cs typeface="+mn-cs"/>
              </a:rPr>
              <a:t>https://www.cnbc.com/2017/05/12/this-growing-fraud-will-drain-your-bank-account.html</a:t>
            </a:r>
          </a:p>
          <a:p>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0CF8908-E01C-46A4-B32D-1295B470C53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914400"/>
          </a:xfrm>
        </p:spPr>
        <p:txBody>
          <a:bodyPr/>
          <a:lstStyle/>
          <a:p>
            <a:r>
              <a:rPr lang="en-US" dirty="0"/>
              <a:t>Click to edit Master title style</a:t>
            </a:r>
          </a:p>
        </p:txBody>
      </p:sp>
      <p:sp>
        <p:nvSpPr>
          <p:cNvPr id="3" name="Content Placeholder 2"/>
          <p:cNvSpPr>
            <a:spLocks noGrp="1"/>
          </p:cNvSpPr>
          <p:nvPr>
            <p:ph idx="1"/>
          </p:nvPr>
        </p:nvSpPr>
        <p:spPr>
          <a:xfrm>
            <a:off x="457200" y="2209800"/>
            <a:ext cx="82296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
        <p:nvSpPr>
          <p:cNvPr id="7" name="TextBox 6"/>
          <p:cNvSpPr txBox="1"/>
          <p:nvPr userDrawn="1"/>
        </p:nvSpPr>
        <p:spPr>
          <a:xfrm>
            <a:off x="5562600" y="762000"/>
            <a:ext cx="3581400" cy="461665"/>
          </a:xfrm>
          <a:prstGeom prst="rect">
            <a:avLst/>
          </a:prstGeom>
          <a:noFill/>
        </p:spPr>
        <p:txBody>
          <a:bodyPr wrap="square" rtlCol="0">
            <a:spAutoFit/>
          </a:bodyPr>
          <a:lstStyle/>
          <a:p>
            <a:pPr algn="r"/>
            <a:r>
              <a:rPr lang="en-US" sz="2400" i="1" dirty="0">
                <a:solidFill>
                  <a:schemeClr val="bg1"/>
                </a:solidFill>
              </a:rPr>
              <a:t>Identity Theft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E68C3E2-60B3-408C-A6B0-2D53E577276F}" type="datetimeFigureOut">
              <a:rPr lang="en-US" smtClean="0"/>
              <a:pPr/>
              <a:t>10/2/2019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0F7F98-5A75-4A2E-A8C1-5ADEFEFF0B1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68C3E2-60B3-408C-A6B0-2D53E577276F}" type="datetimeFigureOut">
              <a:rPr lang="en-US" smtClean="0"/>
              <a:pPr/>
              <a:t>10/2/2019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0F7F98-5A75-4A2E-A8C1-5ADEFEFF0B18}" type="slidenum">
              <a:rPr lang="en-US" smtClean="0"/>
              <a:pPr/>
              <a:t>‹#›</a:t>
            </a:fld>
            <a:endParaRPr lang="en-US" dirty="0"/>
          </a:p>
        </p:txBody>
      </p:sp>
      <p:pic>
        <p:nvPicPr>
          <p:cNvPr id="7" name="Picture 6" descr="PPT Template.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c3.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ftc.gov/complaint"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uclahealth.org/" TargetMode="External"/><Relationship Id="rId3" Type="http://schemas.openxmlformats.org/officeDocument/2006/relationships/hyperlink" Target="https://www.idtheftcenter.org/data-breaches/" TargetMode="External"/><Relationship Id="rId7" Type="http://schemas.openxmlformats.org/officeDocument/2006/relationships/hyperlink" Target="http://www.ftc.gov/" TargetMode="External"/><Relationship Id="rId2" Type="http://schemas.openxmlformats.org/officeDocument/2006/relationships/hyperlink" Target="https://www.databreaches.net/cancer-treatment-centers-of-america-notifies-almost-42000-patients-of-possible-access-to-their-protected-health-information" TargetMode="External"/><Relationship Id="rId1" Type="http://schemas.openxmlformats.org/officeDocument/2006/relationships/slideLayout" Target="../slideLayouts/slideLayout2.xml"/><Relationship Id="rId6" Type="http://schemas.openxmlformats.org/officeDocument/2006/relationships/hyperlink" Target="https://www.ic3.gov/crimeschemes.aspx#item-9" TargetMode="External"/><Relationship Id="rId5" Type="http://schemas.openxmlformats.org/officeDocument/2006/relationships/hyperlink" Target="https://www.consumeraffairs.com/finance/identity-theft-statistics.html" TargetMode="External"/><Relationship Id="rId4" Type="http://schemas.openxmlformats.org/officeDocument/2006/relationships/hyperlink" Target="https://enterprise.verizon.com/resources/reports/2019-data-breach-investigations-report.pdf"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onsumer.ftc.gov/blog/2017/09/equifax-data-breach-what-do" TargetMode="External"/><Relationship Id="rId2" Type="http://schemas.openxmlformats.org/officeDocument/2006/relationships/hyperlink" Target="https://www.cnbc.com/2017/05/12/this-growing-fraud-will-drain-your-bank-account.html" TargetMode="External"/><Relationship Id="rId1" Type="http://schemas.openxmlformats.org/officeDocument/2006/relationships/slideLayout" Target="../slideLayouts/slideLayout2.xml"/><Relationship Id="rId6" Type="http://schemas.openxmlformats.org/officeDocument/2006/relationships/hyperlink" Target="https://ivetriedthat.com/work-at-home-scams/" TargetMode="External"/><Relationship Id="rId5" Type="http://schemas.openxmlformats.org/officeDocument/2006/relationships/hyperlink" Target="https://us.norton.com/internetsecurity-privacy-what-personal-information-should-you-safeguard.html" TargetMode="External"/><Relationship Id="rId4" Type="http://schemas.openxmlformats.org/officeDocument/2006/relationships/hyperlink" Target="https://www.identityforce.com/blog/2018-data-breach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www.google.com/url?sa=i&amp;rct=j&amp;q=&amp;esrc=s&amp;source=images&amp;cd=&amp;cad=rja&amp;uact=8&amp;ved=0CAcQjRw&amp;url=http://en.wikipedia.org/wiki/Federal_Trade_Commission&amp;ei=pCTAVJSEE5azyASC-ICICA&amp;bvm=bv.83829542,d.aWw&amp;psig=AFQjCNGYJpBfZu6BqtCo1sdgo4TvvLlOzQ&amp;ust=1421964832169133" TargetMode="External"/><Relationship Id="rId7" Type="http://schemas.openxmlformats.org/officeDocument/2006/relationships/hyperlink" Target="http://www.ftc.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ic3.gov/" TargetMode="External"/><Relationship Id="rId4" Type="http://schemas.openxmlformats.org/officeDocument/2006/relationships/hyperlink" Target="http://www.google.com/url?sa=i&amp;rct=j&amp;q=&amp;esrc=s&amp;source=images&amp;cd=&amp;cad=rja&amp;uact=8&amp;ved=0CAcQjRw&amp;url=http://www.forbes.com/sites/jeffbercovici/2010/10/20/ftc-official-hard-to-measure-impact-of-blogger-guidelines/&amp;ei=tCTAVNqvE4qyyATfxIGABg&amp;bvm=bv.83829542,d.aWw&amp;psig=AFQjCNGYJpBfZu6BqtCo1sdgo4TvvLlOzQ&amp;ust=1421964832169133"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62600" y="1360967"/>
            <a:ext cx="3581400" cy="2296633"/>
          </a:xfrm>
          <a:prstGeom prst="rect">
            <a:avLst/>
          </a:prstGeom>
          <a:solidFill>
            <a:schemeClr val="tx1">
              <a:lumMod val="65000"/>
              <a:lumOff val="3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52400" y="3657600"/>
            <a:ext cx="9448800" cy="948068"/>
          </a:xfrm>
          <a:prstGeom prst="rect">
            <a:avLst/>
          </a:prstGeom>
          <a:solidFill>
            <a:schemeClr val="tx1">
              <a:lumMod val="75000"/>
              <a:lumOff val="2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background.png"/>
          <p:cNvPicPr>
            <a:picLocks noChangeAspect="1"/>
          </p:cNvPicPr>
          <p:nvPr/>
        </p:nvPicPr>
        <p:blipFill>
          <a:blip r:embed="rId3" cstate="print"/>
          <a:srcRect t="35417" b="43055"/>
          <a:stretch>
            <a:fillRect/>
          </a:stretch>
        </p:blipFill>
        <p:spPr>
          <a:xfrm>
            <a:off x="5410200" y="3733800"/>
            <a:ext cx="3657600" cy="838200"/>
          </a:xfrm>
          <a:prstGeom prst="rect">
            <a:avLst/>
          </a:prstGeom>
        </p:spPr>
      </p:pic>
      <p:sp>
        <p:nvSpPr>
          <p:cNvPr id="2" name="Title 1"/>
          <p:cNvSpPr>
            <a:spLocks noGrp="1"/>
          </p:cNvSpPr>
          <p:nvPr>
            <p:ph type="ctrTitle"/>
          </p:nvPr>
        </p:nvSpPr>
        <p:spPr>
          <a:xfrm>
            <a:off x="4724400" y="3407230"/>
            <a:ext cx="4267200" cy="1470025"/>
          </a:xfrm>
        </p:spPr>
        <p:txBody>
          <a:bodyPr>
            <a:noAutofit/>
          </a:bodyPr>
          <a:lstStyle/>
          <a:p>
            <a:pPr algn="r"/>
            <a:r>
              <a:rPr lang="en-US" sz="3600" dirty="0">
                <a:solidFill>
                  <a:schemeClr val="bg1"/>
                </a:solidFill>
                <a:latin typeface="Articulate Narrow" pitchFamily="2" charset="0"/>
              </a:rPr>
              <a:t>Identity Theft</a:t>
            </a:r>
          </a:p>
        </p:txBody>
      </p:sp>
      <p:pic>
        <p:nvPicPr>
          <p:cNvPr id="14" name="Picture 13" descr="background.png"/>
          <p:cNvPicPr>
            <a:picLocks noChangeAspect="1"/>
          </p:cNvPicPr>
          <p:nvPr/>
        </p:nvPicPr>
        <p:blipFill>
          <a:blip r:embed="rId3" cstate="print"/>
          <a:srcRect t="35417" b="43055"/>
          <a:stretch>
            <a:fillRect/>
          </a:stretch>
        </p:blipFill>
        <p:spPr>
          <a:xfrm>
            <a:off x="0" y="3733800"/>
            <a:ext cx="3657600" cy="838200"/>
          </a:xfrm>
          <a:prstGeom prst="rect">
            <a:avLst/>
          </a:prstGeom>
        </p:spPr>
      </p:pic>
      <p:pic>
        <p:nvPicPr>
          <p:cNvPr id="16" name="Picture 15" descr="background.png"/>
          <p:cNvPicPr>
            <a:picLocks noChangeAspect="1"/>
          </p:cNvPicPr>
          <p:nvPr/>
        </p:nvPicPr>
        <p:blipFill>
          <a:blip r:embed="rId3" cstate="print"/>
          <a:srcRect t="35417" b="43055"/>
          <a:stretch>
            <a:fillRect/>
          </a:stretch>
        </p:blipFill>
        <p:spPr>
          <a:xfrm>
            <a:off x="3352800" y="3733800"/>
            <a:ext cx="3657600" cy="838200"/>
          </a:xfrm>
          <a:prstGeom prst="rect">
            <a:avLst/>
          </a:prstGeom>
        </p:spPr>
      </p:pic>
      <p:pic>
        <p:nvPicPr>
          <p:cNvPr id="18" name="Picture 17" descr="shutterstock_191299145.jpg"/>
          <p:cNvPicPr>
            <a:picLocks noChangeAspect="1"/>
          </p:cNvPicPr>
          <p:nvPr/>
        </p:nvPicPr>
        <p:blipFill>
          <a:blip r:embed="rId4" cstate="print"/>
          <a:srcRect t="19310" b="16552"/>
          <a:stretch>
            <a:fillRect/>
          </a:stretch>
        </p:blipFill>
        <p:spPr>
          <a:xfrm>
            <a:off x="0" y="1371600"/>
            <a:ext cx="5486400" cy="2254956"/>
          </a:xfrm>
          <a:prstGeom prst="rect">
            <a:avLst/>
          </a:prstGeom>
          <a:effectLst>
            <a:innerShdw blurRad="114300">
              <a:prstClr val="black"/>
            </a:innerShdw>
          </a:effectLst>
        </p:spPr>
      </p:pic>
      <p:pic>
        <p:nvPicPr>
          <p:cNvPr id="19" name="Picture 18" descr="shutterstock_145450405.jpg"/>
          <p:cNvPicPr preferRelativeResize="0">
            <a:picLocks/>
          </p:cNvPicPr>
          <p:nvPr/>
        </p:nvPicPr>
        <p:blipFill>
          <a:blip r:embed="rId5" cstate="print"/>
          <a:srcRect t="20213" r="27021" b="12766"/>
          <a:stretch>
            <a:fillRect/>
          </a:stretch>
        </p:blipFill>
        <p:spPr>
          <a:xfrm>
            <a:off x="5562600" y="1371600"/>
            <a:ext cx="3581400" cy="2240280"/>
          </a:xfrm>
          <a:prstGeom prst="rect">
            <a:avLst/>
          </a:prstGeom>
          <a:effectLst>
            <a:innerShdw blurRad="114300">
              <a:prstClr val="black"/>
            </a:innerShdw>
          </a:effectLst>
        </p:spPr>
      </p:pic>
      <p:sp>
        <p:nvSpPr>
          <p:cNvPr id="24" name="TextBox 23"/>
          <p:cNvSpPr txBox="1"/>
          <p:nvPr/>
        </p:nvSpPr>
        <p:spPr>
          <a:xfrm>
            <a:off x="0" y="5876734"/>
            <a:ext cx="8915400" cy="584775"/>
          </a:xfrm>
          <a:prstGeom prst="rect">
            <a:avLst/>
          </a:prstGeom>
          <a:noFill/>
        </p:spPr>
        <p:txBody>
          <a:bodyPr wrap="square" rtlCol="0">
            <a:spAutoFit/>
          </a:bodyPr>
          <a:lstStyle/>
          <a:p>
            <a:r>
              <a:rPr lang="en-US" sz="800" dirty="0"/>
              <a:t>This project was supported by Cooperative Agreement Number 2013-CK-WX-K027 awarded by the Office of Community Oriented Policing Services, U.S. Department of Justice.  The opinions contained herein are those of the author(s) and do not necessarily represent the official position or policies of the U.S. Department of Justice. Reference to specific agencies, companies, products, or services should not be considered an endorsement by the author(s) or the U.S. Department of Justice.  Rather, the references are illustrations to supplement discussion of the issues.</a:t>
            </a:r>
          </a:p>
          <a:p>
            <a:endParaRPr lang="en-US" sz="800" dirty="0">
              <a:solidFill>
                <a:schemeClr val="tx1">
                  <a:lumMod val="65000"/>
                  <a:lumOff val="35000"/>
                </a:schemeClr>
              </a:solidFill>
            </a:endParaRPr>
          </a:p>
        </p:txBody>
      </p:sp>
      <p:grpSp>
        <p:nvGrpSpPr>
          <p:cNvPr id="15" name="Group 14">
            <a:extLst>
              <a:ext uri="{FF2B5EF4-FFF2-40B4-BE49-F238E27FC236}">
                <a16:creationId xmlns:a16="http://schemas.microsoft.com/office/drawing/2014/main" id="{7A6D40DA-7729-4E13-9C98-16BEA053AAB6}"/>
              </a:ext>
            </a:extLst>
          </p:cNvPr>
          <p:cNvGrpSpPr/>
          <p:nvPr/>
        </p:nvGrpSpPr>
        <p:grpSpPr>
          <a:xfrm>
            <a:off x="2790305" y="4911122"/>
            <a:ext cx="3334789" cy="819148"/>
            <a:chOff x="3153747" y="5230554"/>
            <a:chExt cx="5583847" cy="1371600"/>
          </a:xfrm>
        </p:grpSpPr>
        <p:pic>
          <p:nvPicPr>
            <p:cNvPr id="21" name="Picture 20" descr="COPS Logo_Transparent (2).png">
              <a:extLst>
                <a:ext uri="{FF2B5EF4-FFF2-40B4-BE49-F238E27FC236}">
                  <a16:creationId xmlns:a16="http://schemas.microsoft.com/office/drawing/2014/main" id="{46E9D558-7CD0-4DF4-956F-68B7844D4945}"/>
                </a:ext>
              </a:extLst>
            </p:cNvPr>
            <p:cNvPicPr>
              <a:picLocks noChangeAspect="1"/>
            </p:cNvPicPr>
            <p:nvPr/>
          </p:nvPicPr>
          <p:blipFill>
            <a:blip r:embed="rId6" cstate="print"/>
            <a:stretch>
              <a:fillRect/>
            </a:stretch>
          </p:blipFill>
          <p:spPr>
            <a:xfrm>
              <a:off x="3153747" y="5523345"/>
              <a:ext cx="2834646" cy="914402"/>
            </a:xfrm>
            <a:prstGeom prst="rect">
              <a:avLst/>
            </a:prstGeom>
          </p:spPr>
        </p:pic>
        <p:pic>
          <p:nvPicPr>
            <p:cNvPr id="25" name="Picture 24" descr="IACP_Logo.gif">
              <a:extLst>
                <a:ext uri="{FF2B5EF4-FFF2-40B4-BE49-F238E27FC236}">
                  <a16:creationId xmlns:a16="http://schemas.microsoft.com/office/drawing/2014/main" id="{869E5F8F-989E-450C-919E-EB002619886D}"/>
                </a:ext>
              </a:extLst>
            </p:cNvPr>
            <p:cNvPicPr>
              <a:picLocks noChangeAspect="1"/>
            </p:cNvPicPr>
            <p:nvPr/>
          </p:nvPicPr>
          <p:blipFill>
            <a:blip r:embed="rId7" cstate="print"/>
            <a:stretch>
              <a:fillRect/>
            </a:stretch>
          </p:blipFill>
          <p:spPr>
            <a:xfrm>
              <a:off x="7365994" y="5230554"/>
              <a:ext cx="1371600" cy="1371600"/>
            </a:xfrm>
            <a:prstGeom prst="rect">
              <a:avLst/>
            </a:prstGeom>
          </p:spPr>
        </p:pic>
      </p:grpSp>
      <p:pic>
        <p:nvPicPr>
          <p:cNvPr id="26" name="Picture 25">
            <a:extLst>
              <a:ext uri="{FF2B5EF4-FFF2-40B4-BE49-F238E27FC236}">
                <a16:creationId xmlns:a16="http://schemas.microsoft.com/office/drawing/2014/main" id="{5EAE8096-4872-45C5-B175-31BC6762675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000" t="36666" r="23333" b="41667"/>
          <a:stretch/>
        </p:blipFill>
        <p:spPr>
          <a:xfrm>
            <a:off x="228600" y="5005931"/>
            <a:ext cx="1524000" cy="639097"/>
          </a:xfrm>
          <a:prstGeom prst="rect">
            <a:avLst/>
          </a:prstGeom>
        </p:spPr>
      </p:pic>
      <p:pic>
        <p:nvPicPr>
          <p:cNvPr id="27" name="Picture 26">
            <a:extLst>
              <a:ext uri="{FF2B5EF4-FFF2-40B4-BE49-F238E27FC236}">
                <a16:creationId xmlns:a16="http://schemas.microsoft.com/office/drawing/2014/main" id="{9822FA1A-C4E7-4A4B-995E-87C92194685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162799" y="5042841"/>
            <a:ext cx="1697783" cy="67911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fontScale="90000"/>
          </a:bodyPr>
          <a:lstStyle/>
          <a:p>
            <a:r>
              <a:rPr lang="en-US" dirty="0"/>
              <a:t>Other ways identities are compromised</a:t>
            </a:r>
          </a:p>
        </p:txBody>
      </p:sp>
      <p:sp>
        <p:nvSpPr>
          <p:cNvPr id="11" name="Content Placeholder 2"/>
          <p:cNvSpPr>
            <a:spLocks noGrp="1"/>
          </p:cNvSpPr>
          <p:nvPr>
            <p:ph idx="1"/>
          </p:nvPr>
        </p:nvSpPr>
        <p:spPr>
          <a:xfrm>
            <a:off x="533400" y="2209800"/>
            <a:ext cx="8077200" cy="4114800"/>
          </a:xfrm>
        </p:spPr>
        <p:txBody>
          <a:bodyPr>
            <a:normAutofit fontScale="92500" lnSpcReduction="10000"/>
          </a:bodyPr>
          <a:lstStyle/>
          <a:p>
            <a:pPr lvl="0"/>
            <a:r>
              <a:rPr lang="en-US" sz="2000" dirty="0"/>
              <a:t>February 2018, Partners HealthCare, announced that a 2017 data breach may have exposed the personal information of 2,600 patients.</a:t>
            </a:r>
          </a:p>
          <a:p>
            <a:pPr lvl="0"/>
            <a:r>
              <a:rPr lang="en-US" sz="2000" dirty="0"/>
              <a:t>April 2018, owner of retail stores Saks Fifth Avenue and Lord &amp; Taylor, Hudson’s Bay Company (HBC), confirmed that hackers stole the data of more than 5 million credit and debit cards.</a:t>
            </a:r>
          </a:p>
          <a:p>
            <a:pPr lvl="0"/>
            <a:r>
              <a:rPr lang="en-US" sz="2000" dirty="0"/>
              <a:t>June 2018, TaskRabbit confirmed </a:t>
            </a:r>
            <a:r>
              <a:rPr lang="en-US" sz="2000" dirty="0" smtClean="0"/>
              <a:t>that they experienced </a:t>
            </a:r>
            <a:r>
              <a:rPr lang="en-US" sz="2000" dirty="0"/>
              <a:t>a data breach affecting more than 3.75 million users and compromising the names, birth dates, Social Security numbers, and bank account numbers of both customers and laborers.</a:t>
            </a:r>
          </a:p>
          <a:p>
            <a:pPr lvl="0"/>
            <a:r>
              <a:rPr lang="en-US" sz="2000" dirty="0"/>
              <a:t>September 2018, Cancer Treatment Centers of America notified almost 42,000 patients of possible access to their protected health information.</a:t>
            </a:r>
          </a:p>
          <a:p>
            <a:pPr lvl="0"/>
            <a:r>
              <a:rPr lang="en-US" sz="2000" dirty="0"/>
              <a:t>November 2018, Marriott announced a 2014-18 breach had exposed the records of up to 500 million customers in its Starwood hotels reservation system.</a:t>
            </a:r>
          </a:p>
        </p:txBody>
      </p:sp>
      <p:sp>
        <p:nvSpPr>
          <p:cNvPr id="4" name="TextBox 3"/>
          <p:cNvSpPr txBox="1"/>
          <p:nvPr/>
        </p:nvSpPr>
        <p:spPr>
          <a:xfrm>
            <a:off x="4876800" y="5943600"/>
            <a:ext cx="4267200" cy="338554"/>
          </a:xfrm>
          <a:prstGeom prst="rect">
            <a:avLst/>
          </a:prstGeom>
          <a:noFill/>
        </p:spPr>
        <p:txBody>
          <a:bodyPr wrap="square" rtlCol="0">
            <a:spAutoFit/>
          </a:bodyPr>
          <a:lstStyle/>
          <a:p>
            <a:pPr algn="r"/>
            <a:r>
              <a:rPr lang="en-US" sz="1600" i="1" dirty="0">
                <a:solidFill>
                  <a:schemeClr val="accent3">
                    <a:lumMod val="50000"/>
                  </a:schemeClr>
                </a:solidFill>
              </a:rPr>
              <a:t>2018 Data Breaches </a:t>
            </a:r>
            <a:r>
              <a:rPr lang="en-US" sz="1600" i="1" dirty="0" err="1">
                <a:solidFill>
                  <a:schemeClr val="accent3">
                    <a:lumMod val="50000"/>
                  </a:schemeClr>
                </a:solidFill>
              </a:rPr>
              <a:t>IdentityForce</a:t>
            </a:r>
            <a:endParaRPr lang="en-US" sz="1600" i="1" dirty="0">
              <a:solidFill>
                <a:schemeClr val="accent3">
                  <a:lumMod val="50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Identity theft prevention</a:t>
            </a:r>
          </a:p>
        </p:txBody>
      </p:sp>
      <p:sp>
        <p:nvSpPr>
          <p:cNvPr id="5" name="Content Placeholder 4"/>
          <p:cNvSpPr>
            <a:spLocks noGrp="1"/>
          </p:cNvSpPr>
          <p:nvPr>
            <p:ph idx="1"/>
          </p:nvPr>
        </p:nvSpPr>
        <p:spPr>
          <a:xfrm>
            <a:off x="457200" y="2209800"/>
            <a:ext cx="4419600" cy="4114800"/>
          </a:xfrm>
        </p:spPr>
        <p:txBody>
          <a:bodyPr>
            <a:normAutofit fontScale="92500" lnSpcReduction="10000"/>
          </a:bodyPr>
          <a:lstStyle/>
          <a:p>
            <a:pPr marL="0" indent="0">
              <a:buNone/>
            </a:pPr>
            <a:r>
              <a:rPr lang="en-US" sz="2400" dirty="0"/>
              <a:t>Could Jonathan’s situation have been prevented?</a:t>
            </a:r>
          </a:p>
          <a:p>
            <a:pPr marL="0" indent="0" algn="ctr">
              <a:buNone/>
            </a:pPr>
            <a:r>
              <a:rPr lang="en-US" b="1" dirty="0">
                <a:solidFill>
                  <a:schemeClr val="accent3">
                    <a:lumMod val="75000"/>
                  </a:schemeClr>
                </a:solidFill>
              </a:rPr>
              <a:t>YES</a:t>
            </a:r>
          </a:p>
          <a:p>
            <a:pPr marL="346075" indent="-346075"/>
            <a:r>
              <a:rPr lang="en-US" sz="2000" dirty="0">
                <a:solidFill>
                  <a:schemeClr val="tx1">
                    <a:lumMod val="95000"/>
                    <a:lumOff val="5000"/>
                  </a:schemeClr>
                </a:solidFill>
              </a:rPr>
              <a:t>Before clicking the link, he could have verified the email by calling the bank.</a:t>
            </a:r>
          </a:p>
          <a:p>
            <a:pPr marL="346075" indent="-346075"/>
            <a:r>
              <a:rPr lang="en-US" sz="2000" dirty="0">
                <a:solidFill>
                  <a:schemeClr val="tx1">
                    <a:lumMod val="95000"/>
                    <a:lumOff val="5000"/>
                  </a:schemeClr>
                </a:solidFill>
              </a:rPr>
              <a:t>He could have looked for red flags.</a:t>
            </a:r>
          </a:p>
          <a:p>
            <a:pPr marL="746125" lvl="1" indent="-346075"/>
            <a:r>
              <a:rPr lang="en-US" sz="1600" dirty="0">
                <a:solidFill>
                  <a:schemeClr val="tx1">
                    <a:lumMod val="95000"/>
                    <a:lumOff val="5000"/>
                  </a:schemeClr>
                </a:solidFill>
              </a:rPr>
              <a:t>The email was addressed to </a:t>
            </a:r>
            <a:br>
              <a:rPr lang="en-US" sz="1600" dirty="0">
                <a:solidFill>
                  <a:schemeClr val="tx1">
                    <a:lumMod val="95000"/>
                    <a:lumOff val="5000"/>
                  </a:schemeClr>
                </a:solidFill>
              </a:rPr>
            </a:br>
            <a:r>
              <a:rPr lang="en-US" sz="1600" dirty="0">
                <a:solidFill>
                  <a:schemeClr val="tx1">
                    <a:lumMod val="95000"/>
                    <a:lumOff val="5000"/>
                  </a:schemeClr>
                </a:solidFill>
              </a:rPr>
              <a:t>Valued Customer.</a:t>
            </a:r>
          </a:p>
          <a:p>
            <a:pPr marL="746125" lvl="1" indent="-346075"/>
            <a:r>
              <a:rPr lang="en-US" sz="1600" dirty="0">
                <a:solidFill>
                  <a:schemeClr val="tx1">
                    <a:lumMod val="95000"/>
                    <a:lumOff val="5000"/>
                  </a:schemeClr>
                </a:solidFill>
              </a:rPr>
              <a:t>The email stated they had tried to reach him by phone. </a:t>
            </a:r>
          </a:p>
          <a:p>
            <a:pPr marL="746125" lvl="1" indent="-346075"/>
            <a:r>
              <a:rPr lang="en-US" sz="1600" dirty="0">
                <a:solidFill>
                  <a:schemeClr val="tx1">
                    <a:lumMod val="95000"/>
                    <a:lumOff val="5000"/>
                  </a:schemeClr>
                </a:solidFill>
              </a:rPr>
              <a:t>There were misspellings and grammatical errors in the email.</a:t>
            </a:r>
          </a:p>
          <a:p>
            <a:pPr marL="1146175" lvl="2" indent="-346075"/>
            <a:r>
              <a:rPr lang="en-US" sz="1600" dirty="0">
                <a:solidFill>
                  <a:schemeClr val="tx1">
                    <a:lumMod val="95000"/>
                    <a:lumOff val="5000"/>
                  </a:schemeClr>
                </a:solidFill>
              </a:rPr>
              <a:t>This will depend on the sophistication of the scammer.</a:t>
            </a:r>
          </a:p>
          <a:p>
            <a:pPr marL="346075" indent="-346075"/>
            <a:endParaRPr lang="en-US" sz="2000" dirty="0">
              <a:solidFill>
                <a:schemeClr val="tx1">
                  <a:lumMod val="95000"/>
                  <a:lumOff val="5000"/>
                </a:schemeClr>
              </a:solidFill>
            </a:endParaRPr>
          </a:p>
        </p:txBody>
      </p:sp>
      <p:pic>
        <p:nvPicPr>
          <p:cNvPr id="6" name="Picture 5" descr="shutterstock_174681002.jpg"/>
          <p:cNvPicPr>
            <a:picLocks noChangeAspect="1"/>
          </p:cNvPicPr>
          <p:nvPr/>
        </p:nvPicPr>
        <p:blipFill>
          <a:blip r:embed="rId3" cstate="print"/>
          <a:stretch>
            <a:fillRect/>
          </a:stretch>
        </p:blipFill>
        <p:spPr>
          <a:xfrm>
            <a:off x="4953000" y="2286000"/>
            <a:ext cx="4000500" cy="25146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Original email from the bank</a:t>
            </a:r>
          </a:p>
        </p:txBody>
      </p:sp>
      <p:sp>
        <p:nvSpPr>
          <p:cNvPr id="7" name="TextBox 6"/>
          <p:cNvSpPr txBox="1"/>
          <p:nvPr/>
        </p:nvSpPr>
        <p:spPr>
          <a:xfrm>
            <a:off x="457200" y="2362200"/>
            <a:ext cx="8229600" cy="3170099"/>
          </a:xfrm>
          <a:prstGeom prst="rect">
            <a:avLst/>
          </a:prstGeom>
          <a:noFill/>
        </p:spPr>
        <p:txBody>
          <a:bodyPr wrap="square" rtlCol="0">
            <a:spAutoFit/>
          </a:bodyPr>
          <a:lstStyle/>
          <a:p>
            <a:r>
              <a:rPr lang="en-US" sz="1600" b="1" dirty="0">
                <a:solidFill>
                  <a:schemeClr val="tx1">
                    <a:lumMod val="95000"/>
                    <a:lumOff val="5000"/>
                  </a:schemeClr>
                </a:solidFill>
              </a:rPr>
              <a:t>Dear Valued Customer,</a:t>
            </a:r>
          </a:p>
          <a:p>
            <a:endParaRPr lang="en-US" sz="1600" dirty="0">
              <a:solidFill>
                <a:schemeClr val="tx1">
                  <a:lumMod val="95000"/>
                  <a:lumOff val="5000"/>
                </a:schemeClr>
              </a:solidFill>
            </a:endParaRPr>
          </a:p>
          <a:p>
            <a:r>
              <a:rPr lang="en-US" sz="1600" dirty="0">
                <a:solidFill>
                  <a:schemeClr val="tx1">
                    <a:lumMod val="95000"/>
                    <a:lumOff val="5000"/>
                  </a:schemeClr>
                </a:solidFill>
              </a:rPr>
              <a:t>Due to the recent amount of </a:t>
            </a:r>
            <a:r>
              <a:rPr lang="en-US" sz="1600" dirty="0">
                <a:solidFill>
                  <a:srgbClr val="FF0000"/>
                </a:solidFill>
              </a:rPr>
              <a:t>fraudlent</a:t>
            </a:r>
            <a:r>
              <a:rPr lang="en-US" sz="1600" dirty="0">
                <a:solidFill>
                  <a:schemeClr val="tx1">
                    <a:lumMod val="95000"/>
                    <a:lumOff val="5000"/>
                  </a:schemeClr>
                </a:solidFill>
              </a:rPr>
              <a:t> messages that targeted our customers. West National Bank has decided to upgrade the security of our online banking digital system. To do this we need proper verification of each and everyone of our customers. We were unable to reach you by phone thereby sending this email as an alternative to please verify </a:t>
            </a:r>
            <a:r>
              <a:rPr lang="en-US" sz="1600" dirty="0">
                <a:solidFill>
                  <a:srgbClr val="FF0000"/>
                </a:solidFill>
              </a:rPr>
              <a:t>you’re</a:t>
            </a:r>
            <a:r>
              <a:rPr lang="en-US" sz="1600" dirty="0">
                <a:solidFill>
                  <a:schemeClr val="tx1">
                    <a:lumMod val="95000"/>
                    <a:lumOff val="5000"/>
                  </a:schemeClr>
                </a:solidFill>
              </a:rPr>
              <a:t> account information by clicking on the Login button below </a:t>
            </a:r>
            <a:r>
              <a:rPr lang="en-US" sz="1600" dirty="0">
                <a:solidFill>
                  <a:srgbClr val="FF0000"/>
                </a:solidFill>
              </a:rPr>
              <a:t>(lack of punctuation)</a:t>
            </a:r>
          </a:p>
          <a:p>
            <a:endParaRPr lang="en-US" sz="1600" dirty="0">
              <a:solidFill>
                <a:schemeClr val="tx1">
                  <a:lumMod val="95000"/>
                  <a:lumOff val="5000"/>
                </a:schemeClr>
              </a:solidFill>
            </a:endParaRPr>
          </a:p>
          <a:p>
            <a:endParaRPr lang="en-US" sz="1200" dirty="0">
              <a:solidFill>
                <a:schemeClr val="tx1">
                  <a:lumMod val="95000"/>
                  <a:lumOff val="5000"/>
                </a:schemeClr>
              </a:solidFill>
            </a:endParaRPr>
          </a:p>
          <a:p>
            <a:endParaRPr lang="en-US" sz="1200" dirty="0">
              <a:solidFill>
                <a:schemeClr val="tx1">
                  <a:lumMod val="95000"/>
                  <a:lumOff val="5000"/>
                </a:schemeClr>
              </a:solidFill>
            </a:endParaRPr>
          </a:p>
          <a:p>
            <a:r>
              <a:rPr lang="en-US" sz="1200" dirty="0">
                <a:solidFill>
                  <a:schemeClr val="tx1">
                    <a:lumMod val="95000"/>
                    <a:lumOff val="5000"/>
                  </a:schemeClr>
                </a:solidFill>
              </a:rPr>
              <a:t>Failure to do this within 24hrs will lead to restricted access to your account</a:t>
            </a:r>
          </a:p>
          <a:p>
            <a:endParaRPr lang="en-US" dirty="0"/>
          </a:p>
          <a:p>
            <a:endParaRPr lang="en-US" dirty="0"/>
          </a:p>
        </p:txBody>
      </p:sp>
      <p:pic>
        <p:nvPicPr>
          <p:cNvPr id="6" name="Picture 5" descr="shutterstock_113493313.jpg"/>
          <p:cNvPicPr>
            <a:picLocks noChangeAspect="1"/>
          </p:cNvPicPr>
          <p:nvPr/>
        </p:nvPicPr>
        <p:blipFill>
          <a:blip r:embed="rId3" cstate="print"/>
          <a:srcRect l="13333" t="12222" r="13333" b="16667"/>
          <a:stretch>
            <a:fillRect/>
          </a:stretch>
        </p:blipFill>
        <p:spPr>
          <a:xfrm>
            <a:off x="5881512" y="3936999"/>
            <a:ext cx="2357438" cy="22860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0" y="4267200"/>
            <a:ext cx="990600" cy="31430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457200" y="1981200"/>
            <a:ext cx="7086600" cy="4114800"/>
          </a:xfrm>
        </p:spPr>
        <p:txBody>
          <a:bodyPr>
            <a:normAutofit/>
          </a:bodyPr>
          <a:lstStyle/>
          <a:p>
            <a:pPr>
              <a:buNone/>
            </a:pPr>
            <a:r>
              <a:rPr lang="en-US" sz="2400" b="1" dirty="0">
                <a:solidFill>
                  <a:schemeClr val="accent3">
                    <a:lumMod val="50000"/>
                  </a:schemeClr>
                </a:solidFill>
              </a:rPr>
              <a:t>Keep your personal information secure offline</a:t>
            </a:r>
            <a:endParaRPr lang="en-US" sz="1800" dirty="0"/>
          </a:p>
          <a:p>
            <a:pPr lvl="0"/>
            <a:r>
              <a:rPr lang="en-US" sz="1800" dirty="0"/>
              <a:t>Keep your personal information secure: Make sure sensitive records are locked away and in your home. </a:t>
            </a:r>
          </a:p>
          <a:p>
            <a:pPr lvl="0"/>
            <a:r>
              <a:rPr lang="en-US" sz="1800" dirty="0"/>
              <a:t>Shred any non essential papers, credit card solicitations, bank statements, monthly bills, and any account transfer offers.</a:t>
            </a:r>
          </a:p>
          <a:p>
            <a:pPr lvl="0"/>
            <a:r>
              <a:rPr lang="en-US" sz="1800" dirty="0"/>
              <a:t>Only carry what you need on your person.</a:t>
            </a:r>
          </a:p>
          <a:p>
            <a:pPr lvl="0"/>
            <a:r>
              <a:rPr lang="en-US" sz="1800" dirty="0"/>
              <a:t>When filling out forms at work, your children's school, doctor’s office etc. ask specifically if social security numbers are essential.</a:t>
            </a:r>
          </a:p>
          <a:p>
            <a:r>
              <a:rPr lang="en-US" sz="1800" dirty="0" smtClean="0"/>
              <a:t>Destroy </a:t>
            </a:r>
            <a:r>
              <a:rPr lang="en-US" sz="1800" dirty="0"/>
              <a:t>labels: Labels on prescription medications can provide information of use to a potential identity thief.</a:t>
            </a:r>
          </a:p>
          <a:p>
            <a:pPr lvl="0"/>
            <a:endParaRPr lang="en-US" sz="1800" dirty="0"/>
          </a:p>
          <a:p>
            <a:endParaRPr lang="en-US"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169160"/>
            <a:ext cx="8229600" cy="4114800"/>
          </a:xfrm>
        </p:spPr>
        <p:txBody>
          <a:bodyPr>
            <a:normAutofit/>
          </a:bodyPr>
          <a:lstStyle/>
          <a:p>
            <a:pPr>
              <a:buNone/>
            </a:pPr>
            <a:r>
              <a:rPr lang="en-US" sz="2400" b="1" dirty="0">
                <a:solidFill>
                  <a:schemeClr val="accent3">
                    <a:lumMod val="50000"/>
                  </a:schemeClr>
                </a:solidFill>
              </a:rPr>
              <a:t>Keep electronic devices secure</a:t>
            </a:r>
            <a:endParaRPr lang="en-US" sz="1800" dirty="0"/>
          </a:p>
          <a:p>
            <a:pPr lvl="0"/>
            <a:r>
              <a:rPr lang="en-US" sz="1800" dirty="0"/>
              <a:t>Security software is of primary importance: In order to be as secure as possible, be sure to keep a good malware/security program on your computer and keep it updated.</a:t>
            </a:r>
          </a:p>
          <a:p>
            <a:pPr lvl="0"/>
            <a:r>
              <a:rPr lang="en-US" sz="1800" dirty="0"/>
              <a:t>Beware of emails from unknown sources: Make it a practice to carefully scrutinize all incoming emails. If you </a:t>
            </a:r>
            <a:r>
              <a:rPr lang="en-US" sz="1800" dirty="0" smtClean="0"/>
              <a:t>do not </a:t>
            </a:r>
            <a:r>
              <a:rPr lang="en-US" sz="1800" dirty="0"/>
              <a:t>recognize the source of the email or if it has an attachment that you </a:t>
            </a:r>
            <a:r>
              <a:rPr lang="en-US" sz="1800" dirty="0" smtClean="0"/>
              <a:t>do not </a:t>
            </a:r>
            <a:r>
              <a:rPr lang="en-US" sz="1800" dirty="0"/>
              <a:t>recognize, </a:t>
            </a:r>
            <a:r>
              <a:rPr lang="en-US" sz="1800" dirty="0" smtClean="0"/>
              <a:t>do not </a:t>
            </a:r>
            <a:r>
              <a:rPr lang="en-US" sz="1800" dirty="0"/>
              <a:t>open it.</a:t>
            </a:r>
          </a:p>
          <a:p>
            <a:pPr lvl="0"/>
            <a:r>
              <a:rPr lang="en-US" sz="1800" dirty="0"/>
              <a:t>Use caution around public Wi-Fi sources. Avoid online banking or online bill pays while on public network.</a:t>
            </a:r>
          </a:p>
          <a:p>
            <a:pPr lvl="0"/>
            <a:r>
              <a:rPr lang="en-US" sz="1800" dirty="0"/>
              <a:t>Safeguard your electronic equipment: Laptops, tablets or smartphones should never be left unguarded.  There is a large amount of personal information stored on these types of devices.</a:t>
            </a:r>
          </a:p>
          <a:p>
            <a:pPr lvl="0"/>
            <a:endParaRPr lang="en-US" sz="1800" dirty="0"/>
          </a:p>
          <a:p>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TIPS to avoid victimization</a:t>
            </a:r>
          </a:p>
        </p:txBody>
      </p:sp>
      <p:sp>
        <p:nvSpPr>
          <p:cNvPr id="11" name="Content Placeholder 2"/>
          <p:cNvSpPr>
            <a:spLocks noGrp="1"/>
          </p:cNvSpPr>
          <p:nvPr>
            <p:ph idx="1"/>
          </p:nvPr>
        </p:nvSpPr>
        <p:spPr>
          <a:xfrm>
            <a:off x="533400" y="2209800"/>
            <a:ext cx="8229600" cy="4114800"/>
          </a:xfrm>
        </p:spPr>
        <p:txBody>
          <a:bodyPr>
            <a:normAutofit/>
          </a:bodyPr>
          <a:lstStyle/>
          <a:p>
            <a:pPr>
              <a:buNone/>
            </a:pPr>
            <a:r>
              <a:rPr lang="en-US" sz="2400" b="1" dirty="0">
                <a:solidFill>
                  <a:schemeClr val="accent3">
                    <a:lumMod val="50000"/>
                  </a:schemeClr>
                </a:solidFill>
              </a:rPr>
              <a:t>Keep your personal information secure online</a:t>
            </a:r>
            <a:endParaRPr lang="en-US" sz="1800" dirty="0"/>
          </a:p>
          <a:p>
            <a:pPr lvl="0"/>
            <a:r>
              <a:rPr lang="en-US" sz="1800" dirty="0"/>
              <a:t>Know who you share your information with. Store and dispose of your personal information securely.</a:t>
            </a:r>
          </a:p>
          <a:p>
            <a:pPr lvl="0"/>
            <a:r>
              <a:rPr lang="en-US" sz="1800" dirty="0"/>
              <a:t>Make sure you know who is getting your personal or financial information. Don’t give out personal information on the phone, through the mail or over the internet unless you’ve initiated the contact or know who you’re dealing with. </a:t>
            </a:r>
          </a:p>
          <a:p>
            <a:pPr lvl="0"/>
            <a:r>
              <a:rPr lang="en-US" sz="1800" dirty="0"/>
              <a:t>Keep your browser secure. To guard your online transactions, use encryption software that scrambles information you send over the internet. A “lock” icon on the status bar of your internet browser means your information will be safe when it’s transmitted. </a:t>
            </a:r>
          </a:p>
          <a:p>
            <a:pPr lvl="0"/>
            <a:r>
              <a:rPr lang="en-US" sz="1800" dirty="0"/>
              <a:t>Don’t over-share on social networking sites. If you post too much information about yourself, an identity thief can find information about your life, and use it to answer ‘challenge’ questions on your accounts.</a:t>
            </a:r>
          </a:p>
          <a:p>
            <a:pPr lvl="0"/>
            <a:endParaRPr lang="en-US" sz="1800" dirty="0"/>
          </a:p>
          <a:p>
            <a:endParaRPr lang="en-US"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to do if you are a victim</a:t>
            </a:r>
          </a:p>
        </p:txBody>
      </p:sp>
      <p:sp>
        <p:nvSpPr>
          <p:cNvPr id="11" name="Content Placeholder 2"/>
          <p:cNvSpPr>
            <a:spLocks noGrp="1"/>
          </p:cNvSpPr>
          <p:nvPr>
            <p:ph idx="1"/>
          </p:nvPr>
        </p:nvSpPr>
        <p:spPr>
          <a:xfrm>
            <a:off x="533400" y="2209800"/>
            <a:ext cx="8229600" cy="4114800"/>
          </a:xfrm>
        </p:spPr>
        <p:txBody>
          <a:bodyPr>
            <a:normAutofit/>
          </a:bodyPr>
          <a:lstStyle/>
          <a:p>
            <a:pPr lvl="0"/>
            <a:r>
              <a:rPr lang="en-US" sz="2400" dirty="0"/>
              <a:t>Report the incident to your local law enforcement agency.</a:t>
            </a:r>
          </a:p>
          <a:p>
            <a:pPr lvl="0"/>
            <a:r>
              <a:rPr lang="en-US" sz="2400" dirty="0"/>
              <a:t>File a complaint with Internet Crime Complaint center @ </a:t>
            </a:r>
            <a:r>
              <a:rPr lang="en-US" sz="2400" dirty="0">
                <a:solidFill>
                  <a:schemeClr val="accent3">
                    <a:lumMod val="50000"/>
                  </a:schemeClr>
                </a:solidFill>
                <a:hlinkClick r:id="rId3"/>
              </a:rPr>
              <a:t>www.ic3.gov</a:t>
            </a:r>
            <a:r>
              <a:rPr lang="en-US" sz="2400" dirty="0"/>
              <a:t>.</a:t>
            </a:r>
          </a:p>
          <a:p>
            <a:pPr lvl="0"/>
            <a:r>
              <a:rPr lang="en-US" sz="2400" dirty="0"/>
              <a:t>Submit a consumer complaint with the Federal Trade Commission @ </a:t>
            </a:r>
            <a:r>
              <a:rPr lang="en-US" sz="2400" dirty="0">
                <a:hlinkClick r:id="rId4"/>
              </a:rPr>
              <a:t>www.ftc.gov/complaint</a:t>
            </a:r>
            <a:r>
              <a:rPr lang="en-US" sz="2400" dirty="0"/>
              <a:t>.</a:t>
            </a:r>
          </a:p>
          <a:p>
            <a:pPr lvl="0"/>
            <a:r>
              <a:rPr lang="en-US" sz="2400" dirty="0"/>
              <a:t>If you were scammed by someone claiming to represent a business, be sure to notify the actual business (bank, credit card company, etc).</a:t>
            </a:r>
          </a:p>
          <a:p>
            <a:pPr lvl="0"/>
            <a:endParaRPr lang="en-US" sz="2400" dirty="0"/>
          </a:p>
          <a:p>
            <a:pPr lvl="0"/>
            <a:endParaRPr lang="en-US" sz="1800" dirty="0"/>
          </a:p>
          <a:p>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Questions.jpg"/>
          <p:cNvPicPr>
            <a:picLocks noChangeAspect="1"/>
          </p:cNvPicPr>
          <p:nvPr/>
        </p:nvPicPr>
        <p:blipFill>
          <a:blip r:embed="rId3" cstate="print">
            <a:duotone>
              <a:schemeClr val="accent3">
                <a:shade val="45000"/>
                <a:satMod val="135000"/>
              </a:schemeClr>
              <a:prstClr val="white"/>
            </a:duotone>
          </a:blip>
          <a:stretch>
            <a:fillRect/>
          </a:stretch>
        </p:blipFill>
        <p:spPr>
          <a:xfrm>
            <a:off x="685800" y="1828800"/>
            <a:ext cx="7848600" cy="3924300"/>
          </a:xfrm>
          <a:prstGeom prst="rect">
            <a:avLst/>
          </a:prstGeom>
        </p:spPr>
      </p:pic>
      <p:sp>
        <p:nvSpPr>
          <p:cNvPr id="7" name="Title 1"/>
          <p:cNvSpPr>
            <a:spLocks noGrp="1"/>
          </p:cNvSpPr>
          <p:nvPr>
            <p:ph type="title"/>
          </p:nvPr>
        </p:nvSpPr>
        <p:spPr>
          <a:xfrm>
            <a:off x="3429000" y="3352800"/>
            <a:ext cx="4953000" cy="914400"/>
          </a:xfrm>
        </p:spPr>
        <p:txBody>
          <a:bodyPr>
            <a:noAutofit/>
          </a:bodyPr>
          <a:lstStyle/>
          <a:p>
            <a:r>
              <a:rPr lang="en-US" sz="6000" dirty="0">
                <a:solidFill>
                  <a:schemeClr val="bg1"/>
                </a:solidFill>
                <a:latin typeface="Impact" pitchFamily="34" charset="0"/>
              </a:rPr>
              <a:t>QUESTIONS</a:t>
            </a:r>
          </a:p>
        </p:txBody>
      </p:sp>
      <p:sp>
        <p:nvSpPr>
          <p:cNvPr id="4" name="TextBox 3"/>
          <p:cNvSpPr txBox="1"/>
          <p:nvPr/>
        </p:nvSpPr>
        <p:spPr>
          <a:xfrm>
            <a:off x="107730" y="5410200"/>
            <a:ext cx="8915400" cy="1354217"/>
          </a:xfrm>
          <a:prstGeom prst="rect">
            <a:avLst/>
          </a:prstGeom>
          <a:noFill/>
        </p:spPr>
        <p:txBody>
          <a:bodyPr wrap="square" rtlCol="0">
            <a:spAutoFit/>
          </a:bodyPr>
          <a:lstStyle/>
          <a:p>
            <a:r>
              <a:rPr lang="en-US" sz="800" dirty="0">
                <a:solidFill>
                  <a:schemeClr val="tx1">
                    <a:lumMod val="65000"/>
                    <a:lumOff val="35000"/>
                  </a:schemeClr>
                </a:solidFill>
              </a:rPr>
              <a:t>Photo Credits: “94686637 Copyright  fotographic 1980, 2015 Used under license from Shutterstock.com“, “214296676 Copyright  master_art, 2015 Used under license from Shutterstock.com“,  " 191299145 Copyright Hyena Reality, 2015,Used under license from Shutterstock.com“, "145450405 Copyright  Brian A. Jackson, 2015 Used under license from Shutterstock.com“, " 129348527 Copyright  Minerva Studio , 2015 Used under license from Shutterstock.com“, " 217088476 Copyright  Minerva Studio, 2015Used under license from Shutterstock.com“, " 127867649 Copyright  Minerva Studio, 2015 Used under license from Shutterstock.com“, " 174681002 Copyright  Minerva Studio, 2015 Used under license from Shutterstock.com“, " 123746440 Copyright  Minerva Studio, 2015 Used under license from Shutterstock.com“, " 238393882 Copyright  Minerva Studio, 2015 Used under license from Shutterstock.com“, " 123720997 Copyright  Minerva Studio, 2015 Used under license from Shutterstock.com“,  “122983663 Copyright  alexskopje, 2015 Used under license from Shutterstock.com“, “113493313Copyright  bannosuke, 2015 Used under license from Shutterstock.com“, “153213146 Copyright  garriphoto, 2015 Used under license from Shutterstock.com“</a:t>
            </a:r>
          </a:p>
          <a:p>
            <a:endParaRPr lang="en-US" sz="800" dirty="0">
              <a:solidFill>
                <a:schemeClr val="tx1">
                  <a:lumMod val="65000"/>
                  <a:lumOff val="35000"/>
                </a:schemeClr>
              </a:solidFill>
            </a:endParaRPr>
          </a:p>
          <a:p>
            <a:endParaRPr lang="en-US" sz="800" dirty="0">
              <a:solidFill>
                <a:schemeClr val="tx1">
                  <a:lumMod val="65000"/>
                  <a:lumOff val="35000"/>
                </a:schemeClr>
              </a:solidFill>
            </a:endParaRPr>
          </a:p>
          <a:p>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Bibliography</a:t>
            </a:r>
          </a:p>
        </p:txBody>
      </p:sp>
      <p:sp>
        <p:nvSpPr>
          <p:cNvPr id="3" name="Content Placeholder 2"/>
          <p:cNvSpPr>
            <a:spLocks noGrp="1"/>
          </p:cNvSpPr>
          <p:nvPr>
            <p:ph idx="1"/>
          </p:nvPr>
        </p:nvSpPr>
        <p:spPr>
          <a:xfrm>
            <a:off x="304800" y="1828800"/>
            <a:ext cx="8382000" cy="4495800"/>
          </a:xfrm>
        </p:spPr>
        <p:txBody>
          <a:bodyPr>
            <a:noAutofit/>
          </a:bodyPr>
          <a:lstStyle/>
          <a:p>
            <a:r>
              <a:rPr lang="en-US" sz="1400" dirty="0"/>
              <a:t>“Cancer Treatment Centers of America Notifies Almost 42,000 Patients of Possible Access to Their Protected Health Information.” Data Breaches.net, WordPress. Accessed on September 18, 2019. </a:t>
            </a:r>
            <a:r>
              <a:rPr lang="en-US" sz="1400" dirty="0">
                <a:hlinkClick r:id="rId2"/>
              </a:rPr>
              <a:t>https://www.databreaches.net/cancer-treatment-centers-of-america-notifies-almost-42000-patients-of-possible-access-to-their-protected-health-information</a:t>
            </a:r>
            <a:endParaRPr lang="en-US" sz="1400" dirty="0"/>
          </a:p>
          <a:p>
            <a:r>
              <a:rPr lang="en-US" sz="1400" dirty="0"/>
              <a:t>“Data Breaches”. Identity Theft Resource Center. Identity Theft Resource Center, Accessed on September 18, 2019. </a:t>
            </a:r>
            <a:r>
              <a:rPr lang="en-US" sz="1400" dirty="0">
                <a:hlinkClick r:id="rId3"/>
              </a:rPr>
              <a:t>https://www.idtheftcenter.org/data-breaches/</a:t>
            </a:r>
            <a:endParaRPr lang="en-US" sz="1400" dirty="0"/>
          </a:p>
          <a:p>
            <a:r>
              <a:rPr lang="en-US" sz="1400" dirty="0"/>
              <a:t>“2019 Data Breach Investigations Report.” Verizon. Verizon, 2019. Accessed on September 18, 2019. </a:t>
            </a:r>
            <a:r>
              <a:rPr lang="en-US" sz="1400" dirty="0">
                <a:hlinkClick r:id="rId4"/>
              </a:rPr>
              <a:t>https://enterprise.verizon.com/resources/reports/2019-data-breach-investigations-report.pdf</a:t>
            </a:r>
            <a:endParaRPr lang="en-US" sz="1400" dirty="0"/>
          </a:p>
          <a:p>
            <a:r>
              <a:rPr lang="en-US" sz="1400" dirty="0"/>
              <a:t>Douglas, Rob. “2019 Identity theft statistics. Trends and statistics about identity theft.” Consumers Affairs, Consumers Unified LLC, 6 June, 2019</a:t>
            </a:r>
            <a:r>
              <a:rPr lang="en-US" sz="1400" dirty="0" smtClean="0"/>
              <a:t>. Accessed on September 18, 2019. </a:t>
            </a:r>
            <a:r>
              <a:rPr lang="en-US" sz="1400" dirty="0">
                <a:hlinkClick r:id="rId5"/>
              </a:rPr>
              <a:t>https://www.consumeraffairs.com/finance/identity-theft-statistics.html#</a:t>
            </a:r>
            <a:endParaRPr lang="en-US" sz="1400" dirty="0"/>
          </a:p>
          <a:p>
            <a:r>
              <a:rPr lang="en-US" sz="1400" dirty="0"/>
              <a:t>Federal Bureau of Investigation. “Internet Crime Schemes.” Internet Crime Complaint Center (IC3). Accessed on September 18, 2019. </a:t>
            </a:r>
            <a:r>
              <a:rPr lang="en-US" sz="1400" dirty="0">
                <a:hlinkClick r:id="rId6"/>
              </a:rPr>
              <a:t>https://www.ic3.gov/crimeschemes.aspx#item-9</a:t>
            </a:r>
            <a:endParaRPr lang="en-US" sz="1400" dirty="0"/>
          </a:p>
          <a:p>
            <a:r>
              <a:rPr lang="en-US" sz="1400" dirty="0"/>
              <a:t>Federal Trade Commission Consumer Information. Federal Trade Commission, Accessed on September 18, 2019. </a:t>
            </a:r>
            <a:r>
              <a:rPr lang="en-US" sz="1400" dirty="0" smtClean="0">
                <a:hlinkClick r:id="rId7"/>
              </a:rPr>
              <a:t>www.ftc.gov</a:t>
            </a:r>
            <a:endParaRPr lang="en-US" sz="1400" dirty="0" smtClean="0"/>
          </a:p>
          <a:p>
            <a:r>
              <a:rPr lang="en-US" sz="1400" dirty="0" smtClean="0"/>
              <a:t>“Information Security Tips.” UCLA Health. Accessed </a:t>
            </a:r>
            <a:r>
              <a:rPr lang="en-US" sz="1400" dirty="0"/>
              <a:t>on October 2, 2019. </a:t>
            </a:r>
            <a:r>
              <a:rPr lang="en-US" sz="1400" dirty="0">
                <a:hlinkClick r:id="rId8"/>
              </a:rPr>
              <a:t>https://www.uclahealth.org</a:t>
            </a:r>
            <a:r>
              <a:rPr lang="en-US" sz="1400" dirty="0" smtClean="0">
                <a:hlinkClick r:id="rId8"/>
              </a:rPr>
              <a:t>/</a:t>
            </a:r>
            <a:endParaRPr lang="en-US" sz="1400" dirty="0"/>
          </a:p>
        </p:txBody>
      </p:sp>
    </p:spTree>
    <p:extLst>
      <p:ext uri="{BB962C8B-B14F-4D97-AF65-F5344CB8AC3E}">
        <p14:creationId xmlns:p14="http://schemas.microsoft.com/office/powerpoint/2010/main" val="3677746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normAutofit/>
          </a:bodyPr>
          <a:lstStyle/>
          <a:p>
            <a:r>
              <a:rPr lang="en-US" sz="1400" dirty="0"/>
              <a:t>Grant, Kelli. “This growing fraud will drain your bank account.” CNBC. CNBC LLC, 2019. Accessed on October 2, 2019. </a:t>
            </a:r>
            <a:r>
              <a:rPr lang="en-US" sz="1400" dirty="0">
                <a:hlinkClick r:id="rId2"/>
              </a:rPr>
              <a:t>https://</a:t>
            </a:r>
            <a:r>
              <a:rPr lang="en-US" sz="1400" dirty="0" smtClean="0">
                <a:hlinkClick r:id="rId2"/>
              </a:rPr>
              <a:t>www.cnbc.com/2017/05/12/this-growing-fraud-will-drain-your-bank-account.html</a:t>
            </a:r>
            <a:endParaRPr lang="en-US" sz="1400" dirty="0"/>
          </a:p>
          <a:p>
            <a:r>
              <a:rPr lang="en-US" sz="1400" dirty="0" smtClean="0"/>
              <a:t>Gressin</a:t>
            </a:r>
            <a:r>
              <a:rPr lang="en-US" sz="1400" dirty="0"/>
              <a:t>, Seena. “The Equifax Data Breach: What to Do.” Federal Trade Commission Consumer Information. Federal Trade Commission, 8 September, 2017. Accessed on September 18, 2019. </a:t>
            </a:r>
            <a:r>
              <a:rPr lang="en-US" sz="1400" dirty="0">
                <a:hlinkClick r:id="rId3"/>
              </a:rPr>
              <a:t>https://</a:t>
            </a:r>
            <a:r>
              <a:rPr lang="en-US" sz="1400" dirty="0" smtClean="0">
                <a:hlinkClick r:id="rId3"/>
              </a:rPr>
              <a:t>www.consumer.ftc.gov/blog/2017/09/equifax-data-breach-what-do</a:t>
            </a:r>
            <a:endParaRPr lang="en-US" sz="1400" dirty="0" smtClean="0"/>
          </a:p>
          <a:p>
            <a:r>
              <a:rPr lang="en-US" sz="1400" dirty="0" smtClean="0"/>
              <a:t>Turner</a:t>
            </a:r>
            <a:r>
              <a:rPr lang="en-US" sz="1400" dirty="0"/>
              <a:t>, Steve. “2018 Data Breaches- The Worst of Last Year.” Identity Force. Identity Force Inc., 27 December, 2017. Accessed in September 18, 2019.  </a:t>
            </a:r>
            <a:r>
              <a:rPr lang="en-US" sz="1400" dirty="0">
                <a:hlinkClick r:id="rId4"/>
              </a:rPr>
              <a:t>https://</a:t>
            </a:r>
            <a:r>
              <a:rPr lang="en-US" sz="1400" dirty="0" smtClean="0">
                <a:hlinkClick r:id="rId4"/>
              </a:rPr>
              <a:t>www.identityforce.com/blog/2018-data-breaches</a:t>
            </a:r>
            <a:endParaRPr lang="en-US" sz="1400" dirty="0" smtClean="0"/>
          </a:p>
          <a:p>
            <a:r>
              <a:rPr lang="en-US" sz="1400" dirty="0"/>
              <a:t>“What personal Information should you safeguard?” Norton. Symantec Corporation 1995-2019. Accessed on October 2, 2019. </a:t>
            </a:r>
            <a:r>
              <a:rPr lang="en-US" sz="1400" dirty="0">
                <a:hlinkClick r:id="rId5"/>
              </a:rPr>
              <a:t>https://</a:t>
            </a:r>
            <a:r>
              <a:rPr lang="en-US" sz="1400" dirty="0" smtClean="0">
                <a:hlinkClick r:id="rId5"/>
              </a:rPr>
              <a:t>us.norton.com/internetsecurity-privacy-what-personal-information-should-you-safeguard.html</a:t>
            </a:r>
            <a:endParaRPr lang="en-US" sz="1400" dirty="0" smtClean="0"/>
          </a:p>
          <a:p>
            <a:r>
              <a:rPr lang="en-US" sz="1400" dirty="0" smtClean="0"/>
              <a:t>Razinski, Steve. “10 Work at Home Scams That Still Exist Today.” ivetriedthat. 28 August, 2018. Accessed on October 2, 2019</a:t>
            </a:r>
            <a:r>
              <a:rPr lang="en-US" sz="1400" dirty="0"/>
              <a:t>. </a:t>
            </a:r>
            <a:r>
              <a:rPr lang="en-US" sz="1400" dirty="0">
                <a:hlinkClick r:id="rId6"/>
              </a:rPr>
              <a:t>https://ivetriedthat.com/work-at-home-scams</a:t>
            </a:r>
            <a:r>
              <a:rPr lang="en-US" sz="1400" dirty="0" smtClean="0">
                <a:hlinkClick r:id="rId6"/>
              </a:rPr>
              <a:t>/</a:t>
            </a:r>
            <a:endParaRPr lang="en-US" sz="1400" dirty="0" smtClean="0"/>
          </a:p>
          <a:p>
            <a:endParaRPr lang="en-US" sz="1600" dirty="0" smtClean="0"/>
          </a:p>
          <a:p>
            <a:endParaRPr lang="en-US" sz="1600" dirty="0"/>
          </a:p>
          <a:p>
            <a:endParaRPr lang="en-US" sz="1600" dirty="0"/>
          </a:p>
        </p:txBody>
      </p:sp>
    </p:spTree>
    <p:extLst>
      <p:ext uri="{BB962C8B-B14F-4D97-AF65-F5344CB8AC3E}">
        <p14:creationId xmlns:p14="http://schemas.microsoft.com/office/powerpoint/2010/main" val="3432675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5566" y="1295400"/>
            <a:ext cx="3941233" cy="914400"/>
          </a:xfrm>
        </p:spPr>
        <p:txBody>
          <a:bodyPr/>
          <a:lstStyle/>
          <a:p>
            <a:r>
              <a:rPr lang="en-US" dirty="0"/>
              <a:t>Meet Jonathan</a:t>
            </a:r>
          </a:p>
        </p:txBody>
      </p:sp>
      <p:sp>
        <p:nvSpPr>
          <p:cNvPr id="3" name="Content Placeholder 2"/>
          <p:cNvSpPr>
            <a:spLocks noGrp="1"/>
          </p:cNvSpPr>
          <p:nvPr>
            <p:ph idx="1"/>
          </p:nvPr>
        </p:nvSpPr>
        <p:spPr>
          <a:xfrm>
            <a:off x="4953000" y="2209800"/>
            <a:ext cx="3733800" cy="4114800"/>
          </a:xfrm>
        </p:spPr>
        <p:txBody>
          <a:bodyPr>
            <a:normAutofit/>
          </a:bodyPr>
          <a:lstStyle/>
          <a:p>
            <a:r>
              <a:rPr lang="en-US" sz="2400" dirty="0"/>
              <a:t>Investment Advisor</a:t>
            </a:r>
          </a:p>
          <a:p>
            <a:pPr lvl="1"/>
            <a:r>
              <a:rPr lang="en-US" sz="1600" dirty="0"/>
              <a:t>10 years with a local </a:t>
            </a:r>
            <a:br>
              <a:rPr lang="en-US" sz="1600" dirty="0"/>
            </a:br>
            <a:r>
              <a:rPr lang="en-US" sz="1600" dirty="0"/>
              <a:t>investment firm</a:t>
            </a:r>
          </a:p>
          <a:p>
            <a:r>
              <a:rPr lang="en-US" sz="2400" dirty="0"/>
              <a:t>Highly educated</a:t>
            </a:r>
          </a:p>
          <a:p>
            <a:pPr lvl="1"/>
            <a:r>
              <a:rPr lang="en-US" sz="1600" dirty="0"/>
              <a:t>Master’s Degree in Finance and Risk Management</a:t>
            </a:r>
          </a:p>
          <a:p>
            <a:r>
              <a:rPr lang="en-US" sz="2400" dirty="0"/>
              <a:t>Tech savvy</a:t>
            </a:r>
          </a:p>
          <a:p>
            <a:r>
              <a:rPr lang="en-US" sz="2400" dirty="0"/>
              <a:t>Hobbies</a:t>
            </a:r>
          </a:p>
          <a:p>
            <a:pPr lvl="1"/>
            <a:r>
              <a:rPr lang="en-US" sz="1600" dirty="0"/>
              <a:t>Photography</a:t>
            </a:r>
          </a:p>
          <a:p>
            <a:pPr lvl="1"/>
            <a:r>
              <a:rPr lang="en-US" sz="1600" dirty="0"/>
              <a:t>Wine collecting</a:t>
            </a:r>
          </a:p>
          <a:p>
            <a:endParaRPr lang="en-US" sz="2400" dirty="0"/>
          </a:p>
        </p:txBody>
      </p:sp>
      <p:pic>
        <p:nvPicPr>
          <p:cNvPr id="7" name="Picture 6" descr="shutterstock_129348527.jpg"/>
          <p:cNvPicPr>
            <a:picLocks noChangeAspect="1"/>
          </p:cNvPicPr>
          <p:nvPr/>
        </p:nvPicPr>
        <p:blipFill>
          <a:blip r:embed="rId3" cstate="print"/>
          <a:srcRect l="37500" t="15000" b="5000"/>
          <a:stretch>
            <a:fillRect/>
          </a:stretch>
        </p:blipFill>
        <p:spPr>
          <a:xfrm>
            <a:off x="304800" y="1447800"/>
            <a:ext cx="2057400" cy="1752600"/>
          </a:xfrm>
          <a:prstGeom prst="rect">
            <a:avLst/>
          </a:prstGeom>
        </p:spPr>
      </p:pic>
      <p:pic>
        <p:nvPicPr>
          <p:cNvPr id="8" name="Picture 7" descr="shutterstock_217088476.jpg"/>
          <p:cNvPicPr>
            <a:picLocks noChangeAspect="1"/>
          </p:cNvPicPr>
          <p:nvPr/>
        </p:nvPicPr>
        <p:blipFill>
          <a:blip r:embed="rId4" cstate="print"/>
          <a:srcRect l="29167"/>
          <a:stretch>
            <a:fillRect/>
          </a:stretch>
        </p:blipFill>
        <p:spPr>
          <a:xfrm>
            <a:off x="2438400" y="1447800"/>
            <a:ext cx="2133600" cy="1752600"/>
          </a:xfrm>
          <a:prstGeom prst="rect">
            <a:avLst/>
          </a:prstGeom>
        </p:spPr>
      </p:pic>
      <p:pic>
        <p:nvPicPr>
          <p:cNvPr id="9" name="Picture 8" descr="shutterstock_127867649.jpg"/>
          <p:cNvPicPr>
            <a:picLocks noChangeAspect="1"/>
          </p:cNvPicPr>
          <p:nvPr/>
        </p:nvPicPr>
        <p:blipFill>
          <a:blip r:embed="rId5" cstate="print"/>
          <a:srcRect l="11111"/>
          <a:stretch>
            <a:fillRect/>
          </a:stretch>
        </p:blipFill>
        <p:spPr>
          <a:xfrm>
            <a:off x="304800" y="3276600"/>
            <a:ext cx="4267200" cy="289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295400"/>
            <a:ext cx="8229600" cy="914400"/>
          </a:xfrm>
        </p:spPr>
        <p:txBody>
          <a:bodyPr/>
          <a:lstStyle/>
          <a:p>
            <a:r>
              <a:rPr lang="en-US" dirty="0"/>
              <a:t>Email notification received</a:t>
            </a:r>
          </a:p>
        </p:txBody>
      </p:sp>
      <p:sp>
        <p:nvSpPr>
          <p:cNvPr id="6" name="Rectangle 5"/>
          <p:cNvSpPr/>
          <p:nvPr/>
        </p:nvSpPr>
        <p:spPr>
          <a:xfrm>
            <a:off x="0" y="2362200"/>
            <a:ext cx="5867400" cy="2819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0" y="2362200"/>
            <a:ext cx="5867400" cy="3293209"/>
          </a:xfrm>
          <a:prstGeom prst="rect">
            <a:avLst/>
          </a:prstGeom>
          <a:noFill/>
        </p:spPr>
        <p:txBody>
          <a:bodyPr wrap="square" rtlCol="0">
            <a:spAutoFit/>
          </a:bodyPr>
          <a:lstStyle/>
          <a:p>
            <a:r>
              <a:rPr lang="en-US" sz="1600" b="1" dirty="0">
                <a:solidFill>
                  <a:schemeClr val="tx1">
                    <a:lumMod val="95000"/>
                    <a:lumOff val="5000"/>
                  </a:schemeClr>
                </a:solidFill>
              </a:rPr>
              <a:t>Dear Valued Customer,</a:t>
            </a:r>
          </a:p>
          <a:p>
            <a:endParaRPr lang="en-US" sz="1600" dirty="0">
              <a:solidFill>
                <a:schemeClr val="tx1">
                  <a:lumMod val="95000"/>
                  <a:lumOff val="5000"/>
                </a:schemeClr>
              </a:solidFill>
            </a:endParaRPr>
          </a:p>
          <a:p>
            <a:r>
              <a:rPr lang="en-US" sz="1600" dirty="0">
                <a:solidFill>
                  <a:schemeClr val="tx1">
                    <a:lumMod val="95000"/>
                    <a:lumOff val="5000"/>
                  </a:schemeClr>
                </a:solidFill>
              </a:rPr>
              <a:t>Due to the recent amount of fraudlent messages that targeted our customers. West National Bank has decided to upgrade the security of our online banking digital system. To do this we need proper verification of each and everyone of our customers. We were unable to reach you by phone thereby sending this email as an alternative to please verify you’re account information by clicking on the Login button below</a:t>
            </a:r>
          </a:p>
          <a:p>
            <a:endParaRPr lang="en-US" sz="1600" dirty="0">
              <a:solidFill>
                <a:schemeClr val="tx1">
                  <a:lumMod val="95000"/>
                  <a:lumOff val="5000"/>
                </a:schemeClr>
              </a:solidFill>
            </a:endParaRPr>
          </a:p>
          <a:p>
            <a:r>
              <a:rPr lang="en-US" sz="1200" dirty="0">
                <a:solidFill>
                  <a:schemeClr val="tx1">
                    <a:lumMod val="95000"/>
                    <a:lumOff val="5000"/>
                  </a:schemeClr>
                </a:solidFill>
              </a:rPr>
              <a:t>Failure to do this within 24hrs will lead to restricted access to your account</a:t>
            </a:r>
          </a:p>
          <a:p>
            <a:endParaRPr lang="en-US" dirty="0"/>
          </a:p>
          <a:p>
            <a:endParaRPr lang="en-US" dirty="0"/>
          </a:p>
        </p:txBody>
      </p:sp>
      <p:pic>
        <p:nvPicPr>
          <p:cNvPr id="8" name="Picture 7" descr="shutterstock_174681002.jpg"/>
          <p:cNvPicPr>
            <a:picLocks noChangeAspect="1"/>
          </p:cNvPicPr>
          <p:nvPr/>
        </p:nvPicPr>
        <p:blipFill>
          <a:blip r:embed="rId3" cstate="print"/>
          <a:srcRect l="19167" r="15833" b="11250"/>
          <a:stretch>
            <a:fillRect/>
          </a:stretch>
        </p:blipFill>
        <p:spPr>
          <a:xfrm>
            <a:off x="5943600" y="2362200"/>
            <a:ext cx="3200400" cy="28194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600" y="4495800"/>
            <a:ext cx="990600" cy="31430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114800" y="1295400"/>
            <a:ext cx="4876800" cy="914400"/>
          </a:xfrm>
        </p:spPr>
        <p:txBody>
          <a:bodyPr>
            <a:normAutofit/>
          </a:bodyPr>
          <a:lstStyle/>
          <a:p>
            <a:r>
              <a:rPr lang="en-US" dirty="0"/>
              <a:t>Bank card declined</a:t>
            </a:r>
          </a:p>
        </p:txBody>
      </p:sp>
      <p:sp>
        <p:nvSpPr>
          <p:cNvPr id="11" name="Content Placeholder 2"/>
          <p:cNvSpPr>
            <a:spLocks noGrp="1"/>
          </p:cNvSpPr>
          <p:nvPr>
            <p:ph idx="1"/>
          </p:nvPr>
        </p:nvSpPr>
        <p:spPr>
          <a:xfrm>
            <a:off x="4114800" y="2209800"/>
            <a:ext cx="4572000" cy="4114800"/>
          </a:xfrm>
        </p:spPr>
        <p:txBody>
          <a:bodyPr>
            <a:normAutofit/>
          </a:bodyPr>
          <a:lstStyle/>
          <a:p>
            <a:r>
              <a:rPr lang="en-US" sz="2400" dirty="0"/>
              <a:t>Jonathan and his fiancée attend a wine tasting event</a:t>
            </a:r>
          </a:p>
          <a:p>
            <a:r>
              <a:rPr lang="en-US" sz="2400" dirty="0"/>
              <a:t>Before leaving the event Jonathan pays for their drinks and appetizers</a:t>
            </a:r>
          </a:p>
          <a:p>
            <a:r>
              <a:rPr lang="en-US" sz="2400" dirty="0"/>
              <a:t>Waitress informs Jonathan that his card was declined</a:t>
            </a:r>
          </a:p>
          <a:p>
            <a:r>
              <a:rPr lang="en-US" sz="2400" dirty="0"/>
              <a:t>Jonathan provides a credit card and the transaction was approved</a:t>
            </a:r>
          </a:p>
          <a:p>
            <a:endParaRPr lang="en-US" sz="2400" dirty="0"/>
          </a:p>
        </p:txBody>
      </p:sp>
      <p:pic>
        <p:nvPicPr>
          <p:cNvPr id="6" name="Picture 5" descr="shutterstock_123746440.jpg"/>
          <p:cNvPicPr>
            <a:picLocks noChangeAspect="1"/>
          </p:cNvPicPr>
          <p:nvPr/>
        </p:nvPicPr>
        <p:blipFill>
          <a:blip r:embed="rId3" cstate="print"/>
          <a:stretch>
            <a:fillRect/>
          </a:stretch>
        </p:blipFill>
        <p:spPr>
          <a:xfrm>
            <a:off x="87489" y="1371600"/>
            <a:ext cx="3863622" cy="2362200"/>
          </a:xfrm>
          <a:prstGeom prst="rect">
            <a:avLst/>
          </a:prstGeom>
        </p:spPr>
      </p:pic>
      <p:pic>
        <p:nvPicPr>
          <p:cNvPr id="7" name="Picture 6" descr="shutterstock_238393882.jpg"/>
          <p:cNvPicPr>
            <a:picLocks noChangeAspect="1"/>
          </p:cNvPicPr>
          <p:nvPr/>
        </p:nvPicPr>
        <p:blipFill>
          <a:blip r:embed="rId4" cstate="print"/>
          <a:stretch>
            <a:fillRect/>
          </a:stretch>
        </p:blipFill>
        <p:spPr>
          <a:xfrm>
            <a:off x="76200" y="3810000"/>
            <a:ext cx="3886200" cy="24384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2286000"/>
            <a:ext cx="9144000" cy="29718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0" y="2362200"/>
            <a:ext cx="4495800" cy="28194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152400" y="1295400"/>
            <a:ext cx="8839200" cy="914400"/>
          </a:xfrm>
        </p:spPr>
        <p:txBody>
          <a:bodyPr/>
          <a:lstStyle/>
          <a:p>
            <a:r>
              <a:rPr lang="en-US" dirty="0"/>
              <a:t>Bank contacted</a:t>
            </a:r>
          </a:p>
        </p:txBody>
      </p:sp>
      <p:sp>
        <p:nvSpPr>
          <p:cNvPr id="9" name="Content Placeholder 2"/>
          <p:cNvSpPr txBox="1">
            <a:spLocks/>
          </p:cNvSpPr>
          <p:nvPr/>
        </p:nvSpPr>
        <p:spPr>
          <a:xfrm>
            <a:off x="533400" y="2362200"/>
            <a:ext cx="396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Checking account has a negative balance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solidFill>
                  <a:schemeClr val="bg1"/>
                </a:solidFill>
              </a:rPr>
              <a:t>The email he received was not from the bank</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An attempt to transfer </a:t>
            </a:r>
            <a:r>
              <a:rPr lang="en-US" sz="2400" dirty="0">
                <a:solidFill>
                  <a:schemeClr val="bg1"/>
                </a:solidFill>
              </a:rPr>
              <a:t>his Home Equity Line of Credit (HELOC)</a:t>
            </a:r>
            <a:endParaRPr kumimoji="0" lang="en-US" sz="2400" b="0" i="0" u="none" strike="noStrike" kern="1200" cap="none" spc="0" normalizeH="0" baseline="0" noProof="0" dirty="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shutterstock_123720997.jpg"/>
          <p:cNvPicPr>
            <a:picLocks noChangeAspect="1"/>
          </p:cNvPicPr>
          <p:nvPr/>
        </p:nvPicPr>
        <p:blipFill>
          <a:blip r:embed="rId3" cstate="print"/>
          <a:stretch>
            <a:fillRect/>
          </a:stretch>
        </p:blipFill>
        <p:spPr>
          <a:xfrm>
            <a:off x="4572000" y="2361846"/>
            <a:ext cx="4572000" cy="281975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287520" y="1295400"/>
            <a:ext cx="55880" cy="5042747"/>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p:cNvSpPr>
            <a:spLocks noGrp="1"/>
          </p:cNvSpPr>
          <p:nvPr>
            <p:ph type="title"/>
          </p:nvPr>
        </p:nvSpPr>
        <p:spPr>
          <a:xfrm>
            <a:off x="4343400" y="1620520"/>
            <a:ext cx="4648200" cy="914400"/>
          </a:xfrm>
        </p:spPr>
        <p:txBody>
          <a:bodyPr>
            <a:normAutofit fontScale="90000"/>
          </a:bodyPr>
          <a:lstStyle/>
          <a:p>
            <a:r>
              <a:rPr lang="en-US" dirty="0"/>
              <a:t>Credit report</a:t>
            </a:r>
            <a:br>
              <a:rPr lang="en-US" dirty="0"/>
            </a:br>
            <a:r>
              <a:rPr lang="en-US" dirty="0"/>
              <a:t>checked</a:t>
            </a:r>
          </a:p>
        </p:txBody>
      </p:sp>
      <p:sp>
        <p:nvSpPr>
          <p:cNvPr id="9" name="Content Placeholder 2"/>
          <p:cNvSpPr txBox="1">
            <a:spLocks/>
          </p:cNvSpPr>
          <p:nvPr/>
        </p:nvSpPr>
        <p:spPr>
          <a:xfrm>
            <a:off x="4343400" y="2743200"/>
            <a:ext cx="46482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New accounts have been opened in Jonathan’s name</a:t>
            </a:r>
          </a:p>
          <a:p>
            <a:pPr marL="800100" lvl="1" indent="-342900">
              <a:spcBef>
                <a:spcPct val="20000"/>
              </a:spcBef>
              <a:buFont typeface="Arial" pitchFamily="34" charset="0"/>
              <a:buChar char="•"/>
            </a:pPr>
            <a:r>
              <a:rPr kumimoji="0" lang="en-US" sz="2000" b="0" i="0" u="none" strike="noStrike" kern="1200" cap="none" spc="0" normalizeH="0" baseline="0" noProof="0" dirty="0">
                <a:ln>
                  <a:noFill/>
                </a:ln>
                <a:solidFill>
                  <a:schemeClr val="tx1"/>
                </a:solidFill>
                <a:effectLst/>
                <a:uLnTx/>
                <a:uFillTx/>
                <a:latin typeface="+mn-lt"/>
                <a:ea typeface="+mn-ea"/>
                <a:cs typeface="+mn-cs"/>
              </a:rPr>
              <a:t>Amazon</a:t>
            </a:r>
            <a:r>
              <a:rPr kumimoji="0" lang="en-US" sz="2000" b="0" i="0" u="none" strike="noStrike" kern="1200" cap="none" spc="0" normalizeH="0" noProof="0" dirty="0">
                <a:ln>
                  <a:noFill/>
                </a:ln>
                <a:solidFill>
                  <a:schemeClr val="tx1"/>
                </a:solidFill>
                <a:effectLst/>
                <a:uLnTx/>
                <a:uFillTx/>
                <a:latin typeface="+mn-lt"/>
                <a:ea typeface="+mn-ea"/>
                <a:cs typeface="+mn-cs"/>
              </a:rPr>
              <a:t> Prime</a:t>
            </a:r>
          </a:p>
          <a:p>
            <a:pPr marL="800100" lvl="1" indent="-342900">
              <a:spcBef>
                <a:spcPct val="20000"/>
              </a:spcBef>
              <a:buFont typeface="Arial" pitchFamily="34" charset="0"/>
              <a:buChar char="•"/>
            </a:pPr>
            <a:r>
              <a:rPr lang="en-US" sz="2000" baseline="0" dirty="0"/>
              <a:t>PayPal</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Credit card applications have been submitted in</a:t>
            </a:r>
            <a:r>
              <a:rPr kumimoji="0" lang="en-US" sz="2400" b="0" i="0" u="none" strike="noStrike" kern="1200" cap="none" spc="0" normalizeH="0" noProof="0" dirty="0">
                <a:ln>
                  <a:noFill/>
                </a:ln>
                <a:solidFill>
                  <a:schemeClr val="tx1"/>
                </a:solidFill>
                <a:effectLst/>
                <a:uLnTx/>
                <a:uFillTx/>
                <a:latin typeface="+mn-lt"/>
                <a:ea typeface="+mn-ea"/>
                <a:cs typeface="+mn-cs"/>
              </a:rPr>
              <a:t> his name</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shutterstock_122983663.jpg"/>
          <p:cNvPicPr>
            <a:picLocks noChangeAspect="1"/>
          </p:cNvPicPr>
          <p:nvPr/>
        </p:nvPicPr>
        <p:blipFill>
          <a:blip r:embed="rId3" cstate="print"/>
          <a:stretch>
            <a:fillRect/>
          </a:stretch>
        </p:blipFill>
        <p:spPr>
          <a:xfrm>
            <a:off x="0" y="3464748"/>
            <a:ext cx="4289778" cy="2859852"/>
          </a:xfrm>
          <a:prstGeom prst="rect">
            <a:avLst/>
          </a:prstGeom>
        </p:spPr>
      </p:pic>
      <p:sp>
        <p:nvSpPr>
          <p:cNvPr id="7" name="Content Placeholder 2"/>
          <p:cNvSpPr txBox="1">
            <a:spLocks/>
          </p:cNvSpPr>
          <p:nvPr/>
        </p:nvSpPr>
        <p:spPr>
          <a:xfrm>
            <a:off x="76200" y="1295400"/>
            <a:ext cx="46482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sz="2800" noProof="0" dirty="0"/>
              <a:t>Obtain Credit Report:</a:t>
            </a:r>
            <a:endParaRPr kumimoji="0" lang="en-US" sz="2800"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2000" i="1" u="sng" strike="noStrike" kern="1200" cap="none" spc="0" normalizeH="0" baseline="0" noProof="0" dirty="0">
                <a:ln>
                  <a:noFill/>
                </a:ln>
                <a:solidFill>
                  <a:schemeClr val="accent3">
                    <a:lumMod val="50000"/>
                  </a:schemeClr>
                </a:solidFill>
                <a:effectLst/>
                <a:uLnTx/>
                <a:uFillTx/>
                <a:latin typeface="+mn-lt"/>
                <a:ea typeface="+mn-ea"/>
                <a:cs typeface="+mn-cs"/>
              </a:rPr>
              <a:t>Annualcredit</a:t>
            </a:r>
            <a:r>
              <a:rPr lang="en-US" sz="2000" i="1" u="sng" dirty="0">
                <a:solidFill>
                  <a:schemeClr val="accent3">
                    <a:lumMod val="50000"/>
                  </a:schemeClr>
                </a:solidFill>
              </a:rPr>
              <a:t>report.com</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i="1" u="sng" strike="noStrike" kern="1200" cap="none" spc="0" normalizeH="0" baseline="0" noProof="0" dirty="0">
              <a:ln>
                <a:noFill/>
              </a:ln>
              <a:solidFill>
                <a:schemeClr val="accent3">
                  <a:lumMod val="50000"/>
                </a:schemeClr>
              </a:solidFill>
              <a:effectLst/>
              <a:uLnTx/>
              <a:uFillTx/>
              <a:latin typeface="+mn-lt"/>
              <a:ea typeface="+mn-ea"/>
              <a:cs typeface="+mn-cs"/>
            </a:endParaRPr>
          </a:p>
          <a:p>
            <a:pPr marL="342900" indent="-342900">
              <a:spcBef>
                <a:spcPct val="20000"/>
              </a:spcBef>
            </a:pPr>
            <a:r>
              <a:rPr lang="en-US" sz="2800" noProof="0" dirty="0"/>
              <a:t>Freeze Credit:</a:t>
            </a:r>
          </a:p>
          <a:p>
            <a:pPr marL="342900" indent="-342900">
              <a:spcBef>
                <a:spcPct val="20000"/>
              </a:spcBef>
            </a:pPr>
            <a:r>
              <a:rPr lang="en-US" sz="2000" i="1" u="sng" dirty="0">
                <a:solidFill>
                  <a:schemeClr val="accent3">
                    <a:lumMod val="50000"/>
                  </a:schemeClr>
                </a:solidFill>
              </a:rPr>
              <a:t>Equifax.com</a:t>
            </a:r>
          </a:p>
          <a:p>
            <a:pPr marL="342900" lvl="0" indent="-342900">
              <a:spcBef>
                <a:spcPct val="20000"/>
              </a:spcBef>
            </a:pPr>
            <a:r>
              <a:rPr lang="en-US" sz="2000" i="1" u="sng" dirty="0">
                <a:solidFill>
                  <a:schemeClr val="accent3">
                    <a:lumMod val="50000"/>
                  </a:schemeClr>
                </a:solidFill>
              </a:rPr>
              <a:t>Experian.com</a:t>
            </a:r>
          </a:p>
          <a:p>
            <a:pPr marL="342900" lvl="0" indent="-342900">
              <a:spcBef>
                <a:spcPct val="20000"/>
              </a:spcBef>
            </a:pPr>
            <a:r>
              <a:rPr lang="en-US" sz="2000" i="1" u="sng" dirty="0">
                <a:solidFill>
                  <a:schemeClr val="accent3">
                    <a:lumMod val="50000"/>
                  </a:schemeClr>
                </a:solidFill>
              </a:rPr>
              <a:t>TransUnion.com</a:t>
            </a:r>
          </a:p>
          <a:p>
            <a:pPr marL="342900" indent="-342900">
              <a:spcBef>
                <a:spcPct val="20000"/>
              </a:spcBef>
            </a:pPr>
            <a:endParaRPr lang="en-US" sz="3200" dirty="0"/>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1" i="1" u="sng" strike="noStrike" kern="1200" cap="none" spc="0" normalizeH="0" baseline="0" noProof="0" dirty="0">
              <a:ln>
                <a:noFill/>
              </a:ln>
              <a:solidFill>
                <a:schemeClr val="accent3">
                  <a:lumMod val="50000"/>
                </a:schemeClr>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What is identity theft?</a:t>
            </a:r>
          </a:p>
        </p:txBody>
      </p:sp>
      <p:sp>
        <p:nvSpPr>
          <p:cNvPr id="11" name="Content Placeholder 2"/>
          <p:cNvSpPr>
            <a:spLocks noGrp="1"/>
          </p:cNvSpPr>
          <p:nvPr>
            <p:ph idx="1"/>
          </p:nvPr>
        </p:nvSpPr>
        <p:spPr>
          <a:xfrm>
            <a:off x="533400" y="2286000"/>
            <a:ext cx="5943600" cy="3810000"/>
          </a:xfrm>
        </p:spPr>
        <p:txBody>
          <a:bodyPr>
            <a:normAutofit/>
          </a:bodyPr>
          <a:lstStyle/>
          <a:p>
            <a:r>
              <a:rPr lang="en-US" sz="2400" b="1" dirty="0">
                <a:solidFill>
                  <a:schemeClr val="accent3">
                    <a:lumMod val="50000"/>
                  </a:schemeClr>
                </a:solidFill>
              </a:rPr>
              <a:t>IC3</a:t>
            </a:r>
            <a:r>
              <a:rPr lang="en-US" sz="2400" dirty="0">
                <a:solidFill>
                  <a:schemeClr val="accent3">
                    <a:lumMod val="50000"/>
                  </a:schemeClr>
                </a:solidFill>
              </a:rPr>
              <a:t> </a:t>
            </a:r>
            <a:r>
              <a:rPr lang="en-US" sz="2400" dirty="0"/>
              <a:t>– Identity theft occurs when someone appropriates another's personal information without their knowledge to commit theft or fraud.</a:t>
            </a:r>
          </a:p>
          <a:p>
            <a:pPr marL="0" indent="0">
              <a:buNone/>
            </a:pPr>
            <a:endParaRPr lang="en-US" sz="2400" dirty="0"/>
          </a:p>
          <a:p>
            <a:r>
              <a:rPr lang="en-US" sz="2400" b="1" dirty="0">
                <a:solidFill>
                  <a:schemeClr val="accent3">
                    <a:lumMod val="50000"/>
                  </a:schemeClr>
                </a:solidFill>
              </a:rPr>
              <a:t>FTC</a:t>
            </a:r>
            <a:r>
              <a:rPr lang="en-US" sz="2400" b="1" dirty="0"/>
              <a:t> </a:t>
            </a:r>
            <a:r>
              <a:rPr lang="en-US" sz="2400" dirty="0"/>
              <a:t>– When someone uses your Social Security number or other personal information to open new accounts, make purchases, or get a tax refund.</a:t>
            </a:r>
          </a:p>
        </p:txBody>
      </p:sp>
      <p:sp>
        <p:nvSpPr>
          <p:cNvPr id="31748" name="AutoShape 4"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0" name="AutoShape 6"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a:hlinkClick r:id="rId3"/>
          </p:cNvPr>
          <p:cNvSpPr>
            <a:spLocks noChangeAspect="1" noChangeArrowheads="1"/>
          </p:cNvSpPr>
          <p:nvPr/>
        </p:nvSpPr>
        <p:spPr bwMode="auto">
          <a:xfrm>
            <a:off x="42863" y="-1028700"/>
            <a:ext cx="2143125" cy="2143125"/>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1752" name="AutoShape 8" descr="data:image/jpeg;base64,/9j/4AAQSkZJRgABAQAAAQABAAD/2wCEAAkGBxQSEhUUExQWFhQXGCEaGRYYFxsgHRwgGhodHh4bHCIdHyggHh0lHyEdITEiJikrLy4uHx8zODQtNygtLisBCgoKDg0OGxAQGy8mICQsLCwsODgsLDQ0NDQsLCwsLDA0LCwsNDQsMCw0NCwsLCwsLCwvLCwsLCwsLCwsLCwsLP/AABEIAOEA4QMBEQACEQEDEQH/xAAcAAABBQEBAQAAAAAAAAAAAAAAAwQFBgcCAQj/xABIEAACAQIEBAMECAMFBgYCAwABAgMEEQAFEiEGEzFBIlFhBzJxgRQjM0JSYpGhcpKxFSSCssEWQ3Oi0eE0Y3SzwvBVoyU1U//EABoBAAIDAQEAAAAAAAAAAAAAAAAEAgMFAQb/xABBEQABAwIEAggFAwIEBAcBAAABAAIDBBESITFBBVETIjJhcYGRoQaxwdHwFELhI/EVNFKCM2JysiQlQ5Ki0uJE/9oADAMBAAIRAxEAPwDccCEYEIwIRgQjAhGBCMCEYEIwIUNV8T06HSr86S5HLhs77dbgGygeZI8upAxRPUxQMxyuAGi6AToq7mPHrCNZY0jSGSYQpNKxup16S8kdlIW4O2oEbatIuRnycXj6R8UbS5zW4hyOV9fy+2amIzYEqr5z7RnX6UBWKJ4PDAsMV4piVB1NqD7gnSbOACpPe2OQ1PEJzC5sNmO7V9Rn4jbMZbrjujbe5UXP7QIecAGrJaflbhpSrCW53vcN09dINiB1xD9FxmSCznta/F/8fL+/Nc6aEFRH+2ylYdcMjuJCapml+3Q6vAd/FYlTpIA8Nuhxe/hVc58p6bJzbN1yOXpuMuagKiPLJcz8Zry5hHAySlv7vIJLGBNvAp6r942Xbe3QDHYuE1rZYnOnuGts7vOfrtmc8kGoZY5KVh4+h5r7VUVOYhojSU35wLXc2foQVHW11JI3wv8A4dxeOBrWyguxXJ/5cssx4+ql08RKksq9oxP0YGtKySgipM0f1cJC3BQ2VQS3hBuwt13tecsnE4TM4xBzR2LanPuN9Mzl4ZKTTG6wBVoyz2gMYuawiliWbkF42OuQltKOiHbe67X33INrXGcWwythmYWuLcR5DK/56LuDK4KsVJxbAzFJSYJQQDFIVuNXutdCy6T0Bv1uOuHoK2nnYHxvBBNhtmO42KiWkaqfw0oowIRgQjAhGBCMCEYEIwIRgQjAhGBCMCEYEIwIRgQjAheMwAuTYDqTgQqrnPG8UcczU4+k8mIyO0ToUXZiAx1XPukkKCQB03AKc9dDA9kbzm82b+bclINJzWf8RccpzNMtQapOTdDSOY9EhP3isnW3Q3uu+2+M5h4nXMBjb0Ra7O+48xtvsV1zo2HM3VMPFVXJ9GWK0clOhjRoU8TAgA3BBBGwNrWuAeoFn4vh6laZOku4PN7Hb8+WSoNU42sNFF09E0kyxSNy2d9zLqADOfeYWuCSdzbGyyKOMdRoyFvIKguc42JT2qyJoJJ4Z1dZYkLKBbSwBHiuRuuklhbra22LA69iFwttkVD4kopWmpXkOmNGdvJVJP7dscvZdtdOs6yaalkaOVGUqdOoqQpNr+EkWOONcCLhdIIOaecJUccskvOTXHHTyykXI+zW43HrbHHkgZIaL6pgI0+js5U6+aFU6traSWuLb28PfviW65spGv4bMYonVz/egrKbWMb3A03Uk3FwQRY79MVkMfiDgDt5KebbWKVp85rlFWkcn0jmLaWWzS2ABUOD1C2NrkWG3zyZeBUb3RuAw4DcAZd6tbUPFwc1ZuH+OIhKdLnL4xCNVrOJJFPqpF7X3sGfv0GM19PxOhj6p6Yud35D139Ar2yRvPJaJk3G2pYTVxrAJotcbCTXqIC3BULdTZrgDULA77bt0/FIJpHxg2wGxvkOS6WEAFW2CZXUOjBlYXVlIIIPQgjYjGioJTAhGBCMCEYEIwIRgQjAhGBCMCEYEIwIRgQo3PM7ipULSMuq11j1KHc9AqBiLkmwxFzg1pcdBmhZjx5xcymoineSCTkqYKeOzxyXLXMjaOjEaSCRZRtub4xY6uo4gWOpB/SJLXk5Ee/I3Fr56qbsMfa12VCzHOqivnbQoi5sYR442KqyxhmJkJsCoGo79BtjToOCU9JGA/rlpuCdieSXkqHPPVyXGV5VFHVxRVh+qk02eJwV8ewbUOqg7NboQfLGuSbXaqABexTnKqB44czjI0VMSLcKTcKkwEwU9dNrE+YHrgJBLeS6BqhpjU5e0jG9RROgDnq0UpIVT5lHXYnoDbBazu4o1bfkpmizaGeYU1WdKkaqaoP3BOgblSecZ1H+Fh5YgWkC481IOBNiqAyEGzCzDYjyI2I/XFyqT/IczNLURzrcmNtVgxXVbcKSPuk2uO4viLhcWXQbG6e8W8TSZhIkso0uqaSFJ0XBPiVSTpJBAPwxxjA3ILrnF2q64QYE1MepVealkjj1EAFiyNpudgSFIF8D9j3rrd0hNlr/AFNNbVKXZmRCGI5nLUDw3FwEv6Xx2+65bZWairFmp6m5F6Kc1CdroytHZfUOI2/TFZFiO9TBuD3KDy8/R8tmkBKvUyCBCDY6IrSSEehOlf1GJnNyiMmpxlohNE8lTCpjVlhhK+GRpGJaRy43YKu9muu62tvjhvewQLWzXnD7VUM00+X3mSAFLSAtaOQ7WUEd0v4D26b4zq/hdNWR9HKLXN7iwNxzNs9d1bHK9puM1aeAOKyzwQ02vnmNzPz5G5T23+rALAHUbgKqgLq8rYx6iWq4Zjln60WTWAajlc25cyblMsLJMm67rUeHOJoatF0sBKVJMdz9xtLaSQA6hu48xe18a8UzJRdp5XG4vmLjZRIspvFq4jAhGBCMCEYEIwIRgQjAhGBCMCFA8UcQfRkdYkeSo5TOqqmoCwIDPuPDq7A6jY2GxstU1cNOAZHAXyHefzfQLoaTosb4t4xBaZIpUrFqIFV5ZIwCltXhXSqgjckKRdT1J6Yzabh9TXvZPVgxljsgNx6m3juNkSTNjFm53VdyzK3kq1iqOZrdSdLuQzMImaNCzXK6iFXfoD2x6djI4mWjAA7h9knm53WTmsElHUJN9DeEW0vDKGMbXUo6BjuVdb9SSCe+2JCzha6Oyb2S1XQ0VTFKaUTwTRoZDTysHjKi2vQ1tQaxv4uoGOAuBzRZpGSUzHOSr01fHJH9IaLRNC1yWK3jLOBtokS2xIN9/KwG6tK6To4JrSRyTxyQ0NLJpmZWkOrX7hJWNW0qFQEk73J8NztuvU1lPTdaeQN/OWq61rn5NCnY/Z5WzKhqpY4lRdKhiGKgfd8Nl/5jjCm+K6NpwwNc89wt88/ZXCkee0bLyThHLIft8y3HUR6L/pZj+2Khxri02cNJl33/APz813oIW9p6WyzgSCuYCg55gv46ybZfVYU0KZG/MQFHr0w/RVHEpLuqg1o5AXPriKDFH+26Wzf2bx0TFpxPNRnpUQkGSL/ix6TqX86DbuMW1k1c1uKlwk8nDXwNx7+qBFGTmmUPC2UzD6jMiL9BJoufkVQ4y/8AGOMRZy0tx/y3+7l0wwnRy4qvZhUAaqeaGYDcWOk+luov8xiyL4spr4ahjmHwv/PsVE0bv2kFVnM8pq6bXzopY9Y0sx3BGpWsWFwfEqnr2xu0vEKWq/4Mgd8/Q5+yofG9naC4zHNTOkEbKqLCpRdF7WZtRYgknWSdzfew2FsNgWuoE3T/AD6QTGmpqS8scUQVSqkF5JCDIxU7rd7DfsBueuONyuSpHOwCks3igjgNEs5R6U86VgtxNMbLZCDcGMtoBO1gxvjguTi5rpsBbkoyKg+mierqpFijFlEhW4aU6QE0gEnw3Zm7dTjpys0BcFzndTGS8UPTSpBXySRR0kbRxmFSGuAAuorcsNI2Isp2JvjzVZwqaBzp+H9t5u69tNTa/frvyTccwd1ZNlsHC3ELSCKKoRo52hEgLFCHA0hj4TYNdl8P5tr2NmaLiENViEZzbkcj7X2UnMLdVZsPKKMCEYEIwIRgQjAhGBCMCFEZ/nBg5aRoJJpSQiF9I2UsWY2JsAOwNzbpuQpW1jKSEzSaD6qTWlxsFgvEfE8mpVieeKoVXhq5DLqEjA2Ogkmyhg5BULYNtbstRcPdVuM1XZ7CQ6Mcgc/lYEZ3tmoSzYOq3XdNciyBamldoHP0uOQFY+mpNJIEdvv7Egd9JAx6JzrHPRKhtx3pd2OY099zXUy/4p4l7+Zlj39So9Mc7J7ijtDvSuW5u4p359ZzoJIXQ00juzq4T6sorXC2YqQ4IFr7bYCM8guh2WZSHD9DW1qiKFFCBTG05QA6Cb6GktqYDppB6ADphDiHFKWhbimdnsBr6fUqUcb5Mgp45XleW/8AiX+mVA6xKAVB8it7D/EfljA/V8X4p/l29FHzOvrr/wC0eavwQxdrMqPzP2lVLrop0jpoxsAgBIHoSAB8lw3TfC1Kw46hxkd35D0vf1Kg6recm5Kqmeoq5BGDNUyt0S7O36EmwHnsBjeZFBTi0bQ3wAHyVNnv1Wj5B7NoKRRU5vIh/BSruCeoBtvK35FFtu/at8jnq5rGsF1P5nm8tSvLVfo1KNhEhs7qOgcrsi9tC9up7Ym2LcpaWp2YjJs3morKgM1P3hJ8SA94ieo/8s7eRFrEfFuERVNsnppn/s9o8zQ1OWyJDLfxoFsha1ysibNE+47A77g3vitr3MOSaLWvCyvMaOry6XlyiWne/hZWYK3qjKQGH7+eLXCGcYZGg+IB+apLXMzCn8p9pFXENMumoTykFif8QH9QcYlX8L0UpxRXjd3aen2IVrKp4yOYUmsGU5kLJ/cag9FsAhPoNla/ppOETJxnheb/AOtGPG/1I87hTtDLp1Sq9nXDlZlsgk8QAN1qIibD4ke78DsfXG5w7jNLXizDZ27Tr/PkqJIXxnP1SFPURVTpHLyKYu95KrSf8vupfqSLAnrYXxp2I0zVfaNlMV+VTVUqo0T0eX040hpRZES+73Phklk81vcleo3xEEAcypEE9wVd4lzFaiqllRdMbEBB+RFCJf1KqCfU4m0WFlFxubpxkeecrWksazGRVijlmkP92ubalJDaVFw3h020j5YfEeGEkTU7izDdzg0drfa1ztnfVMwzftdmt84c4mWSV6aaaBpkKhSjAcy6arBSxOsAEkAnax+HOH1v6uISFpac8j89svJWvbhNlZ8PKKMCEYEIwIRgQjAhRvEOcJSQPM5UWHhDMFDE9Bc//bXxFzsLS7khYh7Rc4ZXlgdIjOzrMKmJm1IDtoB94GwK9baWv1OMbhkR4jP+tJIZm0sOht7W301XZn9G3DuoiOGpyp4KhQjRzIrBtKujhhdoiSDY2O/Q/G2PUANcMI2Sebc1N0v0KZxJExopJgQrXPJZgQQOt4JVcK3ddrjY4icQ1zU+rtkoLM8+XmQ1UamKuW/OIA5esal1gfjYbkDw/G5GJhu2ygXZ33U1knCChDW5o5SI+IISQ8hO/ituL9lG59MeY4hx2SSX9Hw4Yn6E7Dw2y3JyHemI4ABjl0TPiPj2SVeTSL9Gpl2AWwZh6ke6PRf1xdw74djid01UekkOZvmB66+J9FySpJGFmQVNTdgigs7dEUFmJ9ANzj0TnhuqXDSdFoHDnspqJRza1xSQAXYEjmEev3Yx6kk+mF3TE6K9sQGquWXV9NRoYcpp1sfeqpLlW9QSdcp79k8j2xBrC7NRknazIapmIiX5krtLKdjI9r/BQAFQeigDF7WhuiRklc/VK4kq0A3xxdIskuWVfmxO0Uw25i9wPuuD4XX0I2vtY7445odqrI5XM0U3/tFBPGYMzhTQRYy2vCfU38UTd99h2bC7oyE9HO1+W6qfE3sdNublsqsh35MrXFrf7uTe/wAG8+vnJsrmqTowVmGZUclPJyqiJ4ZPwuLX9VPRh6g4YbK1yodGQrNwzx1PTfVy/X05FjG9iQPyk/0O3wxicS+H4Ko9JF1JNbj6j6jPxV0VQ5mRzClM44Qhq4jVZWbr9+nJsV8woPQ/lO3kegwhScano5f0vExY7P2Pj99eY3U3wNeMcXoqG8rWCktZTspJsp+B6HHrRbUJRT+S1GXpR1PPjeSsYFYeulLrs9wQLhtze52AHU4icWIW0Uhhsb6qDo6OSZwkSM7n7qi5sOp+A88SJA1UbXVr4NzeSB0oZWjpY1m5xkdLOrJZwm5A3IG5+7cdxjzXF6Qwy/4jCC94FrbZ5X/jnmnIJMQ6Ny2/hHiBKuEHWplAuwAK3GplWRQ2+hwuodevU4fglErA7fK4vex3B7wpEWU7i5cRgQjAhGBC8JwIWScb8UlT9LVaaWNWkpVhdrtfXYyG1x/u/dA3UjfGDWt/xCq/Q9ZmGzsQ0OX85G+uysDujbjWacMUVEwMdTJNG52jdAmgG33w25JPqANrnHrDcDJIZE5q3ZfSTQwzJG8VZTxi8kO4Yp1ZXja0iOBdkdQbeLqCuIEgnkVIAgc1V6+eON2ioTJMk8YYo0Wto+h0jTcFlvpLgdCR546XAdtcDb9lTXBNLBAPpE8VRNOv2VOtNNYHsWJQLq8t7Dr16ee4ya6qP6anGFh7Trj0Ave3ln4JiCNres7XYLvM8gznNJhI9KyLey8xlRI1PkCSx7XIBJw/w+kp6CLo4R4nc/mw2UZA6R13FS1L7JoYFD5lXLGPwREKD6anuT8gD8MNmVxQI2hWPLcypaRNOV0YW4+3lVkB9Tq+uf56QfPHBG4qD6hjdM0yrFeoYNVSGYg3CkWjU/lQbbdi2pvXFzYwEo+dzkriaoRgQuXPQAXLGwHTc+p2AwtV1TKaIyyaBXQxOlfhCFgaL6pxZlA6bgjsQfI2wtwuvirYA+PbIqyrhdG/PddY0kqjAhcUXMpzelkMO9yltURJ63ToLnclSp9cVujBV7Kh7e9TEvE8csZjzGkDR93Reanx0W5in4BreeKjGQm2VDHa5KvVXsvy+su+X1Zjb/8AzDB0B8ireNPUX28hjge5qsLGuzUFFwJnGWy86mWOa2xMbjxDydHKkj0BJxTWQw1kXRTtuPcd45Fca0sN2lHHFKtSomNJVU9ZYa4zTyMj/wCJFI1eTbX6HzGVwiKtoX9A/rxbG+Y8uXMbbKyZrZBiGRVNyvLtdRFDMJIeYdi0bAn0UMBck2UdrkY9L0gOiV6MjVT8UBpsrqmdGieqlSKNXFnMaEu+xsdO1ibAE29MF7vHci1mlRGZRtVq8yrGqRRqvLDjmFF8Osjq1rjU23psNpDLJRzOaufCHGcjETS1EYniKwJTiL7WNihdtrtq2O62C6bkWNseT/THhlVghZ/Tfm5xOmuV9BbvzN0+1/StuTmFt1LULIiujBkYXDA3BGN0G+YUErgQjAhGBCrXG9SxjFLGF11CuNTsQqhANV7Alr3A07XGrfbGfxKtbSQF7gTfLLXNTY3EbLDnkTMMyuYIojpMYijbwyPEGsNVlvqIAG3QKMM8IpDS0gGMuv1s9gdrXP8Ae6Xmfjfay4ps0pZPqqyjSLe3OgVkkiP5kYkPY9QbH+mNWxGYKpuNCE3zJzTl4XtK6Bfo9QrEfVsNQYEG7KVIKqfdud9rYBnmuHLJWn2J0DDMRIy2VqWUoT30yxKSPTe1/jhSWdj5DG05ttfuvmFfE0gX5q2xcS1r3YTRqpZrDkXsAxAF9e+1t7Ym2IEXVD6ktcRZJVVbUy3D1c1j92PTH+hQBx/NiQiaqzVPOiaQ0UanUFu/d2JZz8Wa7H9cWAAaKlz3O1KcY6oIwIRgQjAhI1A8Uf8AxF/rjH46bUh/Nin+Hf8AF8lKcQD+8n/hr/VsZHwcf/DPH/N9AreJat80xx69ZaMCEYEIwISFRRRuQWRSR0a3iHwPUfI44QDqpNe5uhStO80e0VVUIPIycwfAc0PYfDEDG1XCpeErXcR1sUMjrUBiiFhriQ3sL76dOImIKxtU4mxCivbrSu8lC6AkiKZmt2CcklvlfFTJWRuGI2ubDxOgTMgJbkqDluXmqDyz1axpHYO8rM72PuhFvdr7iwI6YdJtkAlwL5kp/S8SQU7BKWHRFe0ssiq88q/eTfwxq/TSvnucRLSdV3EBoofKc5elqOfAApGoBWGoBW7HoTYW3FumE+JUMdbTmKS/PLmFKGQsdcLc/Z3nEd2pVqoKiw5qvGQCWld3kWwY3sTfbdQwB7E5XCppHw4JIyzDkAdbDfP56HZOPAvkbq841FBGBCMCFiHtMzUPG8r02pKkhaaZnXVHpXqFAuoYBmFjc3Ia3TGIx/6ziQbFKQIu022Rzz8dgb+Sm84I7kaqkV8MMCJHok+kBVkMoey/WIsiBV8lBA1Ai5B9MeqFz4JA2HinkvEP0hC1XTJUOlhzw7Ryb3sHKbP0O5F/XHMNtDZdxX1CSyHLXzGrSO2lLANa9kiQAaQTve1lBO5Jue+EOKV7aCldMddB3k6fc9ylEwyPstP4RzSOTPGhhUCKmoniUjoSJob29B0+Rxj8EpJYoOmmN3ynEfp66pt7wThboMkyysWiUerf5jj0jOyFkTdsp1iSrRgQvGO23XHDpkujXNR+XV7SAkiwDEXA1fsCDjMdWVRaXRRB2Z/db6LQfSwsIDn2y5KVhjiPvVIX4xMv+Y4xqnjHFI9Ka3v8lcyjp3aOv5hSVLk0Mnu1Jf8AgMf+gJxhTfE/EhsG/wC37pgUMI29yuc4yKKOEuod3UrpBkbc6gLbEDfphaPjVZVSCOZ/VN9hyOemyuZDGzNosnFLk0cqLJIkkchG6mVyRudt2I9fnihvFqmje5lPIMN9mgX9l18TH9oXSdTkcSDedkH5in+q4eh+J+JE5Wd/t+yoNFAf2+5UbNFCPdqg3wjLf5TjbpuN8Ul//nuPMe5VD6Knbq63mFFZnWmJCy+IeZQqP0LXxstrasMxSwhv+6/yCpZSwvfha+6exMSASAD5A3/fGs0ki5We4AGwXWJKKMCEyzw/3ab/AIbf5Tjh0Um6hS3tCzZKatyppBeNknjf0DiAXPmB39L4weK0clVSuZGesOsPEZ2+3etlrww3KzLjLh5aKs0m4ppCGQrudBI1AX2up6D+HDXA+JfrqUOd225O8efn87paeLo322XeS5LT1PN5IkPKsWaaRUUIbguSqm1rDw9d9sarnEaqDWgqL4hmpS4WkjKomxlZnJlP4rMxCL5Ab77+Qk2+6i62ys/AOdSLDp1U6x0LGoAclXk1cy637AXPisfui1seV4ixlHxBtSGucZOrloNB5+HiU7C4vjw8lv0T6lBsRcA2PUX7H1xtri7wIULxdXmKmfQW5r+CJUHiZiCbL5HSGOo7C1z0xRUzNhic9zg0AanQbD3XQLmy+d+MqiJ6krCk0aRjSY5WJKvf6ywLHTc2vbqRfFfAYpRAZZi1znG9xbMbXO/dy0VVS4F2EbJSgz2JolgrITNGgIjkRtM0YJJ0qxurJcmysLD9sbJab3CXuLWKQzCspliaKlSa0hUu87ITZLkKoQADc3JPpjoBvcoJGgVtyX/+Nyl6npUVfhjPcKQdJHwF3/THj6z/AM04s2m/9OHN3juPk31TbP6UJduUz9icunNQPxU8g/5kb/THqZ9lVDurVSixlH4Z5R+kz2/bEmdkJGcWkKXxNVIwITTNZSsTW95vCvxbb/viipeWxm2pyHmmKZgdIL6DM+SjMivHIyH3WLAfFDY/thOj/pvLNje3+02Tlb/UYH7i3uFPY01lpOSnVveVT8QMRcxrtQptkc3QprXUAkCR6mUFx0JIFyF6E274wOLxQ0sXTRsANzfL/lJ+i06CZ73kON8l1Hkj0srozllZQQQzC+5G4vhXgklPxAOe6MHDbUA2vyVtfK+NrcJsl0pkXcKoPnYXx6hsbG9kALIdK92pKVxNVqD4ibV4R0RS5/oP9cZtecXV5C5+QWnQDD1uZsPmU/ymQmPSfeQlD8un7Ww1TOJZhOrcilapoD8Q0dn6p7hhLIwITTNk1QyL+JdP82w/riLuyVZF2x4pj7elLT0iA7xwSvbzF0BA9bKf0woJejIPfZPTuDQL7myZ0h/tPKChOqpo/Ep7soBtfzulx8VBx52X/wAq4wJBlHNke4/wc/AlXD+rDbdqqsNXVVVPHSQxlo1NysSbuxN1MluukbC/l549iQGm5SgLiLBSuUZOKJw9bNBF0vBpE8rDuulLiPUNrkg/AjEScXZUgLHNRdNGKLMQrQrUcuTQsb28WvZDc+EN4lO+2M/i0JqKNwD8GV7+GZ0zVkBwyWtdb5wNIyxNTyKEkhbdVN0CyEugQ2HhAutiAfD0tbCXC6llRTNcwk2yudbhMvBBzVlxoKCovtHzKNHhSWoNOqq0okQAurjwr1BspBcbizbi/Y5HGDKYhFGwPxGxBO2vMfwrI7XuTZfP80zSMzuxZ3JZmPUk9SfL4dseip4mxRNY0WAAy5JB7sTiVYK6sy9qCNI4JErlIDPe6tv4mO/QjoLXBt2FzMB2LuRduHvURkuXmoqIoR/vHC/Luf0vimsqRTU75j+0E/b3QxuJwarR7Wq8NUJTJtHToEAHQFgL/Cyhcee+GqdzKN9S/tSEn0v9blMVT+thGgSfs5X6PnNNYlkYyRhvihureot89jjXZUdKwYtQlqSXGM9Ve6pdNTVLawWdrf41R/6scNxHqqqpFnrzFiXRgQmMw1zoO0Y1H4nZR/U/phZ/XmA2bn5nIfdNM6kJO7svIa/ZNDH4GcdY5nb5BjqH6Xwvh/pl41a5x9zf2V+Lrhh0cwD2y91MK1xcdDjQBvms8ixsV7jq4vE+1i/jX/3Ex574kP8A4UeJ/wCxy0eG9s+CWzk/32T+BMI/CP8Al3fm5V3E+y3zSWPXrIRgQoSddUE0neS9v4V2H/XGc8YoJJP9XyGQWkw4Zo4/9PzOZT62if0kH/Mv/Uf0OGexN3OHuP4+SW7cHe0+x/lPcMJZGBCSmi1tCn454h/+1WP7A4hJ2VdTi8gUF7YqwHNohYnlU/QAk+Iue3wH64zqjNtkxWgmOygfZpmSU1bAFlDpMnLcdApJGkfG+2++588ZvG4JKyheC3NnWHlr7Z+SnSSuEpxC2dlxnGXzUldPSU7MgmYKoVtN1ZgyLcEbX8P7d8a/CqwVdHHM7M2z8RkfuiVpZIWheU3CTIWaeqhp2jBdkV+bMoBFyVjOxBI6sMP4+QUAzmUxz+jg5UUtM8kiktG7yqATIp1XsCbAqwsL38OOjO4cuG2oWqey/MU1w8tZ445oiHaYsVmnQDdSSfEFV99gQABfTt5jhxkiqJYJXtNjdrRbIeXllr9dB1i0OAWo42VWsh9ptfKor3jeJUIjppIpBeRr28ce9gLSbAg+6zemMOpbDPxSGN7XXaMQIOWVzy7tbjkrLlsZIWf/ANh/U0p5E311y0yhioBcqoAtpuOp3x6rFmUhhyCbw5XE01REszHlK7CTQAG5V9QK6iQDbY3+WO3NgVy2ZCsHsjow1Y0zdIIi3wLeG/8ALq/XHmfiyYtoxC3V7gPTP52TNILvvyCqOYzPUTTSAFi7NISOwZjbb09MbTBHSwMgdkA0N9BZKySNxYnHUqXoMzEc1JVXsvPjZj5Mp0vf/Bq/lHnjPhGGTDy+SXpQWTFnK/oc/n81q3E6aMxlHaSGOS/rd42/ZU/XGpCciExVjMFM8XJNBOBCY0My2Zyy3dr9R06Afp/XC0Lm2LiRmf7JqZj7hgByHL1RQSpZxqXeRz1HQscELmgEXGrvmiZr7tNjoPku8tYaSgIOg22Pbqv7WHyxKAjDhvpl9vZRqAcWK2uf3TvF6XXkf20X8a/+7HjzvxL/AJUf7v8AsctLhvad4JfPB/fX/wCEv9ThH4RP9Byu4l2G+KRx7BY6bZjJZCL2LeEG/S+1/l1xTO6zLX1y9VdA27720z9EjXOghKBl92wFx6YhKWdEWgjRWwh/ShxB15LuvkUrqDLdTqG47dR8xcY7M5pbcEXGajA1wdYg2ORyTtGBAI6HF4IIuEuQQbFe46uJfJYOZX0q9kLykeYWMoP0aRT8sVSnJNUo6xKy/wBpde0ub1bI1lUiIHzCKFdf5ri4scLtiEpty/Ar5sLsjsq/UVR5mtFEZ8IGjoGAJB7b7fsMWwRCMdE83v8AJURtLG2vfdaB7UfEaKuj2MkY3HZlOtf6t+gx534WcYuno3fsdf1yPyCdq88LxuoCunaF/pNNG8K1AbTzRGxIc+IRAj3dyNRBNrWOPVjPI7JY5ZhGa5JURpypZotcamZqYOxdAQCWYaNAaxBtqvbAHDUIIOinvZtm2nkq1TeSOpCw0b6QpWQBWkB2Y2V5CLkgEdL2x52eB0fFA9kIs5vWfn3+Ww2ubpyN14syt9xqLiwL2lm6FzTEl6l9FaSt2XxWQC5cC3hFwBZbjqMZFFJj4q/DNcAdnP8AtlrkuzZRaKMyrnwxxvJmf0MMoMceqZyU+6xSIEKp7auuPSGx2ukxcb2Suf5pWLC3MmgqoJgYxUIqXvsSpOkOrWHut1HnjjWtvyXSXWT3gZ+VleYz97aAfXRt+7jHluNjpuKUkG3aPr/BTEHVie5UjLGIkADaSwKg+uxW/pcWt3vj0Fe27MXJZ04GC9r2/CpLNYOZDIyjxWIlj/MBsw9Rsb91PwxlRuwuAPklIX4JGg6bHu5fmhWt51V/SIcurBc82Mox7XeMPv8ANCB8ca0R6y1qlt2X5JphlZy8Zbgg9DjhFxYroJBuFFZbCaWYPyzIgBGwUkg9iD3B31DHluKcImkYWR6HPwW5DWseOsbFNM8nlq5dSw6FAsq2tt5k9L4q4fwuSBmCxJOp/ur3VETRcuClcsouWpubu27H+gGPS0lMIGW3WLVVHTPuNBonmGkqvIvtov41/wDdjx5r4mP/AIdo/wCr/sK1OGau8k6z8f3w/wDBH+Y4Q+ED/TcPH6K3iX/DHj9E2x7RYya5lRiVLdCN1Pr/ANML1MAmZhPkmKecwvxeq4yrMzSxOhpi7EkrsCoJ9RuR3tbbpjxtdwOollBJIAyyvmttlTE8XDlBU2XSyyFmGnUSWYgD3uth88bMHD3OAbazRb2Vc1ZGwZG5VnhjCqFHQCw+WN9rQ1oaNAsJ7i5xcd13iSipbgsDn1Mx92GJU+BN5H/5eXheU52T9KLNJWFVbtUzlh78paUk9hLIzlj8iMLxzCIPeedh5Kl8gbieedvRIZjLsqRrsilv52sHY+bCxt+bHKZ1nF7jmch+dyjCMy551y9Bp5fRXzNTzsgp3PWKXT8AGZP6W/XGNSjofiCVmz239gfutB/WpweSgMr4hhi5TyUolngULExlIj8LFlLoB4ipN9mF/wB8erLSd0sHW2UfJnkzGZiw1Tk81tK6mDG5W5FwvTYeQx3CFG5Vh9n7zGKsROSItKvLrvrsL3EZvYHSDYkWDWOPLce6COrp5ZMVwcraa/mmoTtLcscAtx/tmP8ADN/K2NqyFhPtAkQiMCSUzGSQyRksYFNzcxfc2bbw9ib73xm8LEv66YvawDYi2Lztn43XKi3RjVN6rNqCVy0lJODYLrSpG4RQoOlo7LsB4bm2PQBrhv7JUlp2SNdVUf0WRKYVIZpoywmMZUBVl3UoB4t7b9j8cADr5oJbbJTmWjTw9VEfeqF/zwD+gx5apOL4ihB2Yfk8/VMs/wAs7x+ypdHQSSglNPhPdrEEbg9D6EY3qirYwljgVnyTMjNnb9ymnqWjKu6lWtZx1V/VT+IdgbEi48sZGEOyB8EgGBwLWm425j+FfOEpOfkk8KG70c2uO25KKyzLb4qXj+RxpQvyBK2oyZIc9be6eKwIBHQ7jD6zV7gQjAhGBCMCEhJUEGwUm3e48gf6EYzKvikVNJ0bgSbX9U5BROlbiBUjw9RmZ9bDSqaStje51K9jttay/r1x5D4h4wJmtYxtu17i339Fp0tL0N873T/ieiH24KgqpDBiRcdRYi9jf03vhD4e4o6klLMOIO9lOpg6ZuG9lB+MKGeMqC2nc7m9twDuV3AuMe3puO09RM2FgNz4W31PPJZktA9jS64yXeNpIIwIRgQjAhGBC9zOq+i5BUTDaSrJK2uCeeRGpHe4iAP+HCb3ZkrVYMDM9lmsNOgURxm+pQZJO+gCw+FxsB2FzjKLiTc+XisNz3E4nbE2Hf8AxuoitnLItgAsjl+m7BdlP8I8IH8N++HqNn9XwCbiYA48wLeuv1v4q4Ze2rh6qH4KlbfN4D/8jjKqBh+Ioe+M/J/2Wmz/AC7r8/sqPCQGUsCVuNQBsSL7gHsSMesSin+MMwoZmj+g0zQKq+MsfeO1trnp533xBgcO0VJxadAveB4laWa9LJUkRXXlkAxkH3iSw67Wtc+E2BxgfEL3sbEWyiPrb7+gOnpzKZpRrldaF/b7/wD5mL+T/th7G3mFJU3j5n5NMvOjMSO6x04UcyILcAStclioGg7Lv5nfGVwZkTeIT4Y3A8ycjntlvrqUVBPRjNNMvhy9YwxLVEx6xzMYI1+a31fzjHpSXXSgwpXiuad43VVhFDHKrRiFYgoNmVTdfGSdTe8TgZbzXXXt3J/l51cPVX5ahf8APCf6HHl6gYfiOHvYf+1/2TDP8s7x+yp1E0kRjlQBuZcaF94gee3UefY7d8a9RJHNia7It0KzJejkDmOytupqCYFSyXkiN9UZF2Q9xY7kea9u3ljOIINjkUk5pBs7J2x2P5z9VZfZHUJT17QhtVPWRkLuTZ4wW0n4pq3O+1sOwSFwsdVq0cxeC1ws4KZp4uSz07EaoXZAL7lAbxn5xlL+t8aLHggDdVTxlridk4xYqEYEIwIRgQmshIuNDHxlrjTaxRABuQb3U483xLhlRUVJkZa1gNeRP3WvS1UTIg1xzU3leerFEiGGW6gAkCOxP8+PPVHwvXSyueC2xPM/ZMfrYeabVuZLJMrtDKUAF1Oi5sH/AD26kfvi6H4cr44Sxpbc73Pd3dyP1sPNGdZmJwoWKRbW3bRYeNG7Meyn9sMcI4BV0lQ2SS1gb5E8nDl3qqaridGQDsm+PbrFRgQjAhGBCbV0ZkAgRrSTERqRa41mxYfwrdvliD3hoturoYy53cm/tszJFeloVLIkac1tF9tjHEt+g3DHfyHnhCYkNsE3UuIZYb/hVAjUckayEiNuY1vtNvcT8n3R3I6db4Szx5Znbu/lZRJ6Tqi7tu7vPfv46qJzOsaVmZFsFUBQfui+xPkSeg+HrjTgZ+nbY9pychjEYDXHM/nsrrlq6eHqv81Stv54Af6HGHUnF8RQDlGflJ90+z/Lu8fsqvllJEVMtQ8ixBggESgu7EXsNRCqANyT5iwPb1RJ0CUAG6kRRZfP4IJqiGU7L9JROWx7AtGSUJ8yLY5dw1UrNOhXvB0iRTzrNUS0zcsqAnV2DWKNt2NgOhuTYjGDx+OSRsXRxB/W329990xS2F7myv8A/YFR/wDiaP8AX/vh3D3D88lYq97SaduWz/R1KJVOGq9Q1uSSLEe9YN4N9roLAC2Mqhe1nFpGGYkkdmxsN9dMhmiYXi0VZy/h4PEsklTDAZCREj6iz2NrnSCEW+2ptuuPTF2eQSQanFXkcdPFIkhaSuKgtFGQVp1BDEysLguQLaQbAHftgDiT3LpbbxU3wWnNynMYepH1gHroBH7oMeU4yei4vSTH/p9z/wDZMw9aF7VScueMPH4HV7MC8e7OTa3Te3Xr6Y16qGRuJziCCVmTNeWuNwRlrslqbLAja2nZJDuVjGpt/wAVr3Pytil8+JoaGiyg+fEMIZcd+nklJ5pKeaKqRmZonVxqjKE6TuCdNjcXG9jvt5Y7A8A2t73VtJKAcNvQ3WucYosrU1dCA0dTELE394DWnkQWQuD0sUXvi2eEyxkNycM2+P8APfktEvDDc6aH87kjGjEAr4gegJAJ9ATZWI/D4W9MZVPx90bjHVtzGpA08W6jxFx3rktA13WiKBIL2Nw34SCD+h3x6GCqhnbiicCO5Z0kL4+0F1i9VIwIRgQjAhGBCMCEYEIwIXLSAbX3PQdz8AN8VSzRxNxSOAHepsjc82aLrpo23v4LC5Btqt5kdEHq5HwPTHnqr4iZ2aYYidze3kNXHwWjDw/eQ+Sc8B5fzKySoawSBdK3/E4BuSd7iP4fadBawepIpGsxzdt2v27vD6q4uacmdkLJuIM8euq56mNCyyShUL2EYVfDHcW1E/etfYkeWJy4cXWO3ms+pLS7rG1htr3+Ca/QS7FqiQllbSETck7Gy+QNx0At3O18RFRgFom270t0waLRNyOdz9fzyTevkFxGtlUHUVXoCNrX+8RcknzsO2GKJmJxkdqrIW/vOv56d3crvmC8rh+FTsZpdXxGtmH7AYxID03xDI4aMbb2A+pWk7q0w7yonhmhqxCXjpVq6aU2eIi+8ZI1DSQ6MLkBh69ceqcW3zNilmg20uvKyaCJrrlckcv3RNLKyAje+kqpe3kTbzvgFz+5BIGyc8CST2rZlkisVAmEi6pHDFiTHYgatza9wSQLY8zx8QPqaeKRrr3ytoMxrkfaxsm6W+FxW0/7Pw+c/wDMcbV0LOPavRoDValn5upJoli1mEIdKmWVRdEYkSgswBNtumMl5kj4lG8YA1wsSbYic8hudtFJwBjIVRoM4dKVSKaldYSV586I7XYl1RAx6gXOwPnj0Zbnqkg4gJSDPszrDy43lkD+EpFGAlm2OoIttO+5bp1xzCxqA5ztFJeyefRVzUz7c2NlsfxIdx8bav0x5n4siJpWTt1Y4H1/m3qmKQ2eWndU2dHp55FUlWjZoz391iLG/wAMb4bHVwskP7gCPMXSkkYN2OCWizuSNbBIvkpH7A4Wfw5upelnUjHG5JTfM6sycsiTmeG7KPCEb4dz8dxb1wUUdiTh8CrIIwy/Vty71pvssrvp2XVGXMdM0H1kBbsCdSHruEcWPowGLnDC5aAs5tinlFU2UvpIV9pF2OlgdLBg3hYAggg9NyCN74vGeFmcfqIu0Ns/YjMHw15FFJUYD0L/ACUqbMum2sAX06eYPjy3PMX00MR5Y8cC5jsQNjzvh/8Am3qn/cAea07Jqqx8vmbqALsI5QxXzDJLZhbyBONaHi1dC/o2vxZ5Ym68rOGt/JLvpIX6tXa021xMP8ULj/mBKn4jDzfiacZOhB8Hj5HNLnhsexKJ6d0Cs2koxsHRtQv+gONPh3H4auXoS0tfyKVnoXRtxA3CSJ3AAJJ2AHU416ipip2dJKbBKRROkOFoXrAqdLKyta9iO3mCNiPhiqjr6erBMLr21/spzU74u0EpT07yFggFlF2Zmsov62Px6YS4pxqGgIY4FzjoAraejdMMV7BH0a4+2X/BFI/7iw+eMh3xPLewht4uA9k4OGs3cVzFHGVLayVBI1SSrGu2xsE1Odx88JVHGa95w3w9zWknPvNgEwyjhbtfxS9KbIp08vUBtYxX9NrzSH4WvjJmLnyHE7FbcnF87Mb53smQAMgo3MKpShsCY0OwAADtfZUQHqWsLsWYk223v6Xg3CySKmbyGpPiTt3AAJGrqbf02an2TzjSq/szKVp9dqmqYqzX3Bku0r+ZCr4B/gGPQSOyLlST0ceWyzKaVAgRikMVrBXALkeinp+hPwxmta4uuLkrDa1xdiF3O7tPX+yYLXxIQkV0DbNO3Ufwg+Z77AdbHDDqeXDjePAJgwyOGJ+dtAmtWsnLhBIZLHlkDxHy1epFunfDFEWCV18jvy71ZFhL3WGe/wDCvPtScQx0VGP91FqYfLSP6PjF+GAZ5KisP7nWHz+oWlVdUNZyVEp5tLKSX0jsj6Tb0Njb9MetSitn+1sjvVP9JmWF4nCU8js3iZdIVRuthubjT8MV4BYCynjOZTz2cZbdY2NMA0tUvKrSV8AjsSlr6hco6iwsxbe21/O1cpk4q1jJrYW5tzz18tCPDZNxNtFmF9AY1lxUL2iUv1g/vH0VJ4WjllYKVIjuUUatlYh33vuAe9iMTjUTQI5hEZHNcLZn3tr+eBsjOovZY5wxmiQxzqTBc6WiaaIyIGjLDUoCtZirNYkEdL49OCXta4i1xn5pHs3CRruJ6yUaXqZCv4UIRfkqBR+2JhjRsolxO6RyLNDBVRVBJJWTUx7kG4b9QThWvpRVUskH+oW89R72XY34HBysPtVy0RVnNX3KhdYPmRYN/wDE/PGN8LVRlo+id2ozhPht9R5K+qZZ+IaFU+neRQJQttLHe1wCLjxW3G29/hjYmfHLeJ5sUm/A68ZOqGeN9BZXDFyZJFOxBv7oufTtt64qEM8d8By2XA2RlwCLWyCf8NZ41BWx1MZLRI1mBHiaJrax8e4+AxcGyOjBfqmIXEAYtd1sfEVOsdQs0ZvBWeNSOnM03IH8aDX8Vc98didsoVUf7woxgY9wCUvci/u+oBDC3wF/XGHxbhOMmaHXcf2I9L27kzR1n7H+RSOtBdCWZHvpOu/vdVsJLDrtfrfHnbONnCwI1y5b5t9eS015Sl/cVrSagouFHWwBvfmW77euCTB2yLtsTvt3Ww+q6pevVlKwBZCsZvfSxMjNuX2B23PzvhzgRpGk1s8jQ45AX0GmiRrOleOjYNdVB5n4n0G4sLFSLdTYgg+ug4162ojqZIujddpO3eR9LjuUKSN0Mby4Z/YLuKYxlIySVDNovckDe6juR9mQPO+K6dsVNxGR3ZAFj7EH5+y7Linpgd8lLUjMrlCkhWUaHXSwNjsGBt1Fz8vhhTjbqOrjFTFK3GzMZ691lGjbLEcDm5JjmAeJnRnLMraV90k3sQbsdY2O9tuuMiAsla17W2BFzrlz0FvC60khcaeUCwNvE2qxF+p3kAJN+m3XFmd+kIHdl6ftvlzXEuDzNluI/O/vemwFx6kt6HGxwrhJeRNNpsOfroPC3gkaurEfVbr8lLcMZeKiqBI+pprM3kZesa/4B4z5Ex49LK79oSNMy/XKzH2gcRSZhXyyQ3MMAMcZUC4UHxuCT95gdxvYD5rv6MW6TdSqXsya5VaKMGN5Qy+FgpBPia9t7/P9ji/p2slETWqous8MtqPJP6aBTBIR4pXXa3RB1Go9F8zf/TCU8xdMDsCl3vPSi+TQfX78lLez/JDNmUcbKtovrWsb2sQQD2vqKn54W41xBsXD5JGCxd1R56+10/S2lcCNPskOOc1FTWzSA3UHQp9E2v8AM3Pzw7wSj/S0McZ1tc+JzRO/HISluFxlpimFcZll6xNHcj3elhtq1fi2tbcb40nY79VQbhtmq1ewucTUFtPssy2PVCEFQeUheWOYMqxSuBYoptuQX6Ai1zcHr5WhEs1VLPI1hGjXCxJHiPrmtEgNaGi61bGyoKB42g1UrPseSRNpYXV+X4tLD9wezBTva2F6uDp4HR3IuNRqutNjdfP/ABxl0sNWzSiFWnAlCwklVB2tuBvte/cknbpir4eqo5qTo48XUyudTv8Ag20VVU0h9zuu+Da2giaVq6F5vCOWo6X3vcXG/Sx7b423hx7KoaWjVV6RgSSBpBJsL3sL7C/e3S+JqC0OkAzLJzGN6ii90dyoBsB53UEfFRjxsp/wvjHSHKOfXxvn6HPwKdH9WG27VQqGsMTEgkKws2nqPJh6jy7jHpaym6QXAzCzpYhIO8afZPqqkjbSzLZup0EhZFPVlsfeHvW67dxjNjlkbk0/wUsySQXaD66g8voiryO32T6r3IRyLm34SP8AX9cXxcRd+8ZLsdXftjzCvvstzMVVNLlFQSkiAvTsR4lAOra+xKNuB3X0Bwxiaesw5LVY5sjOak6Z23WRQsqHRIoOwYdbeakWIPcEYaa64us6RhY6xTeroSwIVrA/dO6/Ed1Pwxm1PCopXdI3J3z8U5BXOYMLsx7pmtIEtdtDA9dD367EGO4/mPxxgVFLUxuIdGSO4gj3z9Fqx1EcnZKk6WundrGpYKL23W+25LEDoPTr0HcjJlpoY23MOfgd9AL7nv01OWRtBBT3lrO4SclJhtHKALsAQ2iQdNQ28t9QHQ4ojlfSWlgALQQSNgeY3t9LE6hcc0OBB3USkjq8DJpLkvYsPCCyR7/AE40amUVJldLvhvbuJHyCjHGI2ho0Cd11bOhuKl/VW03tex7bMDsR2O/Q7JwU8Mgt0QPhf8sdQd9NdZ3so2WIOWJfmMfNGZr/ABI5fluCBjTp6aocA2OMgeQH/wBvVVvmYztEJajy4qLM234V2v8AxHqR6dMegg4RGHB8uZ9lmTcQJyjy706qHICqg1SOQkafiY9B8ALk+QBPbGsThF0gxhe6y99pGcrlOXJRRveoqAwd+9m+1k26FiSqj9Pdwtqc1qdltgsVkjdPD44gQAetypPkOtt/XribjHM27c7aJQFjxfI/dOoKSIylVbWi7C1gzbbrewAUd228uuFnVUgjsRYql0sgZcixPp/fuT2tr44wFuruNljUXjj32Jt7x/6dBhaKFzzyB33Kpjhe83zA3J1P2/NVc8kP9m5VJVNtU1Z0x362N7H021P/AC/DGRVMHEeKMpGf8OHN3jlf3s31WxHaGHFudFR8rUJd2gM0djH3Fiw6gge+Be19r2O/THtHZ7pMJbOMp5LNocSRq2lmHVGGxSQdmBuLjwtbY44Dddc2yb5PTpLPFG8ywqz25rW8Ntwd9r3AG+2EuJzOhpXvYzEbaKyFuJ4X0VwNAzLJUSSc2RzyxIFCq0cbNoKgdjqYk3Nze21sZXCKZkFK0NaW36xBOYJy+gTchu5WjGmoLxlBFjuD2wIWEcd8MFElWKlQPTs00tQrAAxOZGVQvoovo6KFAW98Y0c5ouI2ll6smTWgaHLXYeO+6k9mOPIZhZzj1Sz1ZuEKCYkuY0WkPhmmmVFTSwsbSOL6u4CG97eeIPI81NgPkueGM5/s6uuHEkOoxuynZ4ydnHwFmt8RtjM4xw4V9KY/3DNvjy89PdThk6N99kv7SeGxBNzY7Gnn8cZA2Uncr5EfeHobdsJ8A4j+rpzDLlIzJ3PkD9D3+KnUR4HYhoVG0McU0RA1RlfeRSSB+ZVN9j5gXxKZskUlnZ96yJTJHJc58j9z90vTQMsQW/OQe5Invrbpt3t6H0tipxBdfQqt7gXk9k7g6H8/ClKWrLOjxsEqoTqjkG1yOxHUAjZkPn88Sa4xG40U43Op3Yh2Tr+fIrTaurWtp1zKBTrUcurhG7DT1Nu7R31ebIe/hxqxPGuy1ZWCVl2+SQRgQCDcHcEd74aWcvcCFy8YbYgEeoxFzGuFnC6k17mm4NkwrI2GpVNlJXY+usDST08ZHwLg48txSmhhqGkNsCDp3Ft/b5WW3RTOkjNzchcRxeKKLxjlq7PckN9Y2yt3votcetsd4fTRVFTI612ZW/22z9b28EVMz44Qf3FSKRKOgA+WPTsiYwWYAPALFdI53aN13iagvGYAXJsB1JwIUjkRjpoZM0q/Aip9SpG4U/fsfvyGwA66bfiIws92IrSgiwNz1WH8RZu9bUyVEwJkkPgQXJRR7qJ32Hl3ucWhrGNu9Re+57krHk9RN4pH0bWu27WHawsB+t8Z5q44rtiCRNTDHkwX+SUjyiDouqY+hAUfFgLfuTip1VKdbD5/dQdUy6mzfn6J/wAI8NCuq1RQogi8crKPCd/dB+9exGo/mItbdbiFeaGmMru27JgOt+flr6LQpI3SHre/L6X5Jb2g8QfS6nTH9hD4IgOh82+Z2HoB54Y+H+GmjpsUn/Efm76D795VlRLjdloF5R11TTKEoqlxtqeEDS+uw1EIw+sAAG4uQB0sMbVge0FVmNCkn41rDqEjxyagVYSQREkHqDZAcd6NqMblL+zvLJdLVCfR2Wdvo2mRSzLqYDUFHVbndLi4ANxbHl+MPjrKxlES5pb1rjTS/wDY7FOU7SxhdzW+ZdS8qKOIEsI0VNR6nSALn1NsbS4nGBCMCFTfaJksUkfPkjd40B+kCORkZ4lRjYgMocK1msTe2q3Ug5/EaeSWPFDhEjc2kjTnqCpsIBz0WKyIcvqWaSkGh1ZoYqgB7Am6MbE3ZdgRfvY3vhzhda2rgFn4nNycRz/lLSs6N17ZHRcRSVOZS/XzHRGNTyNYRwoOraVAUeQAG5IGNLJgyCpzcc054jo2lcrT0+mnpovDKLnmR2DCR291mYEuANwCR93bjTbU6rrhyGimOBs1jqoDllX7rbwP+E9Qo9Qd19Ljyx5XjdHLRzjidLqO2OY5/fyPNMwPD29E/wAlUM6yqaiqDG50yJurL0ZT0YX6qbdD5Hyxv0tRBxGnErMwfUHl4hKyxWJY8JSmzNSbteKS1y6C6Nbu69h6/vhKeldF3jbmkXwEDLMcjr5H88E6qdEgDSeBh7s8Zuvpv2+DC3rhdt25D0/PoqmYmGzcxuDr+eCk+FuK3y6qDyW0OAJ1X3ZUHSWP/wAxe69xcb7YYgdbIafJO0kgbkOz7g8j3d6veZ0aU5SSEhqKos0Lg3WNn3EfojX8Hkbrt4RjSjfsVdUxfvHmucXJJGBCTngDix/+3/8AvTFE9PHO3C8K2KZ8Ru0rilpVjvp79Sccgpo4AQwars075TdyXwwqUYEJbJcp+myEOP7pEfrSTtIw35Xqg6ufgu92tTI/YJynh/cfJZ97TuNHzOo5FLdqaE+Gw2dxccw/lHRR8TikPazNxV8sjWDrGyrFHR1UW6obnqQqaj6XJNh6C2FpJIZT1ne38pCSSnkyJ+acvNKN5IL9ryykgnyAO1/gMVFsejX+gVYbGcmv9B9f5XNE9TWyLAgHiOlUTYG3UseukfLp0xdhp6aE1E2gz/O87JmKlYHDCLk81duJ6yPK6QZfTG80i3qJR6jceYJGwHZfjjE4ZBJxWr/xCoHUaf6Y8PtvzPgtCVwiZ0bdd1T8op4UAkq0mMDhkRogt9YtdhqIB036dz8MexJO2qTAG6vDVNc8AeCeKtjjHUxI+tR0EiuvMjlHxs1uurrVZt8xZWXdbLNVSuzCTNJIYI4KeKdyRrRSmqykjUTqICgMbC99vIYpq6mOigdPJcgf2QwGVwAWuez/ACMCTn/R4IDFGacrHZizqwu99IsAAbdSQ5vbpjE4RE/A6Z0heH5i+353ZJyQi9rK/wCNdVowIRgQk6mBZEZHAZHUqynoQRYg+hGBCxfj7hVmZ41iqJakuPorGS6cldBcXZ7C1yDq8Ra1iRbGHiPDKnpOqynPayzLs7d/plZTc0SNtuqHT55NDC1Oqoi69T3ju5ddvFqv7vS1gB8d8epaWyAPBuCMvBI3Lck7yXKKismgaRZWg5g1TOCURF8T2J8IAUHYbX2x1zg0FDQSVxn+VsAaxI+VBNK3KS9mC38LAE6tJ7Hz+WBpHZKHDdWzKczhziAUlWwSrX7Ga3vWH6XPde43G/TxtVSTcEnNXSC8J7beX8cjtock2x7Z24H67KkZpl1RQyvG40MRa9gQygmzKfn8r7jHo4JabiUTZYzcfLuP54JKaDMNeNNEhlbQquhkCv0VwxTV6Mw6H47HFVVBI12IZj1sl5xITiBuOWtvJLVeUoVI+uiBINiodL+YK3t8b4WZKQb5H2+arZUOBvkfY+6s/s/4pFJqoqzRJl8111AgiIt1v3VD1P4TuD1w4JWvOQsVowzh+R171cq+jaklEUh1Rv8AYTH/AHgtfQx6cwD+YC46NZuN98il54cPWGiMWpZGBCMCEYEIoaJ6uUwREqq/bSj/AHYP3V7GVh066ep7A1yPtkEzBDiNzoof2g8RcxP7My0BaePwTyg7G3WJT1O+7Hudr9bpSTMj7SvqKlkIsdVm7ZO0I0icD8qu4PyC3uflisVEbtY0n+pbIblnsPmvC88QuwZk/EzOp/UkE/yk4gRG82br5H6ItE82bkfAH6fVOKATVTiKnhtK4tcMWe38TW0r5k/tickUVNGZql9mj80Gp7gpx013WvfutYK9zSw5FAYoistfIou1tox/oo7DqTudsYEcc/H5xJIC2nachz/nmdAMhmtMltO2wzcVQ6HL5qppZArSaAZZSD4iL3YjzY79vPyx7VobG0MbkBkElYuurPlmccyaZQyPl6pq+iyX+zRduUuxEoNwWU3uWY3GIlth3qQNz3KNaEUuivoKghA+jS5IlV9mMbAACRdJB1DYj1xLXquC5p1mqc4V4Yklu00Eby1yc2nm5m8P3i5HVWu6uNNztYkY8vUVJr6wRQPIERs8EZOzsfHQjPmnY2dG27tSt0oKJIY1jjUKq9ABYbm5PxJJJ9TjZAAFgopxjqEYEIwIRgQojiXKPpER0MUnRW5MisQVZlIAPmpNrg3GwPYYpnp4p2YJW3C6CRmFhPGfDWkvLT08sccCgVJlcFuY1mv7x1EKwZmBsdQPnjP4ZXS00gpa14xuPUAGVtPIG1gO5RniDhiZ5px/tDEiR1JkaRhEIIqEErFHojVHMovZ42uWC28WognY49FhOnul8QtdRiyVcrCrZEqJJX5ao6CQi42Aj6Ip91dh0Nul8S6oyUczmmnFVFFTzhYZRqAHMRCSIpB7yI/3gD3G4Nx2vgb1m2cMvn5LjrA5KzZPxbBWRClzMA2Fo6nuD0ux+6fzdD39fJ1fBqihlNVw0/8AUzY+A38NRsmmTtkbgl9VD8U8ET0njX6+nPSVBew/OBe38XT4XtjS4Zx+nrP6b+pJu0/S+vhqq5adzMxmFVldlH1buvkFdgP0BtjWfTxu/aLpcta7tAHyCfpy2QFg73OkvNzGGryUKbfv6YyHtex5GQ8LJU42uIFh3Cwy81buDOMY41bLsxBejYgRyuCrQk2K99SoD7rXuhA+Tkd3MDlowyh7Bf7q21dJJSuscza0b7GoAGmQdla2yyW7dG6r3VWWPvkUtNBhzbovcWpZGBC8oqWSqlMMBtp+1mtdYgd7Ds0pHRe1wx2sDW9+HJMQwl+Z0UHx3xvFTR/2bljaVB0z1Kkki58ek9XkO5Z7/v0WdfCXJ17gxuSzZHEZKRsJYl90tqINxc9GA636DEI6YytxO6pSOEvGJws4/nJOVzV1HgSKP+FP++JDhwJ6ziVWaZp7RJ81K8O8JVWYNrOpYx1mkvpA/INgf8Nh5nCdfxWj4Y3Dq/Zo18zt+WCdgpi4WaLD89VZK/iKmyyM0+XBZJjtJUmx/Q9GN+w8I9cZUHDKvisgqOIXaz9rNP7eOp7kw6VkIwx681TMny6Stn0c1eY9zqkfxO1iQBc3Zz0Ax68BsbQGiwGgGgSgBcVNcPZjTieCJqWSnnEix8+GoZXViwUtIrqVO53BsLXFsDgbE3UmkX0SnEOWxTtUTQqKaaBzz6eSyi2qyypsBdtrx26ttcHHGkiwOaHAG5CT4fpHrCtUYoHpqVwjUwOlX1dSF3Gq7Bjf3ioXtth8YrsLhRMJa+QZOG2f4MtBmmII79c6Bbbwhw2lKrMYkSRmayqxYRoTcRqTso7kKAL/AAGLqOnMMQa83dbrG2p7+fic1Y43KseGlFGBCMCEYEIwIRgQqtxhwslQOYset9SGSIyMqTKl/CwvoLDYgsN9IUkDolWUnTNJZYSWs11sx+e2qk11tdFiefZW1HItcI4UgapISnZtRQxkgq4tpsWRtlJ03AHpHhfEcTzQykmRgzdsfy4zOqrmi/8AUagZzBSQtJRtJ9IqAyuz2vAlwSi2NmZjYiTrbyN8bmEuNjolrgdnVPKtnopI6CiUfSW0iaXSrO0jgHlJqB0RqCOlrm5+PBZwxO0Xc29UJlntLTyTGNJIo2iTTPUG4jmlGzFERTpGq4uosd2t5yaSAuOsSnGVZ5XZXov9ZTPfSCdUTjuY3HQ9dvjcYyOI8FpK/rOFn/6hr5jf596sjmfF4KX5GVZncoTRVJ+6bBWPna+k/Kx88Y3ScY4Vk8dNGN9x9R53HerrQy6ZFQmccA19OtlHNiDaxyjfcG4YqQGv3sLj44cpuOcMq3XccDjl1svfT5KmSjc04rXyt5Ks5lOCTrRkkHvAg2ufQ7gHupHqO99OOKSLrMOJvduPzdKRxujNtvf85H1Vp4H48FPF9FrFM+XuLWO7Q+q9ygO9gbra48sMvjyxNTrX/tcr3WUpp0WVZOfQuLx1ANygPQS+g6CT+ax3PWSbFLzU9s2rrK6N6y5jfl0y35lTtbb3livsSOhc+FbHqRYdfJbILkNPfN2iqnGXH6GM0OV3ipV8Lzi+qTzCE+Kx7ud237bmMcZdmUy94bkFQaOZo2HKtqtpAte97bAdb4nPTskb1sgEpIxsgs5WLJeAq2oAtFy1/FL4f2sW/bGVVfEHD6QYS/ERs3P30900ymkftZWH+ycry3epkNXUDpEnug+q3tb+M/K+Mn9ZxbimVO3oozudfW1//aPOytwQxdo3KguJeN6isvGv1UAH2UfcfnIF7drbDfvjW4bwCmoz0juvJ/qP0H11VUtQ5+WgUTDRrFy5JtDo8bOqKx3KkqEcrbT4uoBvbyxt3voqbW1UvliQ16tEsSU9aoLwvFqVJdA1GNlLHTJYEqw6kb4ibtz2XRZ2W68rWWvgaoLLHVwKOeWOkTL0WQf+cCLMtvFcEYB1TbZB6wuk6Iz5kRFVVhihEbMksw8LFLLYMdIcrfckkgAj4ZPE+JCjb/RZjdcAgHMX5jPXbJXxRF/aOS2Pg7h/Xoq6inp42MUYjjRSdNrsGbUq2YarAWNrdTfZbh3D/wBI1wc8uJJNzt/fdXvfiV2xpKCMCEYEIwIRgQjAhGBCMCFWs74YDTLVU6wpUKrhi0dxIHC+8Vs2oFRY36Fh3uEeIUDa2LonOIzByUmOwm6xHOuD28AphLNKUaSoi5YQRG+4UG1hckBLsdtrjFFJxd9OSytGBoIaw5m9vn3nIKEkAdmzXdJx8TRlJqgAivkVY+Z1XSRpeRO6yMtlN9tyR1sPRYdBslcXqucgydXkWlmjdWmCSc4MByoguvXZhYqVN23FtIA3uMdc7cIaNik83V66WaWnjJhgVUjQDcRr4UUDqSQC5t3JwDqixQesbhccX0kcDxwKiiSOFOcwvcyEamBF9IsCo2F733OBhJzXHgDJI5NxPVUthDMwUfcPiX5A9PlbCNZwmjq85owTz0PqPqpsmezQqzwe0wyDTWUkMw6XUWP6Nq3+YxhO+FREcVJO5n5zFvkVeKu/bbddNmmRze/SyxH8mof5G/0wfpPiCHsTNeO+31H1RjpzqLJbL+IqPLgXy6pdkb7SjnjlMcg76G0fVyWuLklTtfDFIeL9JaqiBad2ubl5Ys/IX8VIuiA6pXeY8W0uYrprJ3pqRfs6KCOS5A2BmcIVPmESwG17kYsrv8TDg2kiBHMub7DFf19ENfFbrFNVzDIovcp5ZSPxarH+ZrfthM03xBNk6VrB3W+g+qjipxsSiT2kLELUVFFF5M3X9Et/mwD4XfMb1lQ53cPub/JH6oN7DbKu5zxbW1I+tlYI33UGlT59Oo+Zxs0fBaGkN44xfmcz7qh88j9So9smmWJpTEyxKFJYiwOs2XT539PLGpiBKrsU94ezoRB4JwWpJ7CVRbUtvdljNvfQ7i9welscc2+Y1XWm2R0T3i/L+UkIRVEIZ+TIpLCVHCsHuTueoIsLG4sMRYbldcLJrkstNAYqozsJImuYNG5ZdwQ+yhD67ixHkcddc5IbYZpzw9wy07RVFQjmklkYEwm7k+K1lUFtF7i63PwG+MLiHFnYnUlHnMOenfmcr+OSYig/e/RbFwXwuyRwGZn0Ql+RDIigqpZlRpCNy3L6Da2o3FxtCioGxPNQ8f1HjrZ5X1NvP+Fc518tldcaSgjAhGBCMCEYEIwIRgQjAhGBCMCFEZ9kK1IJ1vFJoZBJGxBAYd7dQDY+fkRiielhnAErQ6xuLrocRosj4q4MjVkEwp8vWOA2eOxWZwehuE8QAvbdiG9MZLH1/DtMU2N3f1R72v6Cyk5jJNcrKoyVtbRwiOYPHFUxEKshB8LAatBveM7rdduouMegpa6mq3O6F1y05/m/ilHxvYM9044ZloxLTNLI8fKOp0K3SRlZmUhlN1vdVIK9B1OG3YrGyg22694SqopcxSWsLkvLqOkKVLMbnXqOyfC+2OPBDbBDCC65XPHf0Tnj6Do5AUiyhtWoHfVq63+7ba2Ox4rdZD7XyT/ifLAaegRAvMCyRu5tuUKlizddKXYC/RRiLXZldc3IJLOOGIUqJIo3ZIqeFXqJn3szAeFUFrMWIUKW69xbHWvNr80FovYJhR5FDOYeVUFedNyQssdmU2Bu2liCp1LYj18t+lxGoUcIO6Mm4XeesekZ+U0evW2nVbl7bC63ubAbjqMBfZt10NubLjL8hWemaaF2kkSRVeDQFKq5sJL6mut7A7eHqbjAXWNigNuMk8y+GjeWel06NZ0U9RI99LKbDWAAoWQ7agPDcdccOKwKBa9kxz6CVIqdJtQkjMsZVr3XQ4Nt+3i29LY60gk2XHA2F1Npx6RlxolhQBdIQuBICLkvqEgIvexFhYYj0fWxKWPq2VLxaq1JZfz6kRUcZ1AyFo1J2Vivi37C25HzwnV1kFLG6WQ6a8/RWMjc+zQrbwpwgVlhazNWx1BVoXQmAKobxlwhFgtmDX96y2vjAnqajiRMUYtA9tw7f588iOWd04yNseZ1Wt8O8KRwHmOqmYyNJ4C3LQvf3FJ0g2Ni4UE3Y7Xth+lo2U7GjVwFsVhc+etuQvkhzrlWPDaijAhGBCMCEYEIwIRgQjAhGBCMCEYEIwIXEsYYEMAQexwIVPr+C9LrJT6JCI2i0VLuyqrFSNBsxFrWtbxC1ztjHq+DxStwxHB1sRtv+bKxshGuazGt9nwBpYU1wysGE0kynlllUG0e9iTuQFNtIJ6jHH8TraLpZaluJgIDLWv4k/caqBhY+wGqqNVk08cQmZPqjIY1lU3VmUkXXuVJBsbb42IOLU00nRB1nWDiDtlfPvG6XdA9ovskcskjWVDLr0KwLBAC3hO4sxAv23ONC+Jt2qnQ5q4ZFmcVQaWndlW08kk0jkKDG8gcxrc2u5Avv02vYm8HAi5VgINgmlPWvVU2ZmxM8skczINzoWUlgLdQl1J9BfHbWIXL3BUJksbJU0pYFQ00bC/ccxRcenr3xI6FRGoV7yKoV6mgqgRzKx0jmXuGgVkk+Tnkv8vXFTsgW8laCLg81TeC6t6V3qgCVgjs6b2cyfVhG/LuWP8AB52xa8XyVbTY3XXFmTLA6SRG9POokiDEa0DC/LcXuCvS/fbfHGOvkdVxzbJLOeIDUwQJKLyxagZdrupA06vNlA037gDHQ2xyQXXCb5TkVRUycuKJi+jmWYaLpewYarXBOwI674z6vi9JTMxvflfDlnn5clYyB7jaysXDfCMcjUzuTVLIrGWmhNpI9It4iHBsG8J3Bva1xfGTPxOsqTLDTMwFtsLjoR5i2eo1yTDIGNsXZrSuHeAiIIYp7LDHK8qRDUJV1M5RWlV73CvvpseguQCWlFwwGY1E5xOc0Bw/boL5eX1Uy/LCFecvoY4EEcS6UHa5PU3JJJJJJ3JJucabWtYA1osAoJxiSEYEIwIRgQjAhGBCMCEYEIwIRgQjAhGBCMCEYEIwISNVSpKumRFdfwuoYbeh2wIUDmHB8TENEzROknNjFyY1fe55dwCCCQRcWvcWO+EZ+G002Mubm4WJGqkHkKq577PZJFqfq4JpZyJOd7jqVUDQgINvdsCX+8S3TdRnDJYZIzBKQxgIsd9fw5eCkXBwOIaqr5jwBDzmJirKaAxARALzC8oJuCBzCBbTsbBjex23i2p4xDC0FrXuLjfuGVtLd+e26iYoXFQtPwgVak01WiZyRMdJH0ZghNiwIKkkFBcgkkWxfJxupj6cvgNmad+dv5y2UBTNys5Inh+oVZKoVUZkjqDGCWJdrNp512J2t4wd/CL32xYOPAyMiMTuszF4ZXt9PFc/TanFunL8K1MdRUAVkavBFzhIrspbWCSosRobbc3PVT3xS34kY6KN4hd13Fvha2emevz5Lv6UgnrLuDhhiYRJXER1Cl6jTrPLYDYS3Nrk+HU9twRgfxyoLZuigJLCAO/P8OS6KZuV3apeh9n4dBZKmSczXChNEcsCv7wcqFUuguLuDqYdBiZq+JySWDA1hZruHEeOxy00QIYgFb6P2eE/SQlLDHFUAIFnN5IgFsWXTqFifEF1A3Fyd7BZtBWSthdPMcTCb23zuPPbTTwzsxMF8IVtg4NQsGnlklZE5cZB5ZVdrgmOxYtYX6DYWAw1BwmlhDmhtw43N88xouGRxVgpaRIlCxoqgAKAoA2UWUfADYY0lBL4EIwIRgQjAhGBCMCEYEIwIRgQjAhGBCMCEYEIwIRgQjAhGBCMCEYEIwIRgQoTiP8A8PUfAf6YAhVPMP8A+wj/APQt/kOOboVa4f8A/A5d/wCrb+uK4uwPzmularRe/Ufx/wCgxauKWGBC9wIRgQjAhGBCMCEYEIwIRgQjAhGBCMCEYEL/2Q==">
            <a:hlinkClick r:id="rId4"/>
          </p:cNvPr>
          <p:cNvSpPr>
            <a:spLocks noChangeAspect="1" noChangeArrowheads="1"/>
          </p:cNvSpPr>
          <p:nvPr/>
        </p:nvSpPr>
        <p:spPr bwMode="auto">
          <a:xfrm>
            <a:off x="42863" y="-1371600"/>
            <a:ext cx="2857500" cy="28575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934200" y="3657600"/>
            <a:ext cx="1524000" cy="677108"/>
          </a:xfrm>
          <a:prstGeom prst="rect">
            <a:avLst/>
          </a:prstGeom>
          <a:noFill/>
        </p:spPr>
        <p:txBody>
          <a:bodyPr wrap="square" rtlCol="0">
            <a:spAutoFit/>
          </a:bodyPr>
          <a:lstStyle/>
          <a:p>
            <a:r>
              <a:rPr lang="en-US" sz="2000" i="1" dirty="0">
                <a:solidFill>
                  <a:schemeClr val="accent3">
                    <a:lumMod val="75000"/>
                  </a:schemeClr>
                </a:solidFill>
                <a:hlinkClick r:id="rId5"/>
              </a:rPr>
              <a:t>www.ic3.gov</a:t>
            </a:r>
            <a:endParaRPr lang="en-US" sz="2000" i="1" dirty="0">
              <a:solidFill>
                <a:schemeClr val="accent3">
                  <a:lumMod val="75000"/>
                </a:schemeClr>
              </a:solidFill>
            </a:endParaRPr>
          </a:p>
          <a:p>
            <a:endParaRPr lang="en-US" i="1" dirty="0">
              <a:solidFill>
                <a:schemeClr val="accent3">
                  <a:lumMod val="75000"/>
                </a:schemeClr>
              </a:solidFill>
            </a:endParaRPr>
          </a:p>
        </p:txBody>
      </p:sp>
      <p:sp>
        <p:nvSpPr>
          <p:cNvPr id="31754" name="AutoShape 10" descr="data:image/jpeg;base64,/9j/4AAQSkZJRgABAQAAAQABAAD/2wCEAAkGBxMTEhUUExQVFhQXGSAZGBgWFx4YIRsgGx4YGxseHBwcHyghHRolHh4eITEhJSorLi8uHB8zODMtNygtLisBCgoKDg0OGxAQGzAkICQ0NCw0NzAsLDQ0MjQwLCw0LC80LywsLCw0LCw0LCwsLCwtLCwsLCwsLCwsLCwsLCwsLP/AABEIAOEA4QMBEQACEQEDEQH/xAAcAAABBQEBAQAAAAAAAAAAAAAAAwQFBgcCAQj/xABLEAACAQMCBAMFBAUJBQYHAAABAgMEERIAIQUTIjEGQVEHFDJhcSNCUoEzYnKRoRUkQ4KSorGywRY0Y7PRU3N0g5OjNVVltMLD4f/EABoBAAIDAQEAAAAAAAAAAAAAAAAEAgMFAQb/xABCEQABAwIDBAgEBAQEBgMBAAABAAIDESEEEjEFQVFhEyIycYGRofAGscHRFCNC4RUzUvE0YnKCJJKisrPiJUTCFv/aAAwDAQACEQMRAD8A3HQhGhCNCEaEI0IRoQjQhGhCNCFDT+KKUMUSVZpQxUxwESMCL5ZAHoAsQS1hfbuQNUYjExYdnSSuoNF0Ak0Cr/EPHbcsSxpFHBJLyY55nIKsGKFpISqkKCr7Z5XxyC3YrnybZiEj4Yml7mtzW0NgbG+41rTurasxGaVKrXGfaI6+9AVqiaDphWGJTHOSoNzkHNwxwbFwBhfztqMOK2hO6BzIaMd2q7rnu3XFr1ouO6Ntam6iajx/TCYANXy03LJKmVlYSk97s6tYLcWDYqbFV89VjBbakgIdI1r83LTwGleVTvXOlhBUSnjhDHAJIJJJA5NWzS3FQhy6T+MXKtiwCjDEdJ0xJsraDpJiJ6Bwo3Wxt5aEVF711URiI6CyTk8aJjNhTskhkBpnEpUwR9F40YbxqSrHBOnrI7DfrNk49skTjiLNbR2tze9NDqBU3tVcOIjobKWj9oFOZn6a2Kn5YKJHMVPNGV2OEnYggbsVuCSL76X/AIdtiOBrWyguzVJPC3Ed9R4BT6aElSfB/aNf3UNXESSgiqM8SrHEccrocVUHIYKcitmu12tqc0u1ITO8xBzR2Kb78jXS5310sutMbqAFWjh3jxzFziIpYVn93Lwsc5CzhEZEItuWXpy3BLA2sDxm2AJWwzsLHFuY10Fie+lB4Gy70dqgqwUniunYlZb08oIBjmK5AN8LEozJix2DZWvcdwRrQw+Ow+IYHxvBBsN1xuoaFRLSNVO6aUUaEI0IRoQjQhGhCNCEaEI0IRoQjQhGhCNCEaEI0IRoQvCbbnQhVbjHjaJI5XpUNXy4jIzQuhQfFYFstzdSSEDEAdrlQyeJx0GHkZHI6hdYe93C/wB1INJFQqH4i8exiULLOatOTdDQsYQkjE3yIm77DE3LIL7HK5zGHamPYHRjoS1161uPLdv3Fdc6OM3NVSh4srZPdEhsklPGYozBHdnuFBBUhgRZAcQLXF/IW0Y/h3CNMpkq4PNaE6XPC+834W41oOKeaZRoomCieScQyNy5HksefmLO9t3AUsGYkXNvPfbWyyKOMVY0CgpbgN3cqCXONCU8qeBNA9RDOrrPEmaKpGLAFbtcjqTAlxbuFI2PazNWhCCymqh9SUEpT00khIjjeRgL2RS5t9FB21yoGq6ATonvHOCT0sjxzRsuLFc8SFbz6WIsbjfbXGuDhZdc0jVOfClHFI8/OjEiRU0s1smXeNbrupHc2H5648kUousFSmYgT3YyFWEnNCKQ3TbEs11Kkm3SAch8W97a7W9Fylqp/wAQ8MmM0Lo4vVorRsbgxvdRbJLnYsjBgAeobbbwOV4c1wqNDzClRzaUKcQcar7VkUbiq5qYTOEabpsUyTsQlja5Ur29bnIl2DgnujcAWZDUAGm+t9fnVXNxLxUaqz+H/HEBlOEh4dHygz2CyCWUG5PUrC9ibtYSSXG4xGsx8G1cDH1T0xc7fWw8xr5NpzV7ZInngtD4H4zLpA1VGkPPiEkbJJzAxxRmUriCp6rgDMYqSSOxdg2rhppJIwaFhoa0A1pY148aILCACrVTzq6q6MGRgGVlIIYEXBBGxBG99aKglNCEaEI0IRoQjQhGhCNCEaEI0IRoQjQhGhCjeN8bhpkvI65EHCPJVaQj7qBiLkkgegvvbUXuDGlx0FyhZv498WlfeIah3hkMKmGBAJY5cs75ty/hZhgytiMR07knWHHjMTtBzHYMflElryaAjjv3A1bSt9VY4NZXPqs84rx2pr6hin2RliEbxxyYKyRh3JlZmCkAFiS1gFFu176mz9h4fBxhruuQcwJGhNNPIeN0tJiHvPVsk+F8MiSrhirN4pMDnDKpWz7BswCGQNdWxIti1jtvsEmhIVIaAaFOuFUDpDxWIjGoijUEKTsiTKKgAnfC2N/VR530E3ad3uik0UzALmRzU8NZ2J59E6KJD3MMxYKpPclJB0k9law0aO71zVvcpyk4vDUTinrDijjOmnPeIVUd3hc+cJEjKD9xgPL4YFpAq33RTzVNCqAyMpKsLMDZh6EbEfv1cqU+4BxM01RFOAxMbZWVimVuwJH3SbXHmLjz1FwqKLrTQ1TzxZ4mkr5EllAV1jwIUnC4JOSqScLggEXPw3vvYcYwNFAuvfmXfg9xlVR5KrzUkkUebBQzs0TBcmIALBWAuQLkDz0P3Hmus3hIzcMlIgpFGU7SOSiEPjzBEihihIuMCxHkGF7b66HC7lwtNgrNQV6TQVbEj+ZVBqoMvwFHijQDyAdYTb56rIoRzspg1B5KBoP5vw6WQbSVUgp0PY8uK0kxB81ZuWh+h1M3d3KAs2vFL0Jh9wklngRkRlggwPLkeU3klYygEkKhJxdWUZIANrnhrmoCuimW678PtVwzzzcOyqI6cGMcwF/s5GOJVFYdzGDZD87WvbN2hsrDYyPJKMtTmq2gNRxtz3q2OV7TUXCtvgHxWXenip2kM5jc1AqJWMTWsTyluQDmbgIFsuV+1tYuIlxey88k/Wis1gGo4VOtgKGtalMMLJbN1Wm+H/EcNUq4solKklASfhOLlGIHMQNtkB5re17a2YZ2SirTwNN4qLVG4qJFFM6uXEaEI0IRoQjQhGhCNCEaEI0IRoQoPxNx406OIo3ln5TSKiLkBYHEvuNi22IOTWawNjZbE4yHDAGVwFbCu/3vOg3roaTosc8X+MVvPHFMtYtTAEeaRVUx/pLKuCKGADFgCLqTck3trLwuAxW0HsxGLBjMbrAbxY7yacCd43LskrYxlbeqrfC+GvLVrFU8wyMpISSTF3bll4Y2d7lMziovvZha1wdeoYyOJlIwAOQtzsEndzusl6svSVCT+5SQLYo8M6Py2yVo5FVmALK6EnzsSbEgDUx1hSqD1TWiXrKGhqYpfdVqKeaKMymCZhJGyCxk5b/GHC9XV8QH5jgLgbrtGkWsUrX8YKtTV8csRqWi5dRCxzLlLxFpFG2EsYUlSQb7jyOgN1buXC7Rw1TOiWSeOWCgpJQsrqZDzOcLR3KRhyiKiAtfqJY2W7bb0YnFwYbrYiQN79fLU+AUgHPswKfj9ndfMqGqmiiRFxUM2WA9Aq2QD6NvrAm+LME05YGueeQpXzv/ANKuGEee0aLz/ZDhUQtPxMMw78ooLfl1kar/AI1taW8OEoP82b/0Xeghb2npfhvgWnriBQc4wffrJjZdjYrDHipkfuCxsq28ztp7A4jabyXYrK0cAKnzqfr4IdFEOzVL8W9m8VEzNOJ5qPc+8RG8kI/40QU5J58xBtbdfPVuNmx7W5sKWkjc4a9xqPXzXGxRntJgvhXhEo+x4niT25rR/wCBCX+msz+MbYjvLhKj/LX6F66YITo6i4qfZbUgBqeaGZe4IJjPyt8S/wB4anF8W4XNlnjcw91fsfRcODdq01VY4rwqsps+fFLGHFnZhkrdSvYuLqTmqt3vcDW/hdoYXFfyJA7kNfI0Pol3xvZqFxxDivOSnjKLGkCsgwyIs7Zs1mJOZJJJy32sBbTQFKlRLq0T7j8qymmpaS8sUMYVCqkGSSUhpWxPUpMhC4nsFXyI1xtqkrrrkAKS4vFTxwe5rOyPSEzTsq5Cec4JaNwwIaJjy1uLWzby3iK1zU1UzQCnBRqUPvoqKuqkSGO4USMpKtMccUxALN0AszC5HxG+4PTajQKqIqau0U5wTxS9PMlPxCR4oqSNo0MAYNkAoTJkJLLgDYgBTcE3vfXmsZsmaAuxGzryPN6kaG5pXnrqeCajmDurJuWv+F+PPIIYahGSdoRICxQ8zHBXPQbK4LoStrdYxJsbM4HaEOLzCM3bY/tysefFScwt1Vj0+oo0IRoQjQhGhCNCEaEI0IUVxzixh5aRoskshIVWfljYFizNixA2tsrG5G1rkKY3Gx4OIyy1pyF7+XzUmtLjQLBvEniuQFUieojqkVoayRpMhIymzYXJsM8yGATEGwAHZPA7OfjHGfFkPjNHMG8A+W6lRcH5xlmDOqzXemXh/gC1FLI0DH3yKVSkd7ZIEZgIrf0t1Zrd7Ri1r7+lc6hvolWtqOaVkY8Qp7m7V1Mm99zUQr5+rTRfvZfxEbc7B5FHbHNLcL4y/u7c+t59NLFIjU8rvJIHCHl8tWDBbSGNhIGAtl2ItoLb2F10OtcpDw/R19aghgVcFTlPMUVei+WDzYmRlGwwUnpsCLaR2htPCYBuaZ19QBcnw+poOalGySQUCn24Vwnhv+8uaypHeJQCqn0KXxHftIT6ga8+MXtfav8Ahm9DGf1HU9xpX/lA4Eq/JDD2rlR/FfaXVOMKdY6aMbAIAzAel2GIH0UfXTeF+FcIw58QTK7maDyF/MlQdi3mzbKqtJUVkqx3mqZmPSl2kP1sT0r89gBrfjjhwzcsTQ3uAHyVHXfqVpHAPZpBSotTxeRe4wplJYZdwrY9Uz/8NBbY/ENVPkc+yuaxrBVWHifGZagctQaamAsIlIDuB2DsuyJ/w0PYbtYldTbFvKWlxO5i54JxeWjsqAy0w/ob9UY/4JJtj/w2IA2xKgYkfFvCIsTSz028Q+zuj4kjVPDpEhmJOS2IjZrbrLHbKKTtewB33U31W17mFNFrXhZPxChq+HzYSrLTSnsyMVDgeaOpsw3+ovuBq53RTtyyNB5EA/NUlrmXCsHCfaTWxdMpSoTzEgsbegdR/Fg2sPF/C2Bm60VY3cW6eR+hCtZi3jW6lFg4RxLZL0NSewsAjH6fA257Aqx0iZNs7Lu/8+MeY/8A0PHM0KykMv8AlKr3GfDtbw2QSXZQp6Z4WIHyBI3UntZtje2+tzZ22cJtAUjPW/pOv7jmPGiokhfFdN6WohqZEjlEFKXcc2pxbft9y+ER7ksoUE2viMr6dCNLquuaxUxxDg1RVSqjQvRcPpwVVphiscd+p8j0yzSHfoyyJXe3VqIcGitakqbmknkq94n4ktTVTTIuKMQEB74Iqxpf5lVBPzJ1NooAFW41Kd8A46EDxzIsxkVIoZJ5D/Nt7BlJuURbh+gqRy138xgbT2Watnw7smWrnBo7e/dqd166+bMM36XXW9+HvEavI1NNNA06YgGNseZkpawQsxDgAkgE7Wba9h3Z2O/GQ9IWlutjy36C3hrZWvblNFZNPqKNCEaEI0IRoQjQhR3iDiy0sDzMV6R0h3CBmPwgsb2F+5sbC5sbai92VpdStL2QsT9pHGWSSWB44TO7JOKmJyHQHYINsgwVcb5fAw231ibLiO0pvxpJDLtyG4NvIjfpqFKZ/RNy71DRRVXCpIKhQjxzRqQ2Kujh1yeLIg2NjY2sT3sRr1XVcMvBJ0cw1UzB7hK/Mif3FpgVVhcQl1xdexvTTRyBHtfAhVsbPfUesNbqzq66KD4px5RLFVxqYuIKWM9gBGHXJcwtv0jfEwHRfyOTDUw39O5Vl16jVTPBfCKhDXcVkaOI9WDE5yE9svvC/kg6j8rWPmMft2SSX8Hs0Z373bh3brbyeqOe5iPDgDPLomfiPx9LKvIpF91plFlVLKxHzK7IP1V/eb21ds74dihd0+KPSym5JuAfHU8z4AKMmJLrNsFTolJYIilnbZURSzH6KNzr0TngapdrSdFoHhv2T1Mo5ta4pIALkXBkI87k9EYt5m5HoNLunJ0VzYhvVz4fxClo4zFwmBLH4qmS5Vu+4JOc/qLFUsdm2tqDWF11ySdrLb0yMZZzLI7SynbmPuQDbpUCyouw6VABtc3O+r2tDdEi+Vz9UpqSrXim+43GuA1uF0iliuVRlcSxO0UosM08wPuuDs67nZgbXJFjvrjmB2qsjlczRTY8RwTxmDikMeB7yEZQt8ze5hI73Y4jazk6XdGQno52v5FVPxP7HDYy8OlDKdxDK19u/wBnL+6wa/7WpNlcFJ0YKzDidBLTvyqiJ4X/AAyC1/mp+Fh8wTphsrToqHMIVk8L+Op6UcuT7enOxjc3IHY4MfK33TceW3fWJtP4fw+LPSx/lya1HHmB8xfv0V0WJcyxuFKcX8IQVcRquFHIf0lP2KnuQoPwn9Q7EfCbWBQwm2sRgpRhdqCh3P3Hv4j/ADaj9Q1IsfA14zxeSoTs1ghLWUmykmynz6T2Prr1oobhJmuisPAqnh6UVV7xG0lY91g74oCoxe97Ah7k33sAB3OouDswpopDLQ11UFRUckziOJHkc9lRSx27mw8h5nsNSJA1UQCdFbvB3GJIWWgneOkiSXnF5UwZXjZZAhLEKLsBuw+G6+Y15ja+DMM38RgaXvFsouLgitBfwG+6dgkqOjdZbZ4S4+tXCDkplA6goK5Lk6pKqtuI5AuS7kb2ubHWjBMJWB2/eK1oaXB5jQrpFCp3Vy4jQhGhCNCEaELKPGnior/O1SnlRHmpFiduo9eLPfcWPKvgBuhU5eWvPY5v8QxYwPWZl62YaacLcbGuu5WA9GzPqsv8MUdCwMdTJNE52jkQJgCB/SZEfEfO6gWFzubevOZo6qQFHG6t9BRzwwTRI0NbBEC0kBujGO93SSF7SxSKbyRyKGt17m6jVZIJB0VoFBTVVavlijZ4qEyTJPGHZWhzaLzxuuQMihipkAFgxANy2pF1KZ1DLXsqb8DUdPCDUTRVE9Qu8VOlLM1iOxJMeJe/bey9+/w+e2y7HYojDYYZWHtPqL8gK1pxtU6aa3wRtb1na8F3xDw/xrikokkpXjX7gmYRLGD6KTnf1ONz8gABobPwmHwEXRwjvJ1Pf9BoPMrkgdIauKmKT2SwwKJOJ1yRr+CIiME+nMk3a/awUH000ZnFcEbQrFw7iFJSKU4XRBb7GaUGO/fvleaSx3swVTfZtcEbioPxDG6XTOsMk5DVMhmINwpGMakWIxiG1wRcMxZh+LVrYwEpJO53ILrVioRoQvCTcAC7MbKL2udz3OwFgT+WlsXio8LEZZNArYYXSuyhcpTNFaJxZ0VRsbgjsGB9DY999jpbZWPixmHD491jyICuxkLo5CTvqV3rSSiNCFzQtJTm9NIYvMpbKInc7xEgC5NyUKMfM6rdGCr2YhzeamZPE8U0Zi4jSB4/NkT3hDbsTHbmK3nZVa34tVGNwTbMQx2tlXqr2XcOqwz8Oq+WRsUVhOin0KE5oflltttrjZHNVhY111AweA+NcPlEtMsc1u/KkFmX0eOTG4PoCSPI+eqsZDBjIjFO2o9QeI4H2ahca1zDVpR42oVqU9490q6asA+0jNNKySW72dEKlh5P5jY22xydkR43ASHDv68O41FW+BOnEXobjnbM1sgzCxVO4RwoyVMUEwkgEh2LxMC1vJAwF2Jso8rka9L0oIslOjO9TtPAafhVW8iNC1XLHFEr3DFIyZJLXAJTcKWsASAPlorV45LvZaVEcQhaqV5UWJUiiROWHBkMcYWIOQN2KjHJiBtawsNpC1lE1d1uCvfg3xm72lmqIxURlYEgWLeWNjGXawJYubHqWyphcra415H8MdlYvJCz8p93OcdNbVsBTnc1pVPNf0rKnULZqaoSRFdGDIwurKbgg+YI1vqCV0IRoQjQhV3xlK7R+6xqheoV1vISECqBlcAHMnIDDa65m+2+ftPGtweHMjgTW1tb1vXdT50U2NzGiwyrnWv4mL08SHF4hHG+0rxLMUBkAXaSQKlxY44gG9jpjYuDOEwgGcuzda40BpalTp86qiZ+d9KaJKn4vSyExVlGkQvjzaVWikiI2OUZJWSx7qQGG/c61spFwfNU1FaEJDibe7loJMZZIwnu1QjFcY2GasrKbshRlKqbhSTY2BDAvdDjSxVq9iNC68QEjLZHpZSh9cZYFJHyuSPyOlJZ2PkMbTUt15V0+6tiaQK8VcI/E1a1yJYgCzWHJuQAzAb577W3tqbYgRVUPxJa4iiQqK+qkvnVzYn7qYRD8mRBIP7epCJqrOKedEzio0Vswt3tYuxLuR83Ylj+Z1YGgaKlz3O1KX11QRoQjQhGhCSk+OH/ALz/APF9Y23jTBO7wn9nfzT3fUKS8Qf70f8Auo/802sn4OP/AAsg/wA30Cu2n+nx+iZa9espGhCNCEaEJGejjchmRSy/CxHUv7Ldx+R1wgHVSa4t0KWhmnQWiqqlPq4m/wCesm2oGNqtGJkCUr/EddFDI61AZkRmGcSblVJF8QvpqJiCsGKcTcKL9vNOzvRMik2indreSr7uSfoL3/jqpkrI3gONK2HedB4pqRpLbLP+HUDVWc1RVqiRYiR5WeWQA3wCJuXubgAEWsb22u4TlsAqAM1yU/o/EkEDqlLDhDf7aWVVmmmT7yG/RGjjpKJ63J764WE6lSDwNAobhPGZKSf3inCqVyCrJeQYt91iLE2FuoWJI+ZGlNpYCPG4cwyVprbWo9F2KQsfULePAPGIsnpUqYJ7DnBoyAWaZ5XlGIYg2Y5WHwh1B8icjZE8kkGWSMsy9UA8ALa35V0J0TcgANjVXXWqoI0IRoQsS9pvEFkiklkpVkSpstLNIVLRAKOy2JQNiZAAd8iGx7axI5Pxm0w2GUgRdptDQ0N+R1oajdUVU39SOpGqotfFBDHHGI5Ofy0l5wkwX7VFlRRHibhVYDMMpyy9Br1QqUiQAOafSeIueharpY6lkxXnhmhk3vjzGj2k2WwJW+3e51HLTsmiM1dRVI8C4a/EaxI7YrYZY3tHFGqoAuRJ7BVBJJuQTffSW1Me3AYV0x10A4uOn3PIFTjYZX0Wn+EuKRSccaGBQIaaieFbdiRLBkB+quy/UH5axtiYOWLD9NOavlOY+OnidfEJuR4LqDcmtD8H0LD9zNr0jOyFjy9spfUlWjQheNe2258vLXDyXRSt0w4dXNICSLAMRkozHy2BB7fLfWW7GYotzRRB+v6qfRaD8LCwgOfS3BScCRH4qpV/agaP+LtbWPidsbVj0wtPN3yVrMHhzo6viFJ0nBoZN1qWcfqNGR/BSf46w5/ijaQsWhv+0/VMjAwjd6lecX4HFHEXVZHdSpUc1hclgLCxABIJF/npVm2sZi5BHM/qmv6RTQ303K5kMcd2iiXpODRyoskkcscjKMlMzsRYmwuWtbcnt56obtbE4N7mYeQZeTWivouyRMk7QquKngUKbtUOg/WaO395b/x0/D8UbSrQAO/2/ZUHAwH9PqVFzxwj4KtW/ZiMv/LOtrDbb2rJ/wDWr5j5qh+Cw41dTxCi+J1piQsvWPUoUH7ixOtluOxgZmlhDR/qB9AFQzCwPfla+vh9U9iYkAkAH0Bv/Gw1rNJIukHAA0C61JRRoQmPHWtTTn0ic/3G1w6KTdQpj2h8WSlreFPKPsyk8bk9lDCnGRv5A9/lfWFtXBSYvCuZEesOsOZG7vO7mtlrwwglZj4z8OrRVoQ5CmkIZSu5CFhmov3KeQPlhfvpnYe0/wAfhQ89ttnd+4+PzqNyXni6N/Jd8F4LTVPN5Ikbk4szTzLFGIzkGkcrGSuJCnHK5BNvhtrVc5w1UGtB0UX4iqKUuFpIsY1FjITJeU+bYO7ctPRe/qb7CTQd6g4jcrZ7PONyiErenWOhJqQJLq0mYmuudziAS13AOxUWIvfye0mR4LaLMTRzjL1baDQePId5T0Li+PLwW9RtcA2IuL2PcfX563VFdaEKH8WVxipnwLc2S6RBPiZyGbFPINirHI7LYk7DVGJmbDC6Rzg0Aan09V1oqaL548bVMbVRWFZ444xiY53Zisl2MhAZ2tl03N+ogne9zVsCKUYcyzFrnPNcwAuN1SAOfdoqsU4Zso3IoOOxNEsFbAZo0FopI35c0QNzirEESICSQjiwufkBtFprVqoDhShSXEK2lWJ4qRJ7SFeY9QyFrISwVFjFgC1iWJJ6QNt7gBrUoJGgVs4I38m8Jeq7VFWQsXqqm+BH0XKT53UHXkMaP4rtduF1jhu7mbVHnRv/ADEJtn5MJdvKa+xB8eKW/FTSL+54W/016nEblRDvVopT+lH4Z51/szyr/pqTOyElOKSFL6mqkaEJnxaYrE2PxN0L9W2H/X8tUYl5bGaamw7ymMMwOkFdBc+CjOA3jkZD8LFgv1jNj/Ag/lpPB/lvLNxrT/aU5jaSRh+8Ur3FT+tNZaTlp0b4lVvqAf8AHUXMa6zhVTbI5vZJCbVlDzMI83UFx2YkC5C/CTbz1gbXigwsXTRxtB7qWoT9FpYCaR7yHGtl7HwWSmleN5C6soYFWZb7kdS37/v0rsR+G2gHPdGOrxANK8Fbj5XRtblNEulMgNwig+oA/wAdeoZGxgo0AdwWS6V7u0SfFK6mq1BeI2LdI7Ipkb6k4qP8TrNx5zdX+kZj8h9Vp4AZetxNB8ypDhEhMeLfEhKH+r2/hbTWGcSzKdW28v2SuKaBJmGjr+ae6YSyNCEy43FnTzJ5ujIP64Kj/HUXdkqyLtjvSPt9QvNSKDukUz2/FvCCB87A/u0n0vREHnRPYh4aBXeaKNoz/KXB2j+KporFPMsoBx+ZyQMvzZAdefl/+K2wJBaKex4A7/I0PcSEwPzoabwqrDV1VTTx0sMTNGhuwhjJMjEnlmXEdWKjFb9gt/Lb19A01KUBcRQKU4XwcUUgkrp6aGxBeAolVKwHdcFBEWS3GeSkX9RrhdmFGhda3KbqOpIPcuJLG8K1Bjl5apJZcs+mNtwQGsytuNr+R3GdteEz4J4Dyy1ajgLkcVOE5ZNFvfgdmSFqeRAjxMxxVskCSM7xrGdjginlgELbDYBcdJ7LxTMRhWuY4mliTrUa11111PfVMvaQ5WTWgoKj+0TiMSSQpLUGnRA03MjVWdXFkTurYqVaQfD1npv3VsjbJmMIiijD8xoQeGtrg+NbeosjpWpNF8+TVDyMZJGLSOcnZu5J73/6DYdhr0UELIY2xsFABokHuzOJKsNdV8NagjSOCZK5cQ8mV0btmTdjsR2AUEH5d5gOza2QS3LzURwbh5qJ4oBf7RwpI8gfiP5Lc/lqnGYkYaB8x/SCfsPE2QxuZwbxVp9rXEA9UlMm0dOgQAbWZ8SbfRcB8rHXnfhnDujwL8S/tSEmvIVp61PkmMW/rZRuSfs4QwcZpbEmNjLGGI/4b9J/WDKu/mLEa2I8R0rAHahK4SXOL6+7+9Fe6xQtTVoPuzn/ANxUm/8A2abi7KrxI/MXOrEujQhMphnOi+UYzP1Oy/6nSzxnmA3Nv4mw+qaYckJO91vAa/RMyhEbuO8czv8AkGIYf2b6XykRl41a4n1v6K/MDIGHRzQPS3qphTfcdjrQBqs8ilivddXF4n6SP9tP+ZGP9def+JP8KO8/9jlo7N7Z7kvxr/fJP2F0h8I/yHe95V20uy3xSOvXrIRoQoWZcoJ5P+0O37KkBf8Ar+es57c0Mj/6vkLD7+K0mHLPHH/T8zqntsJz6Sr/AHk/6r/hpimSfk4eo+4+SW7cHNp9D+/zT3TKWRoQk5IyzwoO7Twj8hKjP/cDahIeqVdAKyBQvthqx/K8INyIqcNYAk9Rny7fLHWbiBVtPeoV2OBMdBv+4Vd9mvE0pq2nCSh0nTlSeWJOPL/POw33Fz66z9t4eTGYCQObePrDw19KnvAV2EleJTmFN3f7+q44zQT0tfPSU7MnOYIgVsMlkZXRAbi3VZP3jsTrW2Tixi8FHM65pfvFj56+KJWFkhaF5R+EXjLNPUwUpiGbIj86ZACBly4SbWJHdgR38jZ8vroKqIZvJUfx2jpxHFJStK6MXjkaZQpMikPlZWICssi2F79DX3vroqahyi6liFq/sy4gmcBjFRHHNEyyGdmcTVCYWKsS3UESW56QVxABwsnl9mmWLETYeV7TQ1DW0FB4AcRa5rrrUvuoWhwWoa2lWsm9p1dMqV7xvCqER00kbgs7BwLshBGBxm+EhhZMha5GsHFNhn2rBE9rqt6wINrXuKaW1BHBWVLYyQs7TgZaGkIgnvPdmnVWdReWSNVC2C3AUMeobMO2vWZrm6Ry2CaRcMiaWoiWZm5KSusnLADckMSCuZKh7WVr7Ei677dqaArmW5Csfshog1Y8rWxhiJv6M/SD/Zz15j4tnLcE2Fur3AeAv88qYwbavrwVP4hNJVSzShWJkZpDbcqGJI2vc22FhfsNbjRFhIWQO0Ay+Qp6pWSVodmcdSp3hvEQk9HU9lM8LP8AqsGCOPzQsp/YHrrNhGWTLw+Xv5pbCDLNk4V8jf33rVPFEWNfLttJFHJf1b7SNv3BE/eNasJsQmcWLgphq5JoJ0ITKhkWzOWW7tl3Hbsv90A/mdLwkEF9e1fw3eiZma6oYB2RTx3+q9oXWzdS7u/mPNjrsRaAe8/NcmDiRQbh8l1w4gKUvfA4/l3X+6QPqDogoG5P6beG70XMQCXZ/wCq/jv9U61eqF5H+lj/AGk/50A/11534l/ww/3f+N60tm9t3cnHHf8AfG/7tf8AHSHwh/IcrdpdlvekNexWQm3EHshANi3SD+1tf8hv+WqZjRhA1NvP7aq6BtXgnQX8vvokq0oIioK2AAAuPK2uSBvRFoU4c5lDiF3XupXIEZIQ43G9u4/MXH56JiC2oNxfy+4suQAh1CLG3n9jdOlYEXG4PbVwIIqFQQQaFe66uJzwOHOuplv8BeYj1CoY/wCDSofyGqpTZNYUVcSsx9p9a78Xq2U2UYxA/JEQOtvTInfY99LtiEpoTp7CunDXWO72FXairJk5iIIyMQMNwGXJgb2Ay27W7KNWwRCMdE85q/LeqI2lgpmqdb+yr97Uzn7jXRXUyxCzD7pXGSP8+pv7OvO/CxMJxGDd+h33B+Q80/i75XjeoHiFS0LmqponhWoztzljfaT4xEhHVEblcip2IF7nf1QFbHcliadYDVecV4JURoYpZ4s41M7UoZskDWLMwCCISWa5GWWNrbWGuhw1AQWkalWP2bcVAWBTVZSx1KrDSNiBjIQjuDYM1leRhdsQRbEm2vNzwui2sHshFHC77/eg0A0qeKbjdWK50W8a1lxYJ7TFHLLtT5F6p8KxscmW8jLHb48Qt0APSVjyFiQNY+Bk6Ta0gbNUAdi9NwPKxvUXqaLswpFoonhgqIkjeTiZowyKYo+ZMzFLdDGKIELGRuC3fvbzPpTQ6NqlRUC5olvEHFK5YW5lRBVQTDlCeIISpBVypYIsiuVG6PsQSRe2uNa2ulEOLqcU98DfZcL4nONmKmMH0IQ4/wAZNeW23+dtXBwHQHN/1f8AqmIOrE9ypPCyeaAGKlgVBHkdmW/qLra3ne3nr0G0G1jzcFmTgdHWlaX+h+ak+JwcyGQhbEgiVBv1LuGH6w2N/vL67ayWOyuA8vfuhSsLskjQT3Hlw8fQ+K1vjlUJ4eG1m/20ZQj5yIs2/wBDEy/VvnrXiPWWtim1ZXgmWmVnLxlBBB7HY64RUUK6CQahRfDIjSzCQxtIgBAxAYkHfEqbbg75D/Xbyu1NjzSMLY9Dffbyvypv1styHGseOsaFM+O1EtXLkICigWVcbW9SSQBc/wCg+pq2fsuSBmQAknUkU+e4K92IiaKlw8/spXhdFy1ORu7WyI+QsAPkBr0uEwwgZTedVi4rEdM+o0GieabSq8i/Sp9U/wDuKbXnPiU/8O3/AHf+N609mdpyc+IP99/8kf5jrP8Ag8/lP7/srdpdgd/0TfXs1jprxKj5qWvZgbqfQj/TS+JgEzMpTGGnML825c8K4qaWJ0NMzsTktlBUE9+ob4+YW1x2v6eMx2w8RLKHEkAWtU18rV5+i22YmJ4qHDxsoGm4dNLIXYFMiSzEW+K+Vh87nWzBs9zgG5aNFNeWnNQmxkcYsankrRFGFUKOwFh+WvQNaGtDRoFgucXOLjqV1qSipjwRGDUVEzWxijWMN6FiZJR9MREdLym9E/hR1SVhVZI9TPkos0xaY3+7zpHck/RSv1JA1RHMImvkPGg8FQ+QNzvOlaeQH7pDiMgsiRr0opa9++bWV2PqwAIH69vpHCuo4vcauNvv5KMIuXPNzbyFx4fRXnil5vD9M57wy2/INJGB+5l/drGw35PxDKwaPbX0afoVpOvhgeCgOFeIYYuS8lIJpoFxiYzFU2ZnQvEEORVmPZgD5i+59WWk1ulg+m5R78bnJnYsMqgtzmwUswYglciCVS4HSpHYegt3KLclHMb81Y/Z9JM0NdGnJEOCvMXJV8eoHlt2BwVrM2ytid7nXlfiDoI8ZhpZM1a0FNLEfU6DUJzC1LHALd/5aT8Ev/pnW5RCwb2hzRlIlEkxm5krSRkMIVa5zMWwRgrnEFCekm+53y9lNl/iE7ntYBuIpm5Voa3FzWl1zEEdGBdM67i3D5nZpKWpUmwyjqVuQqqgODRELso6QSB669AGuAsUsXNO5JVtVRCllSmFUHeSIsKgxsLIJrEGNRZtyN+4Jt2OugOrdBLctlO8OXHw7Ukd3nF/7cC/4DXlcR1/iOEHcw/J5+qZZ/hj3qlUfD5ZQWjwGJ82sQRYg2Cn5Ea38Ri42ExvBWbJOyM0dW/L91NyVLIVd1KtYBwN1f5qR94E7A2JFxY7axw0GwKQDA4FrTUbuI7+XE6DXir94SmE3BJ416mo5S6Y9RZFZalAvyZGMY1pwuNAStqOskIrrT1/unIN9x20+s5GhCNCEaEI0ISEtQQTZSQASTcD4QpPz7MNZuK2pFhpOjcCTbTnWnyTkODdK3MCFJcAoGlkZnGKx4gYm9zlDNvttbFR2+8d9eQ+INtNnYxjG/1G/MOb9/ILTwuF6Gt61T7xPQdqgFQyrgwYkBgSMQCL2a+w23y0h8PbWODkMZbmDuG7ifv3KeJg6ZuWtFB9YGTxlBkF3Nib47gHcr1AXHnr2+G25h8RM2FgNT3U36kHWyy5cA9jS6osu9bKRRoQjQhGhCNCErxCq924BUTD9JV5YFb3PvBEURHnkIcDt+HbSb3XJWowZI+4LM4aZABHGb5qpkk7HACy9u1wLAC1hke43yS41qd2g5+9Vhue4nM7doOf7anwCiK6pLRrYALK5cdNiyrsp+QAKAfsk9iNP4OP83/SPf1TcTKPPFop5+zXvVw4e2Xh2qH4KhQP7dOx/wAx1lYgZfiOE8WH/tePotRh/wCGd3/ZUWEqGUsCVuMgDYkX3APkSPPXrEop/wAY8RoJmi9wpnp1VSHzO7nbHYOw2seq9zlv2GoMDh2ipPLT2Up4Cp0eWbOkkqiIrpyyF5Zv8Vyy2JNrFbuMTiDvrz3xFJJG2IsmEfW31v5A6b62vcpnCgGtqrQf9qv/AK5S/wBkf9Na1OSkqf7QchT0qc+MxIzpHTgfaRBAUUSNkSxQDlnZbMd8jvrD2M2MbSxGWNwO8k2NTuFBSuoubcF3EV6MXUfQwcOWMNmamcj9HOWpYx6XKhsjf1kQHXpiXd3qlRkS/iueodJVjWAcPjmyj93EWIN3RDeMli5VjfIn120Mp4oeT4KRoGy8O1AH3Z1v/wCpAf8AA68tP1fiOKu9h/7X/ZMM/wAMe9U2i5sRjlQB+bcYLckgb7/MevkdvPWviJI5i5rrFu9ZUvRyZmOtl3+/Z1UzDMCrMl5IiSHQi7IT8QxO5Hqh3HlfYazyDWhsffuqSc0ggOs7cdx4X+vnxVn9kE60/EHiVg0FZGcd8rSRXbG/piZO++1tO4eQuGU6ha2DnLwWOFCFLwQiFnpiRlA5jAvc4CxiJvuSYmjJ+Z1oseCAN6qmjLXE0sl9WKhGhCNCEaEJnPl1gIxyEliCtutIVHdgdihv9Rrze0dm4ifFdKwCnV3/ANOavzWvhcVEyINcaHuPFWCg4+scaqYJbgbkcvf/ANzXm5/hfHyPLhlp/q/ZMfjYP6vQ/ZMqziKyTh2gkKAJseXe6GUj+k9WU/kfzYi+HdoRwFjaVvv45foCj8bB/V6H7L3jXEufgFikWxG7YWHXE33XJ7KR+Y0zsjYGMwmIbJJSlQbHk77qubFwujcAd3A/ZN9e3WIjQhGhCNCE3q1L4wKbSTsIlsRcZGzOL/gXJ/6uoPeGjmroYy92lkl7a+IRh6SjBZUjUzNgDdTYxQgEbL/Sd/Qaz5ictAmsU4hlBSp4+qz6FRyRmQkW3MbtzNgMEH/Z7BR5kDbvcpmpfa53cv3WU4npOrd27lzPPfyOvBRHFKxpWZ1WwVQAD90X2LehYmwH09DbTgYMO3Ke05OQRiJoa43Pv04q78MUr4eqj+KoX/PTqf8AA6w8Sc3xFAODD8pD9VoMH/DO7/sqrwyiiKGaoeRYQwQCJAzuxGRC5MFUAWJY+oAB3t6ok6BKtA1KkPceHTdEE9TDKdl97RCjE7AF4jePf7zKQP4jlXDUeSlRh0KU8FFIp6hZqmekdYytoRcsVazK3S26mwFrG7GxHn5/4hZI9kQjibJ1v1buG8a791rhMYWgrU0V8/2bqf8A5Jw794/661qjiuqv+0ikYxNItPGVSrkDVYYZyXLoVYEZWD/Zm5teJbDG1sPBSBm15I3TEkizaGg0PdYX0361UphWKtFWOHeHhJEkklVTwcy4iSUtd7MUyOKkRx5Arm3mremvTF1Dokw3iUvW8Fjp4pIpCZK8rcxREMtMiEO5mYbNJipGI2W5J3x0BxN9y6WZQp3wXaThHEoRuVBlt/UBH8YteU2z+VtfCTHQ9X/q/wDZMw9aF7VS+GSRh4hg6uFYF49y7GxHbe1rncbbeWtfFQyNzOJBBKy5mvLXGoItY7h791S1JwzBizTssp3KxDJ9yT1gZXO/a1r+uqZJ8zQ0MFBxVb58zcrWAjidPDT51Xc08sE0VUjuzROsgDxGLLE9mcIAbi62Nu9t7212B7QaU8jX0VuElAdSgHc6vpX5LXvGkSSPTVsNmSojAB37gGRLWIsXjMgJuLFIxfVuIhMsZDDRwuDpf9+dRyWkXhhqdND75JrGjEKVOYb4QSAx+Sk2VyN7r0OLbrrKw23zGTHi2kEakDT/AFN1HeKtO4rkuz2u60R996BIL49mHdWBVh9VO416GDExTtzRODhyKzpIXx9oUXWr1UjQhGhCNCEaEI0IRoQjQhcvIBYE7nsO5P0A3J+mq5ZWRNzSEAc1NkbnmjRVetG29+iwub2yA9SCbRra/VIR2+Fu2vPYr4ijplwwzbqmtPAauPIDvoFow7OOsh8B9078B8OElZJUMBjAuKk/jkAJuW6slj33C9M42W2IdwcUjWZ5iS92td3AUFh3DzOquLmnqs7I9lZT4h449bWVFRGhdJJQqFyBGFSyRbWyJ++VBABbsT3nNlr1j5a/YLOxRaXdY0oN1a8+Q93TP3EuxaolJZWwCJuSbBrJtsCCL2UH1O19RGI6MUhbTmUt0waKRNsRWp+v9+4JvxCUAiJbKoORVTcAi4Av95huWPriPLV+CZmcZHXPu/2VsLa9c3PvyHDlXirrXnleHoFPeab+Gcjg/wBlB+/WNB+d8RSOGjG/Ro+bitN1sMOaifDfDqzkGRKQVdLIxDxWLG8ewdcDzEfqZQ6frA+WvUuLa0rQpZoNNKhcVdVTxMLcKkilv0LPPK4uNx9kY0L/ALJJHrcaKE/q+S6aDcn3gSefDiE6vEVwBnDrnI4PMYlBcDIguBe6sxAttry/xCIH4nDRSB1SbEaaj9tLgJnC1yuK2/8A2ah/FL/6h1uVQsz9qtHGDV5rPzMkmiWHNoghVVaSVVvGhLia7sASBtex1jyGWLacTxkDXChJyhx5A9o7qAW4qRAMZCptBxaRKRCtLSOsJMfPqI0ka7M8oRA58smNgrdydhr0haK6lJhxy6Lun8QcVrSYo5JZQ90dY4lCWkBVuYI0xtZjct27/PQWsbdGZ7tFK+yWbCsnppBbmxsrA/ijPb9xf92vMfFsROEZO3VjgfA/uAmMGeuWneqXJHJTTOgYh42aNjYb4MQdj5Ei+2vQ5YsXE2Tc4AjxFUlLEDVjhol4uNyItgkXyCqVH7ge+lX7ObqXeaXdhGONSSkOK1Zk5ZEgk6bso6QjbeXrudm3FvnowMeUk5fFTw8eTNVtPr75LTvZVW++8OqOHMcZoDzIC3kC2cZ2N2CSixttiQurnDK5aIo9tCnFJUgKXxIV9pU6SVYHFw6t0OFYFWBtazEMN7422dmGcfiIu0N1/MEXB7qg7wUYTEZD0L/D38lL4hxjs4AvjjzQP1jDIRKg9BGxHprxoJYc4seNcp7s7eoeeYArTTNFj5fM3QAXZYphIV2uwdJgGW2/SDfb8ta8W1sfDJ0Yfm3DO3XhRza1rxNEu/CQv1b5WSyUdxcSi360Eij8muVb6jTjfiedtnwgnk8fLUeKWds6PcSuZqZ0VWbBkY2V42yHyvcC1/lcfPWps7b8OLl6AtLH8ClZ8C6NuYGoSRO4ABJOwA3J8/8ADe/lrXxOJiw8ZklNAlYonSOytC9dWU4urK1r2YeXqCNj+R1Vg9oYfGNLoHVpr7KnNh3xdoJSnp5JCwQL0i7M7YqPzsTe2/b92ktp7agwBDHgucdAFbh8G6YZq0C690JF+ctv1IZJR+9SBb59tY7/AInlrRsIH+p4HvuTg2aze4pOOOIqXLkqCQTJKkKmxIOPLyk7g7Ei/wDHSc+2toPdkrlPBjCTfm6g+yvZg4W7q96XpdkU48rMDpAMFza5W/VUSOvysDrJmcXyHM7ORvJz+N6RtB51ITQAAoFGV9SpRukmNDeyqFDtcWEcYJ3LWF2LOSSLjcH02xdlkkYqXwFyT3k0twDQG96RxeJp+UzU+ikPGdX/ACbwhacuBU1RKMwPZpOqdl8yFUlF8xeMa35HEAuVDj0cdtyzKaVQgRjHDFawVwCxHlZTsPXcE+oB1mNaS6oqTyWE1pLswq53LTz/ALeKj46+FGCRXQMSGmcWI2J2B7XPyAF72OmHYaXLnePD3/dMGGRwLn3puHv991U1rBLy4QSrR78nEHJvTP5kW7effe2mcEWCV247+HNXRZM7qVzb+Hh77ld/akRDFQ0QP6KLJvyCop/PF9YvwxWeXE40/rdQepI9WrTxXVa1nBUKFgGUtnZfNGxYDc9LEHHck9vM+uvXJMGit8ni6R3q297nWGSKRUp5Gdt5FKKq2yQKmWWV1JxG2qslKWVmfU1Uh7NeF5JG5pRlJVKYativQIypZRa7jdJFAsFYtYkX385i5nSbWbGyemUXZe/0NiN9RuTUTaRXC3vWuuKh+0Km+0H8491jqIHjmmfEr0fAoysFkIkkN77qhFjYMuHtuIZY5xEZHNcKAV9aXIsPE+BtjOorRY34Y4qkUc6E05LYPE08LTJnGxW4UKxVijsQStukA2216gVe1riKfukQctQkeIeKK2YYyVMpUbYo3LS37EYVf4amGNG5RL3HekeB8VMFVFUEklJMnJ3JBuJPmSVLfmdLY/CjFYaSD+oUHfu9aLsb8rw5WH2r8M5VbzV+CoUOD5ZKArW/LFv6+sX4WxRlwXRO7UZynu1H1HgrsWyj8w3qoUxkXGZV+Ene2YBsVIYCxAsb327jfWxM+KSsTzQpJ+R1YydfDyXTyxyYFldWLlpJEOzA37AEnvby2se/nSIZ4q5DUblwNkZXKQRSgB9/VPvDPHTQ1yVMZZokazAizNE1g4I2uR8QuBuo0wGyOjBfqmIXEAZtVsfiKnWOdZoyGp6wB0YHbmY3NvlJGMxbzSQn4tETtyjio/1BRRHL8rx3yIvfD1ZVKsPriobfY+mHtbZJeTPDrvHHyLT4Ekckzg8Z+h/gUmsiDoLOyPfCzGTvuVxSU497i9rg9tjrzuVx64ABGtqeNSwV8ND4LTRSu18Q1pclS5CoxyKhWYsecw3vsLDf0vokDaZiKtoTvItWooBkGm++iFJ14ZCIAshSI5Xxd2kdrsXJANxdm233v6DTmwvwjScdPI0ONgKgZQLacaDySWM6V46Njdd6heI9b4EEC1mBBB3vsQf1uW2/y1rY3Ex4mWLonVaaac3AedARyqoYWN0Mb3OFD9guopDEY4iSUybl3uSo6gyL5kH7IgeuoQCLDbRkd2QBQ91AQT3XFe5dlzT4YGlTb7KWpHYMUMchSYcuRCjqbG65C42tc3Pa3nsNK7bdgsXGMVDK3PHcX1pelPko4Ns0RyPbYpnxLKNmRnzdGCrljIWuFKkZHmg2YXK3AsdY2HyyND2toCKmlQBStdBk3aGlbLRSBYAcpWkDW62JMZAJ3JzlVWLG4A+fy1bQk9IQKbhY6aaNJFOKErcSXC3ERtdgbF7bY9IF1+bF7+R89bGytkukImn0Ggp63Jp4BvckMXixH1Ga/L91L+F+He8VQJH2NMQzejSkXjX+oPtCPImEjz16WV36UlhY/wBZWZe0DxHJxCvlkgu0EC8uJlt8NznIpJ++QbFdyqjt5rv6IU6U2Pu67iXss159+/BVaKG8byhk6WCkE9TXx3v+fne9jq8zhkoia2xVTn0eGUN/JP6WBeRIQMpXQ9uyDYgMxsqX2Y3IPb00jNOXzA/pB80u956Vu5oPn4angpXwBwMy8SiRlW0X2z2N7Y9QB27lyhI8wdL7Z2gyLZ8kjBQu6g5k6+Qr4rQwlJXAjT7JDx1xT3munkBuoblp+ynTt8ibt/W05sTB/hcDHGdaZj3m/pYeCJ355CUv4VXhZhmFeZll/omjDEAW8goIzy/H02t89aTs9eqoty0uqxfa529dWKC2z2W8OQGnCipPKiLzpOHRYpnCkFFcLubyWxDLa5uGN28pgRJNi5sRI1hFaNc2hJA7id1K1od2mmgQGtDRVanraUFA+Nk/mkkux5H2+LC4flXcqRcemx+6wVt7W0vi4PxEDosxbUUqPfmN4sutNDVYF4+4bLDWO0whVpgJQsLEqoPTbdQb3Um9rMST6gU/DmLimwYZHm6lqu379xPluVWKYQ+p3rzwbXcPiaVq+CSfpHKVLWB6sshku56bHe1j8tbjw49kqhpaO0q/KwLEgYqSbLe9gTsLnc2G1/PU1ErRKRf5S4OYxvU0Ruo82QA4/PdLr82j142U/wAL2yJDaOfXkd/kaHkHJ0fmwU3hULh9aYyTchGFmx3I9GA3uR6eY9bDXpcZhukGYC4WZNEJBzHuif1VJEbO6gN8RMZKrKvm62PxAdRHfY9xY6zGTSNs0n7H3ZLMkkHVafPUHgflw7iis4Fb9G4JNyEcjcC18WHpfzB799MQ7RcP5gqF2PGV7Y8Qr97LuJiqppeEVDMksYzp2PxKAcha+xMb2IFyCpt2B0xmaesw2WtG5sjOIUjA7dSyDGVGKSKN8WFr29VIIZT5qynz0011RVZ0jCx1Cm1ZQllIRyoP3TuvrcD7h+a6zcTsqGV/SNFHfPvTkGOcwZXXHqmQpAoF3EZDDqMZBFjsRJEtjvYjM7Hc21gYjDYiJxzxlw5GrfJxt4XpZaseIjk7J+6lKbiE7vb3qyKO10vsLlnZR8I7m3fYDuSuRJh4I2/ybnkd+gAO87q6XJ0ANqfCJZ3CTlllHTHLYAsBi+EgtjnuO1tw4FrG9DJX4SksABaCHFt6A3uL1pbnahOopxzQ4Fp3qIDyLJSOpXmMXIJGwLxQ9/kC3f5XOtLESjEmd0u/LWn+VztO8NUY4xG0NboE8ra+oRlIqmAPdZMATvY222cHpZR2YXHSTilDBBIC3ogTyr4d4OrTvFu0LzUXLDmXYyCVifwc1r2GxZl5Q8hdT2AHlrUw8E78rYoiB/yt+ebwcq3zMZ2iAlqLh7KLM5xvfFTYH9o92Hy7a9BBsiMOD5qOPp6/tzWZNtAutGKc96eTyEBVRcpHYJGnbJj2G3ZRuSfJVY9hrWcQ0VSDGF7qLv2j8ZXhXDkoopL1NQGDP2azbzS7bgkkqo8r7bJpYXN1qUytoFikkciHHriBADd7lCbdh3tv8+42vqTjHO2rBXLokwWPGazvuncFFEZSqtzI1FhawY7brcWCqPNtu9hvpZ2KkEdCKH6fdUumkDKkUJ8v78r8dE9reIRxqBdHcbLGm8cZv3NviINu/nawW5OlooHSHgDvOpVMcL3mtwN5Op+3vVXDgRPDuEy1bE+81htET3sb4t6di0n0xGsrFsbtHaseDZ/Lhu7vtUfJvmVtRgQw5t50VF4eyxAySQc2Igx7sUAYgfCwB+0C9rggEg2NrH2ZudUmOJTnjnBjA74OJY0bBmXvG24KSr91wQRfdWscSbEDjXVXXNom/BKdZKmGN5lgVn/Stay4gsDuQLkgAX2uR37aR2pM6HCSPazOaUpxrY6X5qcDczxei+ivBEJZZKl5BK8hEYkUYo8cTScsoBfY5sS1zck2OOOsrY+GbBhWhrS3Ncg6g+wPrdNyGrlZ9aigvCNCFhfj7wrhHIsNJGr07NPLOhVQYm5pVANjdVAOFrIEAW9xrEjxBwW0qTS9WSzW0NiSLncL2rvrUqT2Z47C4Wb69Ys9WbwbQzsS/LQUbdFRLMEROW3S4WZxkHA7CM3DBTbVbyPFWRg+CT8L8Z/k+uyDiSEExyMm4dCdnAHmNnA7912JOs7bGzhtDCGL9Wre/h3HT13KcMnRvruTj2k+GhTz8yMA01R1xkbqrfEV9LfeA7EEj7p0nsDaJxmGMMtpI7HjwB79x596niI8jsw0KYUUcMsRAyjK7uiEkKRvdVN7XO4KgH8xombJFJR1+fHx+6xpDJHJe9dCfqbetvBK09OwiVb86MfBJGQHW3aw7HEbbHcbYnzrLgXV0PA+/fFQc8F5PZO8HQ/3/eqWpKws6PGwWqgOcTi4uR6juFI6XjPYHzBBMmkxHMNPfsFTjc7DuzDsnX38jv8AMLTKurStpk4lApDoOXWQjcrh8W3m8RJPkWjY7E4DWrE8a7itWVglZmamykEXG4PYjTSzl7oQuZIw2zAEfMX1FzQ4UcKhSa4tNWmiYVcbC6qSFJXb5sJwCCe32jD5BpAe+vLbUw8MOIaQ2gI3ci3MKadkabwKaLawUrpIzmNSFwIrvFCc/s0kL3JB+1NgjeY+zxuvzt5a7s7DRT4mR4uyopzy6HzJ8l3EzPjhB0cfZUkkYF7AC/ew7/X116dkbIxRgAHJYrnufdxqutTUEE6EKS4By6eGTilUcI1Q8kHyQ267f9pKbBR3xxGxdhpZ7sxWlBFkbU6rD/EfGJK2peomH2khsqC7YKNlRPPYdyALkk+erQ1rG1eovfU8glU4PUTHKV8NrdVmaw8rCyr5+ZOs44uOKrYQkDiYYuqwV+X3XcfBafsoec/IgKPW7gC3zFyfkdVuxcx4N8PZUTiptTRvz8v2opDwl4bFdVrGoUQRdUxS4UjyUHuxNscifxEWx3Wx+POAwxnd23WZXWvHuGvkDqn8HC6Q1dXx92rwHjVK+0LxAKupxi3gh+ziC9mO2TAD1IAHyUeumPh/ZhwWGrJ/Mf1nfQeGp5kq3Ey53W0C84dxGqp1EdBVPcDKWBRg/MI6ysbLeRQABtdrDdVFtbRAN3BQFQOqUg3jiubIPKkgYFWElPA2QPcMeXcj5X13o2rnSOU77OeGyqjVK+7sk7ilxkVnZMmC5Yjut2BZCRdQGyFt/K7ZdHjcbHgSXNLetUaaV+lnbjaibw4LGF/Fbvw6l5UUcWTNy0VMmN2bEAXY+ZNrnW4VxONCEaEKn+0Hg0botQ6O0aX95EcpjLwqkhs4DKJERjniTe2Vr3Ktn7Sw8k0VYKdIOySBbjQkGhPH+4mwgG+ixSaNqCpcy0a4SK7QRVQWWyknlMbMbstgGUm9iQb3BLmy8azF4cUkzObQOIqL79QLHcaUS0rOjfWlikkkqeJTfbzHCNcnkfaOCMd2CLZR6BVALGw+etKzBZVirzcp34koXlcrTU2NPSxdEignmRbSCR5PgZmyMgAAIDkb21xpA1NyhwPDRS/gfisVVA3C6s9Lf7u/mp7hQT2IO6+RF17WB8rtvBy4OcbUwouO2OI49x/Vws7WpTMD2vb0T/BVHjPCpqKoMb3WRN1ZezKezC/dTbsfMEdxrew2Iw+0cOJWXB8wd47x666FKTRUJY8JWl4mrEk3iktcugLI3zdfL6nt+LSU+FdFbUevv3RISQFooOsOB18D77k6qsJAGk6CN0njN12vbq8h8m23sCdLtq2wvyPv5KpmZhIbfi06+X2upXwr4qfh9UHcdEgAnVe0qDtLH/xUvunmtx6HTED6W3fJO4OUNsOz6tPA8juKvXFKBKcpJCQ1FPYwsu6xs+4j+UbXunkCSm3QDpxv3FX4iH9Y8Ulq5JI0ISc8AcWP0/f3+o+R1TPh45m5Xiu/u7lbFM+I1aVxSUixiy+fcnXIMNHCDkGq7NO+U1cl9XqlGhCccD4T75IQ4/msR+1J7SsN+UPVB3c9uyb3cLTI/cE5hof1lUD2oeM34lUcilu1NC2xUEiRxcGQ+WI3Cg99z5i1Iexl3GivmkawdY0VWo6Sri7Id+7AR5H5EksQPkANLSPglNXP9CkJJMPJq750+idSTSjeSnBBPeWW4v5WQ33+Si+qiyP9L/IfVVBsejH+Tfr9yuKV6qskECAXY4hEBUG3csTvgPPtte41cG4fDQnETGgF7/bidyZhwrA4ZRU8/fvirr4nrY+GUg4dTNedxeokGxGQ3HyLDYD7q/MgnE2ZBJtbF/xHECkbbMb3fQak73chRaMrhCzo2671TuD08KgSVkc3IkDxxtEF+MBQW6iLhAwNvM/ska9i4ndqlGgDVXh6mvkpwYZouIRRC3VCkuajssscimWKcDyJs4tvnbmVUaDeysOalrqq1nEJeKyxQpBSxzyE/axqUzsjEF2JY2VQx2vfp22GqcZio8DA6eSuUfU0XGgyuAC1/wACcBUSif3WngMSNT2jsxZgwDNlgCFsuxvdhIcgCttYexo5OjdM6UvD7itba89eNLWsnJCK0por3rYVaNCEaEJOpgWRGR1DI6lWUi4IIsQR5gjbQhY94+8KFs0WKpmqsh7qzS5LyV5ZcXd7WFyCZOsuRuRbWDmdszFdIMrMOdaC5dQ8q14U6oCm5okbTUrPIOOTQwtTKsaDmZSXiVnZ1JADmTIdB2AAFjv3JJ9W0skAe01BFu4pGpbZO+C8Jqa6eAyid4TJZpnDsiKpLSWcgqLKrbX7i2uuIaDRdaHON0lxvhjY++pHyYJpnMKXxZUuDG6rfLA3sGGwI8gVuAg9U3Q5pF1beE8Sh4vAtJVsErEH2E1vj2/i1h1J94DIWI6fHYrCzbEnOLwgrC7tN4ft/Sd2hsbuMe2duV2qpPE+H1NDK8Ugwci17ZBl3syE9xud/nYi+w9FDLhtpRNmjdUeo5EcfYss+aC4Eg0SXCnhVcGQK/ZXDtHl6BmU7N9dj+eqsXBI12YGrfOiXnbITmBqOFAaeB3fJOK3hSMpX7aIEg2KCVbi5y6b43vubi/npVkpBrY+iqjxDmmtj40PrT5FWf2eeKFpQ1DWYS8PlJXINksLN3y80jJ3P4WNwdzp0TNcbChWlDOH2Njz93Vw4hQvSyiKQl0f9BMf6QWvgx7c5R/bAyH3grcb62Konhy3Gi51alkaEI0IRoQuqChkqpTDESoW3OlH9GDuFW+xmYdh2UHI/dV63vpYJmCHPc6KJ9oniHOM8M4cAlOn2c8oYgbd4lbcsfxnz3BO5ujJOyPtXV2IxTIRQ6rNTwd4Ris4W/ZRI6k/RVuSfoNVjExPuY6pP8S2U1LK+A+ZQOfGoLjJB95pZY2/f0k/TEk6gejeaMsfArn5TzRuvc0j6/NL0JmqXWKnhtK+18zI+Pn1sAUX1J/gdWSQxYaMzYl9Gj3oNTyCtjwpLqVrypQeQsrzNLBwOAxxFZeISL1NbaMeW3kg8h3Y7nawGBHHP8QTiSQFmHYbD+r9+J0aLC9SdMluHbTVxVDo+Hz1RmkVXlKKZZmvva+5vY9R3tsexNrA69o0MjaGNFALAJK7jVWbhvFxJLMoZH4cqZe6yXvyo1LKIlvcVA3BkRviyc3XfXC2lOKsDvJR5hFNhxCgqCIw4QI5Kyq4xYxOF2kTGxLA2I2Nja8teq4KJt1mqf8ACnhaWVGaWGN5q6My09QXF4SRlmRYFXu4fove1iRtrymIxJ2hjRFh5CGxGj2kWdeh414UdTiE5Gzo21dqVuNHSJEgSNFRBeyqLC5JJP1JJJPmSTrcAAFAopfXUI0IRoQjQhRHiXhJnhblsUqFV+RIGK4uykDK3xJe11II2BtcAimfDRYhmSZuZq6CRcLC/GfhjHmS01PNGkAAqubIHYSMFkvu7EkK4ZipxOQIvvrN2Xj5cNKMJjnjM7sACwFwNAKA06o147lyeIPGZg70sfEUSKlUXaRuWIIqLdYosI0SQzAGzwtfIIPjysx6Tb0mQ6eqoLxSqi1krZWFYypUSzOIlDxrMd72HLPSiNuq3G9nxt3PeqOqodY3TPxVRQ084WGRchbmIhYiGQWLIkp+NVa4BvcFSCSRc9bVwuP3XHDKbK0cI8W09ZEKXigFh+jqexU9gWP3W/X+Ej4h3J8ni9jYjAynF7MPezce4bxy1H6TuDTJ2yDJL5qG8VeCJ6S8i/bU/cSoL2H64Hbb7wuvzF7a0tl7fw+N/Ld1JNMp3nkd/dryOqqlw7mXFwqwkrqPs2ZfQBiB+4G2taTDRu1aKpYsY7tAHwUmjRsgZg7/AHS84d+o7WCp0+dtj8u+sd7XseW2HIU+ZShD2uIFBvo2gt3m/uqtvgvxlHGDw3iN2o2sIpXBQw3sUBucljDfA98oyoubDpciq5mZaUEudgr91a6+jkpZFjlOaP8AoZ9gJNr4tbZZgN7DZgCy/eVG2PrYpeaDLcaLzViWRoQvaKjlqZDDAccf0s1riIHewB2aYjcL2AIZtrBq3vy2CYhgz3OihfHfjaKmj/k3hjYgHGeoUlitz9pi3d5Tcs8nlv57qs6oaXJ17wxtlmqyiIlI2WWIWsXyYdrkCzBfzA1CLDdKzM7qn34pDJ0gzPGU8qfaqXTirqLRpDGP1U//ALb+B1MbOaT13EqBwzXXeSfFSnhzwnV8QYPuI/OaT4R64KLZH9mw23I0nj9qYLZbaG7/AOka+J3Dv8AU7BhiRRooPfmrJxDxFS8Njan4aBJOdpalrNYj0PZiPIDoB9TcayoNmYvasgxG0eqwdlgt+45k9Y8hRMulZCMsevFU3g/DZK2ow5i8x7nKVxd23OK5EZyMdgLj5ka9cA2Jga0UAsANAkwC4qY8OVtL7xTxGmlpqgSrGKiGoZXRywQl45VZO5IYWG1xa22hwdQ3U2EVpSi78QcOhnaomgUU0tO594glsotlisse1rsbAxW+I9INxfjSRQG9V1zQbhe+HqOWsK1bRUz0tI2DU4+zDXALFUsVLFmVzkRkVC7AADC2zjwxwwMbnNkkFnDdfjrelKjQXV8DCeudBuW2eE/DqUyljEiSMWxVSWEaMQRGhPwqbBiqgLfbcKDq7BYYwRBrzV2801PPeaaVN1NxqVYdNqKNCEaEI0IRoQjQhVnxZ4YSoAkWPNslMkXNZFmVbjF1BwZhsRkN8FUkDcI43B9OwllGyU6rqXHjqOFtK1Ck11DfRYp4g4W1HInEEjgSE1JVKdzngYy3S4HTYtG91Vum4A+UNlbRJecBMSZGC7tx+u8UJ11Vc0VPzG+SSTjMFJA8lE8vvFQGV2c9VPGMSyKw+N3O/OsOkbBWvbeylxodAl6gXbqU8qnkopI6ChRfejis8oRXd5HAPKjLghIkBAJFrkEm1jfgo4ZnaKRJHVGqZ8fp6aScokkURiTGeo3Ec0o2JjhiQkAttdBawLW7X60kBccATZOOE8cr+F4bcymfdATnE48zFIt8Tsdh2+8t9ZO0ti4TaHWeMr/6hr4jf434EKccz4u5Sxp+E8S3RvcalvumwViflcI1z+Eqx89Y4k2xsqzx08Q33qB8x4hwG4q6kM3IqG4z4D4jTiygyxBsxyercG4JQjO998RcX03htt7Lxbqudkcbda3r2fMjuVEmCcDmpXd4Ks8SmUk8xGjk+8tjYE7k27hT3ZSNr3BJuG04opIuszrN5bx70PglGRvjNNR6/wB+B8DalLX4G8eiCIUtapn4e4AsepofQjzKA72HUtrr2tpl8f6mp1r/ANLleq6kMCCVZOfROMkqAQ2A9JSPu+kvbaz2IybrJNxS82Hpdi94ZQvV5YNyqdL8yp2t0/EsV9iwsQXPSp/EQQOvkpYKMOHzdZ2iq/jP2gIIzQ8L+zplurzqTlJe+QQnqsTctKTkxJ+rRjjLrlNPeG2Cz6hmaNwYrZWKgY5XvY7AEG9wNTxGHZKyjrAJSSMSjK5WHgngKuntaIxp+Ob7P+7bL+7bWXiviDZ+EGXPmI3Nv66eqaZhpHbqKw/yRwrh29VL75UD+iUAqD80vYd/6Rt+4Gsn8btfalsMzoYz+o6nuOv/ACjvKuyQxdo1Kg/EvjiprAY1+xgA3ij/AA7Dra1yvlbZdwLHWrsz4fw2CPSHryf1HjyG7vueaplxD32FgomKjSIxyTFHR4mlRFZjkQWRUcrbHrBLAG9lIuCRrbrXRU0pqpfhqQ14aJYY6etVS8DQXRZsBkYmQsQstgSri17b9t4mrb7lMUd3ritZOIU7VLMiVUIUVBbpWdD0pILD9P2Vk+9sRvtoHVNNy4euKr2hFRxK0VXWtDCsbMkk46XKdOzEqJGUE3YsSAD6m2PtTagwbfyWdI6tCAbivGlSK7rK6KIyds0C2LwjwEPy6uemp42MUfLjRScLXcM2aKVYXACW6LHqN9l9m7O/CNOZ5eSa33V8Tc7zW/BXvfmVz1pqCNCEaEI0IRoQjQhGhCNCFXeL+GlM61VOsKVAV1YtGPtA4T4mUg5gotmN9iwtvcIbR2ezHQ9E4kXBqOVfS/mpsflNViHG/Bj/AGYpVlmlaNpKmPBY+Sbr0qpxIBJYBLs3TtqjCbYfhy5mOGRoIaw3ObvN67iXWF1CSAOuzXekU8TIUmqArCvlRY+bfpxK4ySxgC6TsoANzYXcqRfHXo8mg3JXOKc1xwLg6PIKOaN1kmCSc4MF5MXLMmWLLZlxYlhcbooBuCNdc62YIa3cVxxRJK+SaaniYwwKkcUaqWZYgSsShQL3IDOe9jloHVABQauNkn4upI4HjpxGqyxQxioYE7ysoZha+NlBUXABJDX30MJN1x4AskuDeKKylsIZ3Cj7jda29ArXCj9m2kcZsnB4u80YJ4ix8xSvjVSZM9mhVnj9pnNUJWUcE6+ZG391wwv+Y1hu+FehObBzvjPveC35FMDF17bar3+VOAzG70s0J9VyA/IRyEf3dc/CfEMPYma8c6V/6m/VGfDnUUTvh/iSh4eC3Dql2Q7yUk6SlJPUo/LPKkttfdTtcbXDGEO1+kpiogWne1zbeGa/hfvUi6IDqlKcQ8YUdeuFXO1PSDaOjgSS5A+EzOseJ9RGnSNrkkbTx38UDg3CRCnFzm+gzV8/JDXRU6xTD3/gEW6U08x+eVvzEjqP4aU/DfEM1nSsYPD6NJ9VHNhhuqvT7SEhBWioYYR5MbfxVAv+bR//AC8k5rjMS5/IfdxPyR+LA7DaKucY8XV1SPtJnCG9lj+zU22I6d2HyJOtnB7EwOFvHGK8Tc+unhRUPnkdqVH/AMjTiJpTE6xIEOTKVBEhATEn4r9wRtYE61MwJ1VeU0qnvh3jYiDwThno57CZFtkpFsZYye0iEAgdjaxHa0XNrcaoa6ltye+MaDlRwBUQQ5S8l0ZnEkbCF0csx+IlnuAAAQRbbfjDUlTkFKJrwWSmgMFW07iSKQOYAm7NGVZbSXCrE+wNxcdYAawJ66pqKKLaC6c+GfDLTcmpqEdqOR2U8jJnLDMCyRgvhmCOm5+Vt9YO0drOzvwmD/nChvSm4m5tWl728bJiKD9b9Fs3g7w0yRQGZnwhL8iJ0UFVu6RNIe5cREADptkcgWG0MDs9sTziXj8x4617V1NO89/Kyuc+ttyuOtNQRoQjQhGhCNCEaEI0IRoQjQhGhCiuOcDWoF85IpMGQSRsVIDeo7GxAI8xvYi5uviMJDiABM0Ooaiq6HEaLJfFng2BGTn+7cOVITZ4yCszi2xJVLlQLgfGwc+msdj9obN0rPndz6o9aVr3Cik5jJNbUVOmq6+ihEU4aOGoiZVSUqwxYLmEIJMZ3Ulem+2SnXosJjsLjHO6F1S0319nvSr2SRi6ceG5KHm0rTSSRclg8ismaSOrMykMpul+lTdCAq/Fpt2ahooMLbLzwlVRS8SjlqzIWknVvswhUu8gvnmf0VzY2ucb668ENoENILrrjxyaLnD3Ax+7hSOnPLIE5FzJuQdsSDjbt56GZqdZckpWykvFnDRyOGxoF5uEscjE26ouUZM2/BES4ufhVTqLDdxU3NsAkOMeGIUqZIo3kWKmhV6mWQBuplQ4xoAvUzMFCFu5O4C66HmleKiWCqaUXAIJ2h5VQyiabkgSxDJGxDXYq9ihuBceZO21yFxGoQGg6Fc8D8LPPWvSM/KaPPmNjnblnHZbrldiANx8V9dc8BuZcayrqJOg4Es9M00DPLKkiK0GAQhHJCyBsmyUmymwGJNzcbkLqGhQG1Fk84fBRPNPSgY8wlKaqlfLFlItmAAnLktbMLkmXc3JHCXAAroy1ITHj8MixUwmDCSMSwMrm5XlyFgv0Al2tta1tra60ipouOBFFNRePWXhxoUhRQoURlwJ79RMuYkBW5JutlsNx6aj0fWzKXSdWipmrVUpHhrT1PKoYyHykLRoSBi2JLkE/CuIyI+QIFzupi8XDhI3TSmw1prraytYx76NCuvhHwaUkieztWxzsrQuhMIUBuouEP3CHD3IyKrjfbXnJ8VidpuMMYywPbUO3/PjYjhetE2yNsdz2gtV8P8AhWOFua6qZi7SWVn5aF7j7OMnENiSDIFDNkx2DW1pYTBsw7Gt1cBTMQKnx1pwFbCiHOJKsWm1FGhCNCEaEI0IRoQjQhGhCNCEaEI0IRoQvGUEEEXB2IPnoQqnV+EMHR4MZMY2hwqXdwqMUN0Jy7BSCCLv03YYjWNjNiwzMyxHo75jQa+o8Nwva6sbIRrdZdU+zsfzSFOZBMVZZ3mVjGXVQ1or2Dn4rYG2KsSbjfj9qY7BdLLiWZowQG0pXXU0ramtRWpFNVAwRvoBYqoVnA6iOMStGTCZDEsqkMrsrMvTY5YkqbEqL7W7jWxh9r4WZ/Rh1HUzEG1LVudKit7pd2He0V3JDhpiEyGcPy1cF1VQzEKRktmZQL2INzt6a0Q7M2rTqqqUN1cOCcWjqDR08jopE8slRNIwjBSSVJWjGRsTIUFwLne24Larc2lSrQ6tkypKt6mDixs3OmeKcx7lsUlkMgA72TNL+gHy1Iihao1qHKH4HC61VJkCoaaMrfa4MigkA+R7X87H01J2hUG6hXrgNer1PD6sMOZXNHHKPPKBXjmJ8gHY07j131S4UBHD391cCKg8VTvBVW9LI9UASKaPqXsHMhESxufwkkv/AOX621a8ZrcVWw0JKPFvAlp3V4bmmnUSRBviUML8t1JuGXtc7EWNyb6GOrrqh7aGoSPGuPtUwU6S/pYcwZPORWEQQue5dRHjc9wFvuDrrW0JouF1RdJcJ4BU1MnLihYvy+aMxywU2AYF7AgkgC3f6AkZ2L2xg8MzO94Irlte/hw3qbIHuNKKx+GPBscjUsjt70sis0tND0PHYW6zmCQrkKwGJysNxcaycRtTG4oywYVmQtpRx0Ir3UuLjWyYZAxtC660rw74IcQRRTkJBHJJKkKgrKuTSctWnST41V7lksb2GRAJfsOym9McTOcz3NAcP0k0FbU0tYG3LSlhfbKNFdqChjhQRxrioubXJJJJLEk3LMSSSxJJJJOtZrQ0BrRQBVpxrqEaEI0IRoQjQhGhCNCEaEI0IRoQjQhGhCNCEaEI0ISNVSxyrhIiup7q6hht22O2hCgq7wjE3VEzROshljFy0ayG+TGLIAhsmuLj4iQVJvpDE7Nw0+cubdwoSNfdh9VIPIVV477PpZFqbx008s5WTn25UiFURSkakNj8HSS9us5XsSyjNlzQSRHDykMYCKG9TUm9KC9b2tS3KRcHAhw1Vb4j7PYOcx5VbTQGIcsKpmLSgnO/6QgWKAKSMiHx2F9RbidtQQtq1r3F19LC1NKDjfdaqiYoXHgoKj8IWelCVgjqG2nsCDSviSFOLAq17oAzKWNyPMaul25iYunL8OcrNNb3pw03203qIwzbUckn8PVCrLWLVxtJFUCIOXbJiSqiTMkldmD+dlBYHYasbt9plZC6FwzNz+hNKb9KV42oonDHUO3p23g+qjnqR76iPTx8/mZuhYuDlvldDZRk1zsYzbewob8TMdFG8Qu67i3yppa+thbQqX4UgnrLml8Nk8kzcQIiqEMlTbIcogCwmLMVByJTKQL1KVtc7Sk25iSJhFhyTGaDnfWgFedBWxqgYdtqu1Tug9n6tGAI6qSfnXAEZjjlgVzuJCAil4gSLuDkyjYEHUji9qSy0a0NYWan9Li3zs62miBDEBxKtlN7PSRUiOkgiiqRy7VDlpIQBYugUODcnIJmhBUHIXsi7Nn42UQvxE5zMNTTeK+F9xNDY+dmZgqGjVW5PB6MwaeWWVkTloyuYCqn4rtCVLM1lv2XpWyr5tYfZGEha5oZUONetfTSleFTzvclcMjip+lpUjULGiooAUBQAAFFlG3kBsBrTUEtoQjQhGhCNCEaEI0IRoQjQhGhCNCEaEI0IRoQjQhGhCNCEaEI0IRoQjQhGhCjPEv+6y/s/wCo10aoVR4h/wDEof8AwL/5W13chVDwV/8ADeFf+Mb/ADHU3alcWv8ADf0k/wC2P8NVrqkdcQjQhGhCNCEaEI0IRoQjQhGhCNCEaEI0IRoQv//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1756" name="Picture 12" descr="http://b-i.forbesimg.com/larrymagid/files/2013/04/Screen-Shot-2013-04-25-at-11.47.16-AM.png"/>
          <p:cNvPicPr>
            <a:picLocks noChangeAspect="1" noChangeArrowheads="1"/>
          </p:cNvPicPr>
          <p:nvPr/>
        </p:nvPicPr>
        <p:blipFill>
          <a:blip r:embed="rId6" cstate="print"/>
          <a:srcRect/>
          <a:stretch>
            <a:fillRect/>
          </a:stretch>
        </p:blipFill>
        <p:spPr bwMode="auto">
          <a:xfrm>
            <a:off x="6858000" y="4419600"/>
            <a:ext cx="1642281" cy="1447800"/>
          </a:xfrm>
          <a:prstGeom prst="rect">
            <a:avLst/>
          </a:prstGeom>
          <a:noFill/>
        </p:spPr>
      </p:pic>
      <p:sp>
        <p:nvSpPr>
          <p:cNvPr id="13" name="TextBox 12"/>
          <p:cNvSpPr txBox="1"/>
          <p:nvPr/>
        </p:nvSpPr>
        <p:spPr>
          <a:xfrm>
            <a:off x="6858000" y="5867400"/>
            <a:ext cx="1676400" cy="677108"/>
          </a:xfrm>
          <a:prstGeom prst="rect">
            <a:avLst/>
          </a:prstGeom>
          <a:noFill/>
        </p:spPr>
        <p:txBody>
          <a:bodyPr wrap="square" rtlCol="0">
            <a:spAutoFit/>
          </a:bodyPr>
          <a:lstStyle/>
          <a:p>
            <a:pPr algn="ctr"/>
            <a:r>
              <a:rPr lang="en-US" sz="2000" i="1" dirty="0">
                <a:solidFill>
                  <a:schemeClr val="accent3">
                    <a:lumMod val="75000"/>
                  </a:schemeClr>
                </a:solidFill>
                <a:hlinkClick r:id="rId7"/>
              </a:rPr>
              <a:t>www.ftc.gov</a:t>
            </a:r>
            <a:endParaRPr lang="en-US" sz="2000" i="1" dirty="0">
              <a:solidFill>
                <a:schemeClr val="accent3">
                  <a:lumMod val="75000"/>
                </a:schemeClr>
              </a:solidFill>
            </a:endParaRPr>
          </a:p>
          <a:p>
            <a:pPr algn="ctr"/>
            <a:endParaRPr lang="en-US" i="1" dirty="0">
              <a:solidFill>
                <a:schemeClr val="accent3">
                  <a:lumMod val="75000"/>
                </a:schemeClr>
              </a:solidFill>
            </a:endParaRPr>
          </a:p>
        </p:txBody>
      </p:sp>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0460" y="1920240"/>
            <a:ext cx="1737360" cy="17373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Common identity theft schemes</a:t>
            </a:r>
          </a:p>
        </p:txBody>
      </p:sp>
      <p:sp>
        <p:nvSpPr>
          <p:cNvPr id="11" name="Content Placeholder 2"/>
          <p:cNvSpPr>
            <a:spLocks noGrp="1"/>
          </p:cNvSpPr>
          <p:nvPr>
            <p:ph idx="1"/>
          </p:nvPr>
        </p:nvSpPr>
        <p:spPr>
          <a:xfrm>
            <a:off x="609600" y="2209800"/>
            <a:ext cx="4876800" cy="4114800"/>
          </a:xfrm>
        </p:spPr>
        <p:txBody>
          <a:bodyPr>
            <a:normAutofit fontScale="92500" lnSpcReduction="20000"/>
          </a:bodyPr>
          <a:lstStyle/>
          <a:p>
            <a:pPr>
              <a:buNone/>
            </a:pPr>
            <a:r>
              <a:rPr lang="en-US" sz="2400" b="1" dirty="0">
                <a:solidFill>
                  <a:schemeClr val="accent3">
                    <a:lumMod val="50000"/>
                  </a:schemeClr>
                </a:solidFill>
              </a:rPr>
              <a:t>Guaranteed loans, easy credit offers</a:t>
            </a:r>
          </a:p>
          <a:p>
            <a:r>
              <a:rPr lang="en-US" sz="2200" dirty="0"/>
              <a:t>Promises low interest rates or easy credit to those who otherwise may not qualify</a:t>
            </a:r>
          </a:p>
          <a:p>
            <a:r>
              <a:rPr lang="en-US" sz="2200" dirty="0"/>
              <a:t>The victim is convinced that they need to divulge their personal identifying information to obtain the offering</a:t>
            </a:r>
          </a:p>
          <a:p>
            <a:endParaRPr lang="en-US" sz="2000" dirty="0"/>
          </a:p>
          <a:p>
            <a:pPr lvl="0">
              <a:buNone/>
            </a:pPr>
            <a:r>
              <a:rPr lang="en-US" sz="2400" b="1" dirty="0">
                <a:solidFill>
                  <a:srgbClr val="9BBB59">
                    <a:lumMod val="50000"/>
                  </a:srgbClr>
                </a:solidFill>
                <a:cs typeface="Arial" panose="020B0604020202020204" pitchFamily="34" charset="0"/>
              </a:rPr>
              <a:t>New Account Fraud</a:t>
            </a:r>
          </a:p>
          <a:p>
            <a:pPr lvl="0"/>
            <a:r>
              <a:rPr lang="en-US" sz="2000" dirty="0">
                <a:solidFill>
                  <a:prstClr val="black"/>
                </a:solidFill>
                <a:cs typeface="Arial" panose="020B0604020202020204" pitchFamily="34" charset="0"/>
              </a:rPr>
              <a:t>In 2018, new account fraud accounted for $3.4 billion in losses, up from $3 billion in 2017</a:t>
            </a:r>
          </a:p>
          <a:p>
            <a:pPr lvl="0"/>
            <a:r>
              <a:rPr lang="en-US" sz="2000" dirty="0">
                <a:solidFill>
                  <a:prstClr val="black"/>
                </a:solidFill>
                <a:cs typeface="Arial" panose="020B0604020202020204" pitchFamily="34" charset="0"/>
              </a:rPr>
              <a:t>The most common targets for new account fraud are mortgages, student loans, car loans and credit cards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52400" y="1295400"/>
            <a:ext cx="8839200" cy="914400"/>
          </a:xfrm>
        </p:spPr>
        <p:txBody>
          <a:bodyPr>
            <a:normAutofit/>
          </a:bodyPr>
          <a:lstStyle/>
          <a:p>
            <a:r>
              <a:rPr lang="en-US" dirty="0"/>
              <a:t>Common identity theft schemes</a:t>
            </a:r>
          </a:p>
        </p:txBody>
      </p:sp>
      <p:sp>
        <p:nvSpPr>
          <p:cNvPr id="11" name="Content Placeholder 2"/>
          <p:cNvSpPr>
            <a:spLocks noGrp="1"/>
          </p:cNvSpPr>
          <p:nvPr>
            <p:ph idx="1"/>
          </p:nvPr>
        </p:nvSpPr>
        <p:spPr>
          <a:xfrm>
            <a:off x="410948" y="2057400"/>
            <a:ext cx="5655105" cy="4343400"/>
          </a:xfrm>
        </p:spPr>
        <p:txBody>
          <a:bodyPr>
            <a:normAutofit fontScale="92500" lnSpcReduction="20000"/>
          </a:bodyPr>
          <a:lstStyle/>
          <a:p>
            <a:pPr>
              <a:buNone/>
            </a:pPr>
            <a:r>
              <a:rPr lang="en-US" sz="2400" b="1" dirty="0">
                <a:solidFill>
                  <a:schemeClr val="accent3">
                    <a:lumMod val="50000"/>
                  </a:schemeClr>
                </a:solidFill>
              </a:rPr>
              <a:t>Work-at-home</a:t>
            </a:r>
          </a:p>
          <a:p>
            <a:r>
              <a:rPr lang="en-US" sz="2200" dirty="0"/>
              <a:t>Involves the offer of easy money working from home (stuffing envelopes, repackaging and reshipping merchandise, etc.)</a:t>
            </a:r>
          </a:p>
          <a:p>
            <a:r>
              <a:rPr lang="en-US" sz="2200" dirty="0"/>
              <a:t>Often requires the victim to submit critical identification information often including bank account numbers to facilitate payment</a:t>
            </a:r>
          </a:p>
          <a:p>
            <a:endParaRPr lang="en-US" sz="2000" dirty="0"/>
          </a:p>
          <a:p>
            <a:pPr>
              <a:buNone/>
            </a:pPr>
            <a:r>
              <a:rPr lang="en-US" sz="2400" b="1" dirty="0">
                <a:solidFill>
                  <a:schemeClr val="accent3">
                    <a:lumMod val="50000"/>
                  </a:schemeClr>
                </a:solidFill>
              </a:rPr>
              <a:t>Lost account information</a:t>
            </a:r>
          </a:p>
          <a:p>
            <a:r>
              <a:rPr lang="en-US" sz="2200" dirty="0"/>
              <a:t>Phone call or email from someone claiming to represent the bank or credit card company claiming their computer systems have crashed</a:t>
            </a:r>
          </a:p>
          <a:p>
            <a:r>
              <a:rPr lang="en-US" sz="2200" dirty="0"/>
              <a:t>Victim is then directed to call a particular phone number  or a website to update their personal information</a:t>
            </a:r>
          </a:p>
          <a:p>
            <a:endParaRPr lang="en-US" sz="2000" dirty="0"/>
          </a:p>
        </p:txBody>
      </p:sp>
      <p:pic>
        <p:nvPicPr>
          <p:cNvPr id="27650" name="Picture 2" descr="http://www.hoax-slayer.com/images/natwest-phishing-april-13-1.jpg"/>
          <p:cNvPicPr>
            <a:picLocks noChangeAspect="1" noChangeArrowheads="1"/>
          </p:cNvPicPr>
          <p:nvPr/>
        </p:nvPicPr>
        <p:blipFill>
          <a:blip r:embed="rId3" cstate="print"/>
          <a:srcRect r="2646"/>
          <a:stretch>
            <a:fillRect/>
          </a:stretch>
        </p:blipFill>
        <p:spPr bwMode="auto">
          <a:xfrm>
            <a:off x="6188505" y="2847974"/>
            <a:ext cx="2803095" cy="27622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3082</Words>
  <Application>Microsoft Office PowerPoint</Application>
  <PresentationFormat>On-screen Show (4:3)</PresentationFormat>
  <Paragraphs>208</Paragraphs>
  <Slides>19</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Articulate Narrow</vt:lpstr>
      <vt:lpstr>Calibri</vt:lpstr>
      <vt:lpstr>helvetica neue</vt:lpstr>
      <vt:lpstr>Impact</vt:lpstr>
      <vt:lpstr>Office Theme</vt:lpstr>
      <vt:lpstr>Identity Theft</vt:lpstr>
      <vt:lpstr>Meet Jonathan</vt:lpstr>
      <vt:lpstr>Email notification received</vt:lpstr>
      <vt:lpstr>Bank card declined</vt:lpstr>
      <vt:lpstr>Bank contacted</vt:lpstr>
      <vt:lpstr>Credit report checked</vt:lpstr>
      <vt:lpstr>What is identity theft?</vt:lpstr>
      <vt:lpstr>Common identity theft schemes</vt:lpstr>
      <vt:lpstr>Common identity theft schemes</vt:lpstr>
      <vt:lpstr>Other ways identities are compromised</vt:lpstr>
      <vt:lpstr>Identity theft prevention</vt:lpstr>
      <vt:lpstr>Original email from the bank</vt:lpstr>
      <vt:lpstr>TIPS to avoid victimization</vt:lpstr>
      <vt:lpstr>TIPS to avoid victimization</vt:lpstr>
      <vt:lpstr>TIPS to avoid victimization</vt:lpstr>
      <vt:lpstr>What to do if you are a victim</vt:lpstr>
      <vt:lpstr>QUESTIONS</vt:lpstr>
      <vt:lpstr>Bibliography</vt:lpstr>
      <vt:lpstr>Bibliography</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Identity Theft</dc:title>
  <dc:creator/>
  <cp:lastModifiedBy/>
  <cp:revision>1306</cp:revision>
  <dcterms:created xsi:type="dcterms:W3CDTF">2015-01-21T15:07:18Z</dcterms:created>
  <dcterms:modified xsi:type="dcterms:W3CDTF">2019-10-02T18:41:57Z</dcterms:modified>
</cp:coreProperties>
</file>