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73" r:id="rId2"/>
    <p:sldId id="257" r:id="rId3"/>
    <p:sldId id="258" r:id="rId4"/>
    <p:sldId id="259" r:id="rId5"/>
    <p:sldId id="260" r:id="rId6"/>
    <p:sldId id="262" r:id="rId7"/>
    <p:sldId id="274" r:id="rId8"/>
    <p:sldId id="263" r:id="rId9"/>
    <p:sldId id="275" r:id="rId10"/>
    <p:sldId id="277" r:id="rId11"/>
    <p:sldId id="278" r:id="rId12"/>
    <p:sldId id="279" r:id="rId13"/>
    <p:sldId id="280" r:id="rId14"/>
    <p:sldId id="276" r:id="rId15"/>
    <p:sldId id="272" r:id="rId16"/>
    <p:sldId id="281" r:id="rId17"/>
    <p:sldId id="282"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k6uZSXtkctvwqijrpcGbA==" hashData="+0CJPTS+3xyg11NiTHZAs2lQB6M="/>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4289" autoAdjust="0"/>
  </p:normalViewPr>
  <p:slideViewPr>
    <p:cSldViewPr>
      <p:cViewPr varScale="1">
        <p:scale>
          <a:sx n="94" d="100"/>
          <a:sy n="94" d="100"/>
        </p:scale>
        <p:origin x="2040" y="84"/>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229050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ustice.gov/usao/file/851856/downloa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talkingawareness.org/wp-content/uploads/2019/01/SPARC_StalkngFactSheet_2018_FINAL.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pc.org/en/pubs/issue/how-avoid-becoming-cyberstalking-victi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s.norton.com/internetsecurity-how-to-how-to-protect-yourself-from-cyberstalkers.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alkingawareness.org/what-to-do-if-you-are-being-stalke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15-20</a:t>
            </a:r>
            <a:r>
              <a:rPr lang="en-US" baseline="0" dirty="0"/>
              <a:t> minutes I will be covering the topic of cyberstalking. With the proliferation of social media, online dating, and other communication platforms, cyberstalking is becoming more and more prevalent. During this presentation I will cover what is and what isn’t cyberstalking, tips to avoid being cyberstalked, what to do if you are cyberstalked, and some resources for those who have fallen victim.</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extLst>
      <p:ext uri="{BB962C8B-B14F-4D97-AF65-F5344CB8AC3E}">
        <p14:creationId xmlns:p14="http://schemas.microsoft.com/office/powerpoint/2010/main" val="5888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a:t>
            </a:r>
            <a:r>
              <a:rPr lang="en-US" baseline="0" dirty="0"/>
              <a:t> know most of you probably know how to take screenshots, but over the next few slides we will have a refresher on how to collect screenshots on some of the more common smart phones. The steps listed on this slide are specifically for the iPhone X and newer models. </a:t>
            </a:r>
          </a:p>
          <a:p>
            <a:endParaRPr lang="en-US" baseline="0" dirty="0"/>
          </a:p>
          <a:p>
            <a:r>
              <a:rPr lang="en-US" i="1" baseline="0" dirty="0"/>
              <a:t>Note: Talk through each of these steps with participants.</a:t>
            </a:r>
            <a:endParaRPr lang="en-US" i="1"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extLst>
      <p:ext uri="{BB962C8B-B14F-4D97-AF65-F5344CB8AC3E}">
        <p14:creationId xmlns:p14="http://schemas.microsoft.com/office/powerpoint/2010/main" val="284016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steps listed on this slide are specifically for the iPhone 8 and older models.</a:t>
            </a:r>
          </a:p>
          <a:p>
            <a:endParaRPr lang="en-US" baseline="0" dirty="0"/>
          </a:p>
          <a:p>
            <a:r>
              <a:rPr lang="en-US" i="1" baseline="0" dirty="0"/>
              <a:t>Note: Talk through each of these steps with participants.</a:t>
            </a:r>
            <a:endParaRPr lang="en-US" i="1"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extLst>
      <p:ext uri="{BB962C8B-B14F-4D97-AF65-F5344CB8AC3E}">
        <p14:creationId xmlns:p14="http://schemas.microsoft.com/office/powerpoint/2010/main" val="234858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steps listed on this slide are specifically for some of the more common Android phones.</a:t>
            </a:r>
          </a:p>
          <a:p>
            <a:endParaRPr lang="en-US" baseline="0" dirty="0"/>
          </a:p>
          <a:p>
            <a:r>
              <a:rPr lang="en-US" i="1" baseline="0" dirty="0"/>
              <a:t>Note: Talk through each of these steps with participants.</a:t>
            </a:r>
            <a:endParaRPr lang="en-US" i="1"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extLst>
      <p:ext uri="{BB962C8B-B14F-4D97-AF65-F5344CB8AC3E}">
        <p14:creationId xmlns:p14="http://schemas.microsoft.com/office/powerpoint/2010/main" val="106949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a:t>Now that we have covered some of the basics in terms of what is cyberstalking and what isn’t cyberstalking, do you feel Sarah was being cyberstalked?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Class participation</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Facilitate a group discussion to determine if cyberstalking was present in their communications.</a:t>
            </a:r>
          </a:p>
          <a:p>
            <a:endParaRPr lang="en-US" b="0" baseline="0" dirty="0"/>
          </a:p>
          <a:p>
            <a:endParaRPr lang="en-US" b="0" baseline="0" dirty="0"/>
          </a:p>
          <a:p>
            <a:r>
              <a:rPr lang="en-US" b="0" baseline="0" dirty="0"/>
              <a:t>Do you feel Sarah was cyberstalked?</a:t>
            </a:r>
          </a:p>
          <a:p>
            <a:endParaRPr lang="en-US" b="0" baseline="0" dirty="0"/>
          </a:p>
          <a:p>
            <a:r>
              <a:rPr lang="en-US" b="0" baseline="0" dirty="0"/>
              <a:t>What steps could Sarah have taken to avoid being cyberstalked?</a:t>
            </a:r>
          </a:p>
          <a:p>
            <a:endParaRPr lang="en-US" b="0" baseline="0" dirty="0"/>
          </a:p>
          <a:p>
            <a:r>
              <a:rPr lang="en-US" b="0" baseline="0" dirty="0"/>
              <a:t>What could Sarah have done to document the events?</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extLst>
      <p:ext uri="{BB962C8B-B14F-4D97-AF65-F5344CB8AC3E}">
        <p14:creationId xmlns:p14="http://schemas.microsoft.com/office/powerpoint/2010/main" val="133287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a number of online resources that will assist victims of cyberstalking. On this slide we have listed a few. The National Center for Victims of Crime, the Victim Connect Resource Center, and the Stalking Prevention and Resource Center all have a lot of resources and contacts for those who are being cyberstalked. The links will take your directly to each of their homepages. All of these sites have a ton of resources, so please utilize these sites and navigate to the resource that best meets your needs.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extLst>
      <p:ext uri="{BB962C8B-B14F-4D97-AF65-F5344CB8AC3E}">
        <p14:creationId xmlns:p14="http://schemas.microsoft.com/office/powerpoint/2010/main" val="198705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a:r>
            <a:r>
              <a:rPr lang="en-US" sz="1200" u="sng" kern="1200" dirty="0">
                <a:solidFill>
                  <a:schemeClr val="tx1"/>
                </a:solidFill>
                <a:latin typeface="+mn-lt"/>
                <a:ea typeface="+mn-ea"/>
                <a:cs typeface="+mn-cs"/>
              </a:rPr>
              <a:t>Instructor Note</a:t>
            </a:r>
            <a:r>
              <a:rPr lang="en-US" sz="1200" kern="1200" dirty="0">
                <a:solidFill>
                  <a:schemeClr val="tx1"/>
                </a:solidFill>
                <a:latin typeface="+mn-lt"/>
                <a:ea typeface="+mn-ea"/>
                <a:cs typeface="+mn-cs"/>
              </a:rPr>
              <a:t>: Ask the participants if they have any questions about cyberstalking, prevention tips, or how to report this type of crime.**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16</a:t>
            </a:fld>
            <a:endParaRPr lang="en-US" dirty="0"/>
          </a:p>
        </p:txBody>
      </p:sp>
    </p:spTree>
    <p:extLst>
      <p:ext uri="{BB962C8B-B14F-4D97-AF65-F5344CB8AC3E}">
        <p14:creationId xmlns:p14="http://schemas.microsoft.com/office/powerpoint/2010/main" val="3545963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17</a:t>
            </a:fld>
            <a:endParaRPr lang="en-US" dirty="0"/>
          </a:p>
        </p:txBody>
      </p:sp>
    </p:spTree>
    <p:extLst>
      <p:ext uri="{BB962C8B-B14F-4D97-AF65-F5344CB8AC3E}">
        <p14:creationId xmlns:p14="http://schemas.microsoft.com/office/powerpoint/2010/main" val="238288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let’s start the presentation by meeting</a:t>
            </a:r>
            <a:r>
              <a:rPr lang="en-US" baseline="0" dirty="0"/>
              <a:t> Sarah James. Sarah is a pastry chef at a local </a:t>
            </a:r>
            <a:r>
              <a:rPr lang="en-US" baseline="0" dirty="0" err="1"/>
              <a:t>shoppe</a:t>
            </a:r>
            <a:r>
              <a:rPr lang="en-US" baseline="0" dirty="0"/>
              <a:t> called Sweets &amp; Eats. She graduated from culinary school 8 years ago and has been in her current position ever since. Sarah just came out of a long-term relationship of 6 years. After taking a few month hiatus from men, she was ready to start dating again. Still residing in her small hometown, Sarah new there weren’t any guys she was interested in. Sarah recently started to utilize online dating sites to seek her next partner. </a:t>
            </a:r>
          </a:p>
          <a:p>
            <a:endParaRPr lang="en-US" baseline="0" dirty="0"/>
          </a:p>
          <a:p>
            <a:r>
              <a:rPr lang="en-US" baseline="0" dirty="0"/>
              <a:t>Sarah is an avid baker and loves to sew. She also spends time in her garden where she grows fresh fruits and vegetables for her home-baked sweets.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that Sarah has moved past her last relationship, she feels she is ready to start dating again. She creates an account on Match.com to see if she can find someone within a drivable distance. Two days after creating her account she gets a message from a guy named Jonathan. Based on Jonathan’s profile, it appeared as thought they had a lot in common.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Class participation</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With a show of hands, how many of you have used online dating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If you are willing to share, was it a good experience or bad experience?</a:t>
            </a:r>
          </a:p>
          <a:p>
            <a:endParaRPr lang="en-US" b="0" baseline="0"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a few</a:t>
            </a:r>
            <a:r>
              <a:rPr lang="en-US" baseline="0" dirty="0"/>
              <a:t> weeks of chatting online, Jonathan’s conversations with Sarah started getting weird. He seemed to become very possessive and was questioning who she is hanging out with. He then started messaging people she was friends with on Facebook and sending out friend requests.</a:t>
            </a:r>
          </a:p>
          <a:p>
            <a:endParaRPr lang="en-US" baseline="0" dirty="0"/>
          </a:p>
          <a:p>
            <a:r>
              <a:rPr lang="en-US" baseline="0" dirty="0"/>
              <a:t>Sarah didn’t like the behavior that Jonathan was starting to display so she decides to end their communication and not meet Jonathan offline.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attempting</a:t>
            </a:r>
            <a:r>
              <a:rPr lang="en-US" baseline="0" dirty="0"/>
              <a:t> to cut off communication with Jonathan, he continued to contact Sarah and started acting very possessive. Sarah started receiving threatening text messages and random calls from guys and girls enquiring about sex. Sarah decided to contact law enforcement as she was starting to fear for her safety.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Cyberstalking</a:t>
            </a:r>
            <a:r>
              <a:rPr lang="en-US" baseline="0" dirty="0"/>
              <a:t> is defined as the repeated use of the internet, computers, or other electronic devices to engage in threatening or harassing behavior. </a:t>
            </a:r>
          </a:p>
          <a:p>
            <a:endParaRPr lang="en-US" baseline="0" dirty="0"/>
          </a:p>
          <a:p>
            <a:r>
              <a:rPr lang="en-US" baseline="0" dirty="0"/>
              <a:t>According to the Stalking Prevention, Awareness and Resource Center (SPARC), 6-7.5 million people are stalked in a one year period in the United States.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Class participation</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Have any of you or someone you know, been cyberstalked?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baseline="0" dirty="0"/>
          </a:p>
          <a:p>
            <a:r>
              <a:rPr lang="en-US" baseline="0" dirty="0"/>
              <a:t>(Source Accessed on 5/22/19)</a:t>
            </a:r>
          </a:p>
          <a:p>
            <a:endParaRPr lang="en-US" baseline="0" dirty="0"/>
          </a:p>
          <a:p>
            <a:r>
              <a:rPr lang="en-US" dirty="0">
                <a:hlinkClick r:id="rId3"/>
              </a:rPr>
              <a:t>https://www.justice.gov/usao/file/851856/download</a:t>
            </a:r>
            <a:endParaRPr lang="en-US" baseline="0" dirty="0"/>
          </a:p>
          <a:p>
            <a:r>
              <a:rPr lang="en-US" dirty="0">
                <a:hlinkClick r:id="rId4"/>
              </a:rPr>
              <a:t>https://www.stalkingawareness.org/wp-content/uploads/2019/01/SPARC_StalkngFactSheet_2018_FINAL.pdf</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a:t>
            </a:r>
            <a:r>
              <a:rPr lang="en-US" baseline="0" dirty="0"/>
              <a:t> it is important to understand what cyberstalking is, it is just as important to understand what it isn’t. </a:t>
            </a:r>
          </a:p>
          <a:p>
            <a:endParaRPr lang="en-US" baseline="0" dirty="0"/>
          </a:p>
          <a:p>
            <a:r>
              <a:rPr lang="en-US" sz="1200" b="0" i="0" kern="1200" dirty="0">
                <a:solidFill>
                  <a:schemeClr val="tx1"/>
                </a:solidFill>
                <a:effectLst/>
                <a:latin typeface="+mn-lt"/>
                <a:ea typeface="+mn-ea"/>
                <a:cs typeface="+mn-cs"/>
              </a:rPr>
              <a:t>The act of repeatedly visiting a social media page, saving pictures that have been posted, or collecting data regarding a person or their activities is not enough to constitute cyberstalking.</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Intent, willingly, and knowingly are all key words when considering cyberstalking situations. </a:t>
            </a:r>
            <a:endParaRPr lang="en-US" b="1"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extLst>
      <p:ext uri="{BB962C8B-B14F-4D97-AF65-F5344CB8AC3E}">
        <p14:creationId xmlns:p14="http://schemas.microsoft.com/office/powerpoint/2010/main" val="363909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There</a:t>
            </a:r>
            <a:r>
              <a:rPr lang="en-US" sz="1200" b="0" kern="1200" baseline="0" dirty="0">
                <a:solidFill>
                  <a:schemeClr val="tx1"/>
                </a:solidFill>
                <a:latin typeface="+mn-lt"/>
                <a:ea typeface="+mn-ea"/>
                <a:cs typeface="+mn-cs"/>
              </a:rPr>
              <a:t> are a number of ways to avoid being cyberstalked, but on this slide we have just listed a few of the major ways to avoid victimization. </a:t>
            </a:r>
          </a:p>
          <a:p>
            <a:endParaRPr lang="en-US" sz="1200" b="0"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Read through each of the bullet points listed on the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Accessed on 5/23/19)</a:t>
            </a:r>
          </a:p>
          <a:p>
            <a:r>
              <a:rPr lang="en-US" dirty="0">
                <a:hlinkClick r:id="rId3"/>
              </a:rPr>
              <a:t>https://www.apc.org/en/pubs/issue/how-avoid-becoming-cyberstalking-victim</a:t>
            </a:r>
            <a:endParaRPr lang="en-US" dirty="0"/>
          </a:p>
          <a:p>
            <a:endParaRPr lang="en-US" dirty="0"/>
          </a:p>
          <a:p>
            <a:r>
              <a:rPr lang="en-US" dirty="0">
                <a:hlinkClick r:id="rId4"/>
              </a:rPr>
              <a:t>https://us.norton.com/internetsecurity-how-to-how-to-protect-yourself-from-cyberstalkers.html</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a:t>Here are some things to consider in the event that you are being cyberstalked. Trust your instincts. Never let friends or family downplay your feelings about being cyberstalked. Cyberstalking can escalate from online harassment to physical violence. You can never be too cautious when it comes to cyberstalking.</a:t>
            </a:r>
          </a:p>
          <a:p>
            <a:endParaRPr lang="en-US" b="0" baseline="0" dirty="0"/>
          </a:p>
          <a:p>
            <a:r>
              <a:rPr lang="en-US" b="0" baseline="0" dirty="0"/>
              <a:t>Again, trust your instincts! The moment you start to fear for your safety because of a threatening message, phone call, or siting of the harasser, it is time to get law enforcement involved.</a:t>
            </a:r>
          </a:p>
          <a:p>
            <a:endParaRPr lang="en-US" b="0" baseline="0" dirty="0"/>
          </a:p>
          <a:p>
            <a:r>
              <a:rPr lang="en-US" b="0" baseline="0" dirty="0"/>
              <a:t>Document everything. Anything that will solidify your case with law enforcement will prove beneficial. Screenshot your text messages and other interactions. Take photos of letters sent or evidence that someone has been in your personal spaces. Save emails and other interaction types if possible. Create a timeline of events and keep a log of events that surround your cyberstalking experience.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Accessed on 5/22/19)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https://www.stalkingawareness.org/what-to-do-if-you-are-being-stalked/</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extLst>
      <p:ext uri="{BB962C8B-B14F-4D97-AF65-F5344CB8AC3E}">
        <p14:creationId xmlns:p14="http://schemas.microsoft.com/office/powerpoint/2010/main" val="310527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Cyberstalking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8" Type="http://schemas.openxmlformats.org/officeDocument/2006/relationships/hyperlink" Target="https://www.stalkingawareness.org/wp-content/uploads/2019/01/SPARC_StalkngFactSheet_2018_FINAL.pdf" TargetMode="External"/><Relationship Id="rId3" Type="http://schemas.openxmlformats.org/officeDocument/2006/relationships/notesSlide" Target="../notesSlides/notesSlide17.xml"/><Relationship Id="rId7" Type="http://schemas.openxmlformats.org/officeDocument/2006/relationships/hyperlink" Target="https://www.justice.gov/usao/file/851856/download"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us.norton.com/internetsecurity-how-to-how-to-protect-yourself-from-cyberstalkers.html" TargetMode="External"/><Relationship Id="rId5" Type="http://schemas.openxmlformats.org/officeDocument/2006/relationships/hyperlink" Target="https://www.apc.org/en/pubs/issue/how-avoid-becoming-cyberstalking-victim" TargetMode="External"/><Relationship Id="rId4" Type="http://schemas.openxmlformats.org/officeDocument/2006/relationships/hyperlink" Target="https://www.stalkingawareness.org/what-to-do-if-you-are-being-stalke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4"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4"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a:solidFill>
                  <a:schemeClr val="bg1"/>
                </a:solidFill>
                <a:latin typeface="Articulate Narrow" pitchFamily="2" charset="0"/>
              </a:rPr>
              <a:t>Cyberstalking</a:t>
            </a:r>
          </a:p>
        </p:txBody>
      </p:sp>
      <p:pic>
        <p:nvPicPr>
          <p:cNvPr id="14" name="Picture 13" descr="background.png"/>
          <p:cNvPicPr>
            <a:picLocks noChangeAspect="1"/>
          </p:cNvPicPr>
          <p:nvPr/>
        </p:nvPicPr>
        <p:blipFill>
          <a:blip r:embed="rId4"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4" cstate="print"/>
          <a:srcRect t="35417" b="43055"/>
          <a:stretch>
            <a:fillRect/>
          </a:stretch>
        </p:blipFill>
        <p:spPr>
          <a:xfrm>
            <a:off x="3352800" y="3733800"/>
            <a:ext cx="3657600" cy="838200"/>
          </a:xfrm>
          <a:prstGeom prst="rect">
            <a:avLst/>
          </a:prstGeom>
        </p:spPr>
      </p:pic>
      <p:sp>
        <p:nvSpPr>
          <p:cNvPr id="24" name="TextBox 23"/>
          <p:cNvSpPr txBox="1"/>
          <p:nvPr/>
        </p:nvSpPr>
        <p:spPr>
          <a:xfrm>
            <a:off x="0" y="585031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6718" b="20589"/>
          <a:stretch/>
        </p:blipFill>
        <p:spPr>
          <a:xfrm>
            <a:off x="0" y="1360967"/>
            <a:ext cx="5481303" cy="2262766"/>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13384" r="7843"/>
          <a:stretch/>
        </p:blipFill>
        <p:spPr>
          <a:xfrm>
            <a:off x="5562600" y="1371599"/>
            <a:ext cx="3581400" cy="2246483"/>
          </a:xfrm>
          <a:prstGeom prst="rect">
            <a:avLst/>
          </a:prstGeom>
        </p:spPr>
      </p:pic>
      <p:grpSp>
        <p:nvGrpSpPr>
          <p:cNvPr id="15" name="Group 14">
            <a:extLst>
              <a:ext uri="{FF2B5EF4-FFF2-40B4-BE49-F238E27FC236}">
                <a16:creationId xmlns:a16="http://schemas.microsoft.com/office/drawing/2014/main" id="{095CB768-FD36-4D58-86A1-4517A4CE8962}"/>
              </a:ext>
            </a:extLst>
          </p:cNvPr>
          <p:cNvGrpSpPr/>
          <p:nvPr/>
        </p:nvGrpSpPr>
        <p:grpSpPr>
          <a:xfrm>
            <a:off x="2790305" y="4911122"/>
            <a:ext cx="3334789" cy="819148"/>
            <a:chOff x="3153747" y="5230554"/>
            <a:chExt cx="5583847" cy="1371600"/>
          </a:xfrm>
        </p:grpSpPr>
        <p:pic>
          <p:nvPicPr>
            <p:cNvPr id="18" name="Picture 17" descr="COPS Logo_Transparent (2).png">
              <a:extLst>
                <a:ext uri="{FF2B5EF4-FFF2-40B4-BE49-F238E27FC236}">
                  <a16:creationId xmlns:a16="http://schemas.microsoft.com/office/drawing/2014/main" id="{F368BA3C-F08B-40A0-83EE-AA23AF466B73}"/>
                </a:ext>
              </a:extLst>
            </p:cNvPr>
            <p:cNvPicPr>
              <a:picLocks noChangeAspect="1"/>
            </p:cNvPicPr>
            <p:nvPr/>
          </p:nvPicPr>
          <p:blipFill>
            <a:blip r:embed="rId7" cstate="print"/>
            <a:stretch>
              <a:fillRect/>
            </a:stretch>
          </p:blipFill>
          <p:spPr>
            <a:xfrm>
              <a:off x="3153747" y="5523345"/>
              <a:ext cx="2834646" cy="914402"/>
            </a:xfrm>
            <a:prstGeom prst="rect">
              <a:avLst/>
            </a:prstGeom>
          </p:spPr>
        </p:pic>
        <p:pic>
          <p:nvPicPr>
            <p:cNvPr id="19" name="Picture 18" descr="IACP_Logo.gif">
              <a:extLst>
                <a:ext uri="{FF2B5EF4-FFF2-40B4-BE49-F238E27FC236}">
                  <a16:creationId xmlns:a16="http://schemas.microsoft.com/office/drawing/2014/main" id="{0A38AA5B-7A80-4A86-A442-1BDC736C62E7}"/>
                </a:ext>
              </a:extLst>
            </p:cNvPr>
            <p:cNvPicPr>
              <a:picLocks noChangeAspect="1"/>
            </p:cNvPicPr>
            <p:nvPr/>
          </p:nvPicPr>
          <p:blipFill>
            <a:blip r:embed="rId8" cstate="print"/>
            <a:stretch>
              <a:fillRect/>
            </a:stretch>
          </p:blipFill>
          <p:spPr>
            <a:xfrm>
              <a:off x="7365994" y="5230554"/>
              <a:ext cx="1371600" cy="1371600"/>
            </a:xfrm>
            <a:prstGeom prst="rect">
              <a:avLst/>
            </a:prstGeom>
          </p:spPr>
        </p:pic>
      </p:grpSp>
      <p:pic>
        <p:nvPicPr>
          <p:cNvPr id="21" name="Picture 20">
            <a:extLst>
              <a:ext uri="{FF2B5EF4-FFF2-40B4-BE49-F238E27FC236}">
                <a16:creationId xmlns:a16="http://schemas.microsoft.com/office/drawing/2014/main" id="{B74D98AD-BFF1-454C-B431-F5DC28B6886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5" name="Picture 24">
            <a:extLst>
              <a:ext uri="{FF2B5EF4-FFF2-40B4-BE49-F238E27FC236}">
                <a16:creationId xmlns:a16="http://schemas.microsoft.com/office/drawing/2014/main" id="{25E4BABD-713C-4060-8A67-72F06E1963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How to take a screenshot</a:t>
            </a:r>
          </a:p>
        </p:txBody>
      </p:sp>
      <p:sp>
        <p:nvSpPr>
          <p:cNvPr id="11" name="Content Placeholder 2"/>
          <p:cNvSpPr>
            <a:spLocks noGrp="1"/>
          </p:cNvSpPr>
          <p:nvPr>
            <p:ph idx="1"/>
          </p:nvPr>
        </p:nvSpPr>
        <p:spPr>
          <a:xfrm>
            <a:off x="2976754" y="2195689"/>
            <a:ext cx="5710045" cy="4114800"/>
          </a:xfrm>
        </p:spPr>
        <p:txBody>
          <a:bodyPr>
            <a:normAutofit fontScale="47500" lnSpcReduction="20000"/>
          </a:bodyPr>
          <a:lstStyle/>
          <a:p>
            <a:pPr marL="0" indent="0" algn="ctr" fontAlgn="base">
              <a:lnSpc>
                <a:spcPct val="120000"/>
              </a:lnSpc>
              <a:buNone/>
            </a:pPr>
            <a:r>
              <a:rPr lang="en-US" sz="5100" dirty="0"/>
              <a:t>iPhone X and new models</a:t>
            </a:r>
          </a:p>
          <a:p>
            <a:pPr marL="514350" indent="-514350" fontAlgn="base">
              <a:lnSpc>
                <a:spcPct val="120000"/>
              </a:lnSpc>
              <a:buFont typeface="+mj-lt"/>
              <a:buAutoNum type="arabicPeriod"/>
            </a:pPr>
            <a:r>
              <a:rPr lang="en-US" sz="3800" dirty="0"/>
              <a:t>Open the app or screen you want to capture.</a:t>
            </a:r>
          </a:p>
          <a:p>
            <a:pPr marL="514350" indent="-514350" fontAlgn="base">
              <a:lnSpc>
                <a:spcPct val="120000"/>
              </a:lnSpc>
              <a:buFont typeface="+mj-lt"/>
              <a:buAutoNum type="arabicPeriod"/>
            </a:pPr>
            <a:r>
              <a:rPr lang="en-US" sz="3800" dirty="0"/>
              <a:t>Set up everything exactly the way you want it for the shot.</a:t>
            </a:r>
          </a:p>
          <a:p>
            <a:pPr marL="514350" indent="-514350" fontAlgn="base">
              <a:lnSpc>
                <a:spcPct val="120000"/>
              </a:lnSpc>
              <a:buFont typeface="+mj-lt"/>
              <a:buAutoNum type="arabicPeriod"/>
            </a:pPr>
            <a:r>
              <a:rPr lang="en-US" sz="3800" dirty="0"/>
              <a:t>Press and hold the Side button on the right side of iPhone X, iPhone XS, iPhone XS Max, or iPhone XZR.</a:t>
            </a:r>
          </a:p>
          <a:p>
            <a:pPr marL="514350" indent="-514350" fontAlgn="base">
              <a:lnSpc>
                <a:spcPct val="120000"/>
              </a:lnSpc>
              <a:buFont typeface="+mj-lt"/>
              <a:buAutoNum type="arabicPeriod"/>
            </a:pPr>
            <a:r>
              <a:rPr lang="en-US" sz="3800" dirty="0"/>
              <a:t>Click the Volume Up button at the exact same time. (This replaces the Home button step from previous iPhones.)</a:t>
            </a:r>
          </a:p>
          <a:p>
            <a:pPr marL="514350" indent="-514350" fontAlgn="base">
              <a:lnSpc>
                <a:spcPct val="120000"/>
              </a:lnSpc>
              <a:buFont typeface="+mj-lt"/>
              <a:buAutoNum type="arabicPeriod"/>
            </a:pPr>
            <a:r>
              <a:rPr lang="en-US" sz="3800" dirty="0"/>
              <a:t>The screen will flash white and you'll hear the camera shutter sound (if your sound is enabled).</a:t>
            </a:r>
          </a:p>
          <a:p>
            <a:pPr marL="514350" indent="-514350" fontAlgn="base">
              <a:lnSpc>
                <a:spcPct val="120000"/>
              </a:lnSpc>
              <a:buFont typeface="+mj-lt"/>
              <a:buAutoNum type="arabicPeriod"/>
            </a:pPr>
            <a:r>
              <a:rPr lang="en-US" sz="3800" dirty="0"/>
              <a:t>The screenshot will be saved in your Albums Folder under "screenshots."</a:t>
            </a:r>
          </a:p>
        </p:txBody>
      </p:sp>
      <p:pic>
        <p:nvPicPr>
          <p:cNvPr id="6146" name="Picture 2" descr="http://lms.nw3c.org/courses/cyberstalking-20190308114728/scormcontent/assets/Rh8uXrag0AF8BJhZ_YozMRXkUtbwR8IU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5" y="1752600"/>
            <a:ext cx="2949290" cy="47592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136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How to take a screenshot</a:t>
            </a:r>
          </a:p>
        </p:txBody>
      </p:sp>
      <p:sp>
        <p:nvSpPr>
          <p:cNvPr id="11" name="Content Placeholder 2"/>
          <p:cNvSpPr>
            <a:spLocks noGrp="1"/>
          </p:cNvSpPr>
          <p:nvPr>
            <p:ph idx="1"/>
          </p:nvPr>
        </p:nvSpPr>
        <p:spPr>
          <a:xfrm>
            <a:off x="2976754" y="2195689"/>
            <a:ext cx="5710045" cy="4114800"/>
          </a:xfrm>
        </p:spPr>
        <p:txBody>
          <a:bodyPr>
            <a:normAutofit fontScale="55000" lnSpcReduction="20000"/>
          </a:bodyPr>
          <a:lstStyle/>
          <a:p>
            <a:pPr marL="0" indent="0" algn="ctr" fontAlgn="base">
              <a:lnSpc>
                <a:spcPct val="120000"/>
              </a:lnSpc>
              <a:buNone/>
            </a:pPr>
            <a:r>
              <a:rPr lang="en-US" sz="4400" dirty="0"/>
              <a:t>iPhone 8 and older models</a:t>
            </a:r>
          </a:p>
          <a:p>
            <a:pPr marL="514350" indent="-514350" fontAlgn="base">
              <a:lnSpc>
                <a:spcPct val="120000"/>
              </a:lnSpc>
              <a:buFont typeface="+mj-lt"/>
              <a:buAutoNum type="arabicPeriod"/>
            </a:pPr>
            <a:r>
              <a:rPr lang="en-US" dirty="0"/>
              <a:t>Open the app you want to screenshot and go to the exact screen you want to capture.</a:t>
            </a:r>
          </a:p>
          <a:p>
            <a:pPr marL="514350" indent="-514350" fontAlgn="base">
              <a:lnSpc>
                <a:spcPct val="120000"/>
              </a:lnSpc>
              <a:buFont typeface="+mj-lt"/>
              <a:buAutoNum type="arabicPeriod"/>
            </a:pPr>
            <a:r>
              <a:rPr lang="en-US" dirty="0"/>
              <a:t>Press and hold the Power button on the right side and click the Home </a:t>
            </a:r>
            <a:r>
              <a:rPr lang="en-US" sz="2900" dirty="0"/>
              <a:t>button</a:t>
            </a:r>
            <a:r>
              <a:rPr lang="en-US" dirty="0"/>
              <a:t> at the exact same time. (This helps ensure you don't activate Touch ID or Siri by accident while trying to take your screenshot.)</a:t>
            </a:r>
          </a:p>
          <a:p>
            <a:pPr marL="514350" indent="-514350" fontAlgn="base">
              <a:lnSpc>
                <a:spcPct val="120000"/>
              </a:lnSpc>
              <a:buFont typeface="+mj-lt"/>
              <a:buAutoNum type="arabicPeriod"/>
            </a:pPr>
            <a:r>
              <a:rPr lang="en-US" dirty="0"/>
              <a:t>The screen will flash white and you'll hear the camera shutter sound (if your sound is enabled).</a:t>
            </a:r>
          </a:p>
          <a:p>
            <a:pPr marL="514350" indent="-514350" fontAlgn="base">
              <a:lnSpc>
                <a:spcPct val="120000"/>
              </a:lnSpc>
              <a:buFont typeface="+mj-lt"/>
              <a:buAutoNum type="arabicPeriod"/>
            </a:pPr>
            <a:r>
              <a:rPr lang="en-US" dirty="0"/>
              <a:t>If you're on iOS 10 or earlier, the screenshot will be saved to your All Photos album (or Camera Roll if you're not using iCloud Photo Library). If you're using iOS 11, this process will be slightly different.</a:t>
            </a:r>
          </a:p>
        </p:txBody>
      </p:sp>
      <p:pic>
        <p:nvPicPr>
          <p:cNvPr id="5" name="Picture 4" descr="http://lms.nw3c.org/courses/cyberstalking-20190308114728/scormcontent/assets/jseXdxsrfrjjx86c_cp2LLclBgg7CPiz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742" y="2043291"/>
            <a:ext cx="2558658" cy="4128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9291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How to take a screenshot</a:t>
            </a:r>
          </a:p>
        </p:txBody>
      </p:sp>
      <p:sp>
        <p:nvSpPr>
          <p:cNvPr id="11" name="Content Placeholder 2"/>
          <p:cNvSpPr>
            <a:spLocks noGrp="1"/>
          </p:cNvSpPr>
          <p:nvPr>
            <p:ph idx="1"/>
          </p:nvPr>
        </p:nvSpPr>
        <p:spPr>
          <a:xfrm>
            <a:off x="2976754" y="2195689"/>
            <a:ext cx="5710045" cy="4114800"/>
          </a:xfrm>
        </p:spPr>
        <p:txBody>
          <a:bodyPr>
            <a:normAutofit/>
          </a:bodyPr>
          <a:lstStyle/>
          <a:p>
            <a:pPr marL="0" indent="0" algn="ctr" fontAlgn="base">
              <a:lnSpc>
                <a:spcPct val="120000"/>
              </a:lnSpc>
              <a:buNone/>
            </a:pPr>
            <a:r>
              <a:rPr lang="en-US" sz="2400" dirty="0"/>
              <a:t>Android Phones</a:t>
            </a:r>
          </a:p>
          <a:p>
            <a:pPr marL="514350" indent="-514350" fontAlgn="base">
              <a:lnSpc>
                <a:spcPct val="120000"/>
              </a:lnSpc>
              <a:buFont typeface="+mj-lt"/>
              <a:buAutoNum type="arabicPeriod"/>
            </a:pPr>
            <a:r>
              <a:rPr lang="en-US" sz="1800" dirty="0"/>
              <a:t>Open the app or screen you want to capture.</a:t>
            </a:r>
          </a:p>
          <a:p>
            <a:pPr marL="514350" indent="-514350" fontAlgn="base">
              <a:lnSpc>
                <a:spcPct val="120000"/>
              </a:lnSpc>
              <a:buFont typeface="+mj-lt"/>
              <a:buAutoNum type="arabicPeriod"/>
            </a:pPr>
            <a:r>
              <a:rPr lang="en-US" sz="1800" dirty="0"/>
              <a:t>Set up everything exactly the way you want it for the shot.</a:t>
            </a:r>
          </a:p>
          <a:p>
            <a:pPr marL="514350" indent="-514350" fontAlgn="base">
              <a:lnSpc>
                <a:spcPct val="120000"/>
              </a:lnSpc>
              <a:buFont typeface="+mj-lt"/>
              <a:buAutoNum type="arabicPeriod"/>
            </a:pPr>
            <a:r>
              <a:rPr lang="en-US" sz="1800" dirty="0"/>
              <a:t>Press and hold the Power and Home buttons until a screenshot option appears or the screen flashes white.</a:t>
            </a:r>
          </a:p>
          <a:p>
            <a:pPr marL="514350" indent="-514350" fontAlgn="base">
              <a:lnSpc>
                <a:spcPct val="120000"/>
              </a:lnSpc>
              <a:buFont typeface="+mj-lt"/>
              <a:buAutoNum type="arabicPeriod"/>
            </a:pPr>
            <a:r>
              <a:rPr lang="en-US" sz="1800" dirty="0"/>
              <a:t>When the screen flashes white, you'll hear the camera shutter sound (if your sound is enabled).</a:t>
            </a:r>
          </a:p>
          <a:p>
            <a:pPr marL="514350" indent="-514350" fontAlgn="base">
              <a:lnSpc>
                <a:spcPct val="120000"/>
              </a:lnSpc>
              <a:buFont typeface="+mj-lt"/>
              <a:buAutoNum type="arabicPeriod"/>
            </a:pPr>
            <a:r>
              <a:rPr lang="en-US" sz="1800" dirty="0"/>
              <a:t>The screenshot will be saved to the internal memory on the device (location may vary).</a:t>
            </a:r>
          </a:p>
        </p:txBody>
      </p:sp>
      <p:pic>
        <p:nvPicPr>
          <p:cNvPr id="6" name="Picture 6" descr="http://lms.nw3c.org/courses/cyberstalking-20190308114728/scormcontent/assets/ep4ejicK0e-kP5Kz_LrIebzBfnV5-JU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828800"/>
            <a:ext cx="4038600" cy="4615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732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4419600" cy="1447800"/>
          </a:xfrm>
        </p:spPr>
        <p:txBody>
          <a:bodyPr>
            <a:normAutofit/>
          </a:bodyPr>
          <a:lstStyle/>
          <a:p>
            <a:r>
              <a:rPr lang="en-US" dirty="0"/>
              <a:t>Do you feel Sarah was cyberstalked?</a:t>
            </a:r>
          </a:p>
        </p:txBody>
      </p:sp>
      <p:sp>
        <p:nvSpPr>
          <p:cNvPr id="11" name="Content Placeholder 2"/>
          <p:cNvSpPr>
            <a:spLocks noGrp="1"/>
          </p:cNvSpPr>
          <p:nvPr>
            <p:ph idx="1"/>
          </p:nvPr>
        </p:nvSpPr>
        <p:spPr>
          <a:xfrm>
            <a:off x="152400" y="2743199"/>
            <a:ext cx="4419600" cy="3567289"/>
          </a:xfrm>
        </p:spPr>
        <p:txBody>
          <a:bodyPr>
            <a:normAutofit/>
          </a:bodyPr>
          <a:lstStyle/>
          <a:p>
            <a:pPr marL="0" indent="0" algn="ctr">
              <a:buNone/>
            </a:pPr>
            <a:r>
              <a:rPr lang="en-US" sz="2400" b="1" dirty="0">
                <a:solidFill>
                  <a:schemeClr val="accent3">
                    <a:lumMod val="75000"/>
                  </a:schemeClr>
                </a:solidFill>
              </a:rPr>
              <a:t>Yes or No</a:t>
            </a:r>
          </a:p>
          <a:p>
            <a:pPr marL="0" indent="0">
              <a:buNone/>
            </a:pPr>
            <a:r>
              <a:rPr lang="en-US" sz="2400" dirty="0"/>
              <a:t>If yes, why?</a:t>
            </a:r>
          </a:p>
          <a:p>
            <a:pPr marL="0" indent="0">
              <a:buNone/>
            </a:pPr>
            <a:endParaRPr lang="en-US" sz="2400" dirty="0"/>
          </a:p>
          <a:p>
            <a:pPr marL="0" indent="0">
              <a:buNone/>
            </a:pPr>
            <a:r>
              <a:rPr lang="en-US" sz="2400" dirty="0"/>
              <a:t>If no, why?</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2350" r="9014"/>
          <a:stretch/>
        </p:blipFill>
        <p:spPr>
          <a:xfrm>
            <a:off x="4724399" y="1278467"/>
            <a:ext cx="4419601" cy="5046133"/>
          </a:xfrm>
          <a:prstGeom prst="rect">
            <a:avLst/>
          </a:prstGeom>
        </p:spPr>
      </p:pic>
    </p:spTree>
    <p:custDataLst>
      <p:tags r:id="rId1"/>
    </p:custDataLst>
    <p:extLst>
      <p:ext uri="{BB962C8B-B14F-4D97-AF65-F5344CB8AC3E}">
        <p14:creationId xmlns:p14="http://schemas.microsoft.com/office/powerpoint/2010/main" val="87449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Victim Resources</a:t>
            </a:r>
          </a:p>
        </p:txBody>
      </p:sp>
      <p:sp>
        <p:nvSpPr>
          <p:cNvPr id="11" name="Content Placeholder 2"/>
          <p:cNvSpPr>
            <a:spLocks noGrp="1"/>
          </p:cNvSpPr>
          <p:nvPr>
            <p:ph idx="1"/>
          </p:nvPr>
        </p:nvSpPr>
        <p:spPr>
          <a:xfrm>
            <a:off x="3124200" y="2195689"/>
            <a:ext cx="5562600" cy="4114800"/>
          </a:xfrm>
        </p:spPr>
        <p:txBody>
          <a:bodyPr>
            <a:normAutofit/>
          </a:bodyPr>
          <a:lstStyle/>
          <a:p>
            <a:pPr marL="0" indent="0">
              <a:buNone/>
            </a:pPr>
            <a:r>
              <a:rPr lang="en-US" sz="2400" dirty="0"/>
              <a:t>National Center for Victims of Crime</a:t>
            </a:r>
          </a:p>
          <a:p>
            <a:pPr marL="0" indent="0">
              <a:buNone/>
            </a:pPr>
            <a:r>
              <a:rPr lang="en-US" sz="2400" dirty="0">
                <a:solidFill>
                  <a:schemeClr val="accent3">
                    <a:lumMod val="75000"/>
                  </a:schemeClr>
                </a:solidFill>
              </a:rPr>
              <a:t>victimsofcrime.org</a:t>
            </a:r>
          </a:p>
          <a:p>
            <a:pPr marL="0" indent="0">
              <a:buNone/>
            </a:pPr>
            <a:endParaRPr lang="en-US" sz="2400" dirty="0">
              <a:solidFill>
                <a:schemeClr val="accent3">
                  <a:lumMod val="75000"/>
                </a:schemeClr>
              </a:solidFill>
            </a:endParaRPr>
          </a:p>
          <a:p>
            <a:pPr marL="0" indent="0">
              <a:buNone/>
            </a:pPr>
            <a:r>
              <a:rPr lang="en-US" sz="2400" dirty="0"/>
              <a:t>Victim Connect Resource Center</a:t>
            </a:r>
          </a:p>
          <a:p>
            <a:pPr marL="0" indent="0">
              <a:buNone/>
            </a:pPr>
            <a:r>
              <a:rPr lang="en-US" sz="2400" dirty="0">
                <a:solidFill>
                  <a:schemeClr val="accent3">
                    <a:lumMod val="75000"/>
                  </a:schemeClr>
                </a:solidFill>
              </a:rPr>
              <a:t>victimconnect.org</a:t>
            </a:r>
          </a:p>
          <a:p>
            <a:pPr marL="0" indent="0">
              <a:buNone/>
            </a:pPr>
            <a:endParaRPr lang="en-US" sz="2400" dirty="0">
              <a:solidFill>
                <a:schemeClr val="accent3">
                  <a:lumMod val="75000"/>
                </a:schemeClr>
              </a:solidFill>
            </a:endParaRPr>
          </a:p>
          <a:p>
            <a:pPr marL="0" indent="0">
              <a:buNone/>
            </a:pPr>
            <a:r>
              <a:rPr lang="en-US" sz="2400" dirty="0"/>
              <a:t>Stalking Prevention and Resource Center</a:t>
            </a:r>
          </a:p>
          <a:p>
            <a:pPr marL="0" indent="0">
              <a:buNone/>
            </a:pPr>
            <a:r>
              <a:rPr lang="en-US" sz="2400" dirty="0">
                <a:solidFill>
                  <a:schemeClr val="accent3">
                    <a:lumMod val="75000"/>
                  </a:schemeClr>
                </a:solidFill>
              </a:rPr>
              <a:t>stalkingawareness.org</a:t>
            </a:r>
          </a:p>
          <a:p>
            <a:pPr marL="0" indent="0">
              <a:buNone/>
            </a:pPr>
            <a:endParaRPr lang="en-US" sz="2400" dirty="0">
              <a:solidFill>
                <a:schemeClr val="accent3">
                  <a:lumMod val="75000"/>
                </a:schemeClr>
              </a:solidFill>
            </a:endParaRPr>
          </a:p>
        </p:txBody>
      </p:sp>
      <p:pic>
        <p:nvPicPr>
          <p:cNvPr id="6" name="Picture 2" descr="www.stalkingawareness.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0"/>
            <a:ext cx="2410178" cy="6281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531" y="3505200"/>
            <a:ext cx="2340869" cy="935738"/>
          </a:xfrm>
          <a:prstGeom prst="rect">
            <a:avLst/>
          </a:prstGeom>
        </p:spPr>
      </p:pic>
      <p:pic>
        <p:nvPicPr>
          <p:cNvPr id="4098" name="Picture 2" descr="Image result for ncvc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87602"/>
            <a:ext cx="2412824" cy="7055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0" y="2209800"/>
            <a:ext cx="45719" cy="99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0" y="3505200"/>
            <a:ext cx="45719" cy="99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4614" y="4800600"/>
            <a:ext cx="45719" cy="99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4381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4"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Credit</a:t>
            </a:r>
          </a:p>
        </p:txBody>
      </p:sp>
      <p:sp>
        <p:nvSpPr>
          <p:cNvPr id="3" name="Content Placeholder 2"/>
          <p:cNvSpPr>
            <a:spLocks noGrp="1"/>
          </p:cNvSpPr>
          <p:nvPr>
            <p:ph idx="1"/>
          </p:nvPr>
        </p:nvSpPr>
        <p:spPr/>
        <p:txBody>
          <a:bodyPr>
            <a:normAutofit/>
          </a:bodyPr>
          <a:lstStyle/>
          <a:p>
            <a:r>
              <a:rPr lang="en-US" sz="1600" dirty="0">
                <a:solidFill>
                  <a:schemeClr val="tx1">
                    <a:lumMod val="65000"/>
                    <a:lumOff val="35000"/>
                  </a:schemeClr>
                </a:solidFill>
              </a:rPr>
              <a:t>279655054 Copyright  Pang-rum, 2019 Used under license from bigstockphoto.com</a:t>
            </a:r>
          </a:p>
          <a:p>
            <a:r>
              <a:rPr lang="en-US" sz="1600" dirty="0">
                <a:solidFill>
                  <a:schemeClr val="tx1">
                    <a:lumMod val="65000"/>
                    <a:lumOff val="35000"/>
                  </a:schemeClr>
                </a:solidFill>
              </a:rPr>
              <a:t>237667324 Copyright  </a:t>
            </a:r>
            <a:r>
              <a:rPr lang="en-US" sz="1600" dirty="0" err="1">
                <a:solidFill>
                  <a:schemeClr val="tx1">
                    <a:lumMod val="65000"/>
                    <a:lumOff val="35000"/>
                  </a:schemeClr>
                </a:solidFill>
              </a:rPr>
              <a:t>igor</a:t>
            </a:r>
            <a:r>
              <a:rPr lang="en-US" sz="1600" dirty="0">
                <a:solidFill>
                  <a:schemeClr val="tx1">
                    <a:lumMod val="65000"/>
                    <a:lumOff val="35000"/>
                  </a:schemeClr>
                </a:solidFill>
              </a:rPr>
              <a:t> </a:t>
            </a:r>
            <a:r>
              <a:rPr lang="en-US" sz="1600" dirty="0" err="1">
                <a:solidFill>
                  <a:schemeClr val="tx1">
                    <a:lumMod val="65000"/>
                    <a:lumOff val="35000"/>
                  </a:schemeClr>
                </a:solidFill>
              </a:rPr>
              <a:t>stevanovic</a:t>
            </a:r>
            <a:r>
              <a:rPr lang="en-US" sz="1600" dirty="0">
                <a:solidFill>
                  <a:schemeClr val="tx1">
                    <a:lumMod val="65000"/>
                    <a:lumOff val="35000"/>
                  </a:schemeClr>
                </a:solidFill>
              </a:rPr>
              <a:t>, 2019 Used under license from bigstockphoto.com </a:t>
            </a:r>
          </a:p>
          <a:p>
            <a:r>
              <a:rPr lang="en-US" sz="1600" dirty="0">
                <a:solidFill>
                  <a:schemeClr val="tx1">
                    <a:lumMod val="65000"/>
                    <a:lumOff val="35000"/>
                  </a:schemeClr>
                </a:solidFill>
              </a:rPr>
              <a:t>272904592 Copyright  </a:t>
            </a:r>
            <a:r>
              <a:rPr lang="en-US" sz="1600" dirty="0" err="1">
                <a:solidFill>
                  <a:schemeClr val="tx1">
                    <a:lumMod val="65000"/>
                    <a:lumOff val="35000"/>
                  </a:schemeClr>
                </a:solidFill>
              </a:rPr>
              <a:t>photoguns</a:t>
            </a:r>
            <a:r>
              <a:rPr lang="en-US" sz="1600" dirty="0">
                <a:solidFill>
                  <a:schemeClr val="tx1">
                    <a:lumMod val="65000"/>
                    <a:lumOff val="35000"/>
                  </a:schemeClr>
                </a:solidFill>
              </a:rPr>
              <a:t>, 2019 Used under license from bigstockphoto.com</a:t>
            </a:r>
          </a:p>
          <a:p>
            <a:r>
              <a:rPr lang="en-US" sz="1600" dirty="0">
                <a:solidFill>
                  <a:schemeClr val="tx1">
                    <a:lumMod val="65000"/>
                    <a:lumOff val="35000"/>
                  </a:schemeClr>
                </a:solidFill>
              </a:rPr>
              <a:t>175461025 Copyright  Dean </a:t>
            </a:r>
            <a:r>
              <a:rPr lang="en-US" sz="1600" dirty="0" err="1">
                <a:solidFill>
                  <a:schemeClr val="tx1">
                    <a:lumMod val="65000"/>
                    <a:lumOff val="35000"/>
                  </a:schemeClr>
                </a:solidFill>
              </a:rPr>
              <a:t>Drobot</a:t>
            </a:r>
            <a:r>
              <a:rPr lang="en-US" sz="1600" dirty="0">
                <a:solidFill>
                  <a:schemeClr val="tx1">
                    <a:lumMod val="65000"/>
                    <a:lumOff val="35000"/>
                  </a:schemeClr>
                </a:solidFill>
              </a:rPr>
              <a:t>, 2019 Used under license from bigstockphoto.com</a:t>
            </a:r>
          </a:p>
          <a:p>
            <a:r>
              <a:rPr lang="en-US" sz="1600" dirty="0">
                <a:solidFill>
                  <a:schemeClr val="tx1">
                    <a:lumMod val="65000"/>
                    <a:lumOff val="35000"/>
                  </a:schemeClr>
                </a:solidFill>
              </a:rPr>
              <a:t>272904598 Copyright  </a:t>
            </a:r>
            <a:r>
              <a:rPr lang="en-US" sz="1600" dirty="0" err="1">
                <a:solidFill>
                  <a:schemeClr val="tx1">
                    <a:lumMod val="65000"/>
                    <a:lumOff val="35000"/>
                  </a:schemeClr>
                </a:solidFill>
              </a:rPr>
              <a:t>photoguns</a:t>
            </a:r>
            <a:r>
              <a:rPr lang="en-US" sz="1600" dirty="0">
                <a:solidFill>
                  <a:schemeClr val="tx1">
                    <a:lumMod val="65000"/>
                    <a:lumOff val="35000"/>
                  </a:schemeClr>
                </a:solidFill>
              </a:rPr>
              <a:t>, 2019 Used under license from bigstockphoto.com </a:t>
            </a:r>
          </a:p>
          <a:p>
            <a:r>
              <a:rPr lang="en-US" sz="1600" dirty="0">
                <a:solidFill>
                  <a:schemeClr val="tx1">
                    <a:lumMod val="65000"/>
                    <a:lumOff val="35000"/>
                  </a:schemeClr>
                </a:solidFill>
              </a:rPr>
              <a:t>241343413 Copyright  </a:t>
            </a:r>
            <a:r>
              <a:rPr lang="en-US" sz="1600" dirty="0" err="1">
                <a:solidFill>
                  <a:schemeClr val="tx1">
                    <a:lumMod val="65000"/>
                    <a:lumOff val="35000"/>
                  </a:schemeClr>
                </a:solidFill>
              </a:rPr>
              <a:t>vmargineanu</a:t>
            </a:r>
            <a:r>
              <a:rPr lang="en-US" sz="1600" dirty="0">
                <a:solidFill>
                  <a:schemeClr val="tx1">
                    <a:lumMod val="65000"/>
                    <a:lumOff val="35000"/>
                  </a:schemeClr>
                </a:solidFill>
              </a:rPr>
              <a:t>, 2019 Used under license from bigstockphoto.com</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i="1" dirty="0">
              <a:solidFill>
                <a:schemeClr val="accent3">
                  <a:lumMod val="75000"/>
                </a:schemeClr>
              </a:solidFill>
            </a:endParaRPr>
          </a:p>
          <a:p>
            <a:endParaRPr lang="en-US" dirty="0"/>
          </a:p>
          <a:p>
            <a:pPr>
              <a:buNone/>
            </a:pPr>
            <a:endParaRPr lang="en-US" dirty="0"/>
          </a:p>
        </p:txBody>
      </p:sp>
    </p:spTree>
    <p:custDataLst>
      <p:tags r:id="rId1"/>
    </p:custDataLst>
    <p:extLst>
      <p:ext uri="{BB962C8B-B14F-4D97-AF65-F5344CB8AC3E}">
        <p14:creationId xmlns:p14="http://schemas.microsoft.com/office/powerpoint/2010/main" val="222028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457200" y="2057400"/>
            <a:ext cx="8229600" cy="4114800"/>
          </a:xfrm>
        </p:spPr>
        <p:txBody>
          <a:bodyPr>
            <a:noAutofit/>
          </a:bodyPr>
          <a:lstStyle/>
          <a:p>
            <a:pPr>
              <a:spcBef>
                <a:spcPts val="0"/>
              </a:spcBef>
              <a:defRPr/>
            </a:pPr>
            <a:r>
              <a:rPr lang="en-US" sz="1400" dirty="0" smtClean="0"/>
              <a:t>StalkingAwareness.org. “What to do if you are being stalked.” </a:t>
            </a:r>
            <a:r>
              <a:rPr lang="en-US" sz="1400" dirty="0"/>
              <a:t>Accessed on </a:t>
            </a:r>
            <a:r>
              <a:rPr lang="en-US" sz="1400" dirty="0" smtClean="0"/>
              <a:t>5/22/19. </a:t>
            </a:r>
            <a:r>
              <a:rPr lang="en-US" sz="1400" dirty="0" smtClean="0">
                <a:hlinkClick r:id="rId4"/>
              </a:rPr>
              <a:t>https</a:t>
            </a:r>
            <a:r>
              <a:rPr lang="en-US" sz="1400" dirty="0">
                <a:hlinkClick r:id="rId4"/>
              </a:rPr>
              <a:t>://www.stalkingawareness.org/what-to-do-if-you-are-being-stalked</a:t>
            </a:r>
            <a:r>
              <a:rPr lang="en-US" sz="1400" dirty="0" smtClean="0">
                <a:hlinkClick r:id="rId4"/>
              </a:rPr>
              <a:t>/</a:t>
            </a:r>
            <a:endParaRPr lang="en-US" sz="1400" dirty="0" smtClean="0"/>
          </a:p>
          <a:p>
            <a:r>
              <a:rPr lang="en-US" sz="1400" dirty="0" smtClean="0"/>
              <a:t>Association for Progressive Communications. “How to avoid becoming a cyberstalking victim.” Accessed on 5/23/19.</a:t>
            </a:r>
            <a:br>
              <a:rPr lang="en-US" sz="1400" dirty="0" smtClean="0"/>
            </a:br>
            <a:r>
              <a:rPr lang="en-US" sz="1400" dirty="0" smtClean="0">
                <a:hlinkClick r:id="rId5"/>
              </a:rPr>
              <a:t>https</a:t>
            </a:r>
            <a:r>
              <a:rPr lang="en-US" sz="1400" dirty="0">
                <a:hlinkClick r:id="rId5"/>
              </a:rPr>
              <a:t>://www.apc.org/en/pubs/issue/how-avoid-becoming-cyberstalking-victim</a:t>
            </a:r>
            <a:endParaRPr lang="en-US" sz="1400" dirty="0"/>
          </a:p>
          <a:p>
            <a:r>
              <a:rPr lang="en-US" sz="1400" dirty="0" smtClean="0"/>
              <a:t>NORTON. “Cyberstalking: How to protect yourself against cyberstalking.” Accessed on 5/23/19.</a:t>
            </a:r>
            <a:r>
              <a:rPr lang="en-US" sz="1400" dirty="0"/>
              <a:t/>
            </a:r>
            <a:br>
              <a:rPr lang="en-US" sz="1400" dirty="0"/>
            </a:br>
            <a:r>
              <a:rPr lang="en-US" sz="1400" dirty="0" smtClean="0">
                <a:hlinkClick r:id="rId6"/>
              </a:rPr>
              <a:t>https</a:t>
            </a:r>
            <a:r>
              <a:rPr lang="en-US" sz="1400" dirty="0">
                <a:hlinkClick r:id="rId6"/>
              </a:rPr>
              <a:t>://</a:t>
            </a:r>
            <a:r>
              <a:rPr lang="en-US" sz="1400" dirty="0" smtClean="0">
                <a:hlinkClick r:id="rId6"/>
              </a:rPr>
              <a:t>us.norton.com/internetsecurity-how-to-how-to-protect-yourself-from-cyberstalkers.html</a:t>
            </a:r>
            <a:endParaRPr lang="en-US" sz="1400" dirty="0" smtClean="0"/>
          </a:p>
          <a:p>
            <a:r>
              <a:rPr lang="en-US" sz="1400" dirty="0" smtClean="0"/>
              <a:t>US Department of Justice. Cyber Misbehavior. Accessed on 5/26/2019. </a:t>
            </a:r>
            <a:r>
              <a:rPr lang="en-US" sz="1400" dirty="0" smtClean="0">
                <a:hlinkClick r:id="rId7"/>
              </a:rPr>
              <a:t>https</a:t>
            </a:r>
            <a:r>
              <a:rPr lang="en-US" sz="1400" dirty="0">
                <a:hlinkClick r:id="rId7"/>
              </a:rPr>
              <a:t>://www.justice.gov/usao/file/851856/download</a:t>
            </a:r>
            <a:endParaRPr lang="en-US" sz="1400" dirty="0"/>
          </a:p>
          <a:p>
            <a:r>
              <a:rPr lang="en-US" sz="1400" dirty="0" smtClean="0"/>
              <a:t>StalkingAwareness.org</a:t>
            </a:r>
            <a:r>
              <a:rPr lang="en-US" sz="1400" dirty="0"/>
              <a:t>. </a:t>
            </a:r>
            <a:r>
              <a:rPr lang="en-US" sz="1400" dirty="0" smtClean="0"/>
              <a:t>“Stalking Fact Sheet.” </a:t>
            </a:r>
            <a:r>
              <a:rPr lang="en-US" sz="1400" dirty="0"/>
              <a:t>Accessed on 5/22/19. </a:t>
            </a:r>
            <a:r>
              <a:rPr lang="en-US" sz="1400" dirty="0" smtClean="0">
                <a:hlinkClick r:id="rId8"/>
              </a:rPr>
              <a:t>https</a:t>
            </a:r>
            <a:r>
              <a:rPr lang="en-US" sz="1400" dirty="0">
                <a:hlinkClick r:id="rId8"/>
              </a:rPr>
              <a:t>://</a:t>
            </a:r>
            <a:r>
              <a:rPr lang="en-US" sz="1400" dirty="0" smtClean="0">
                <a:hlinkClick r:id="rId8"/>
              </a:rPr>
              <a:t>www.stalkingawareness.org/wp-content/uploads/2019/01/SPARC_StalkngFactSheet_2018_FINAL.pdf</a:t>
            </a:r>
            <a:endParaRPr lang="en-US" sz="1400" dirty="0"/>
          </a:p>
          <a:p>
            <a:endParaRPr lang="en-US" sz="1400" dirty="0"/>
          </a:p>
          <a:p>
            <a:pPr>
              <a:spcBef>
                <a:spcPts val="0"/>
              </a:spcBef>
              <a:defRPr/>
            </a:pPr>
            <a:endParaRPr lang="en-US" sz="1400" dirty="0" smtClean="0"/>
          </a:p>
          <a:p>
            <a:pPr marL="0" indent="0">
              <a:spcBef>
                <a:spcPts val="0"/>
              </a:spcBef>
              <a:buNone/>
              <a:defRPr/>
            </a:pPr>
            <a:endParaRPr lang="en-US" sz="1400" dirty="0" smtClean="0"/>
          </a:p>
          <a:p>
            <a:pPr marL="0" indent="0">
              <a:spcBef>
                <a:spcPts val="0"/>
              </a:spcBef>
              <a:buNone/>
              <a:defRPr/>
            </a:pPr>
            <a:endParaRPr lang="en-US" sz="1400" dirty="0"/>
          </a:p>
          <a:p>
            <a:pPr>
              <a:spcAft>
                <a:spcPts val="600"/>
              </a:spcAft>
            </a:pPr>
            <a:endParaRPr lang="en-US" sz="135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75730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66" y="1295400"/>
            <a:ext cx="3941233" cy="914400"/>
          </a:xfrm>
        </p:spPr>
        <p:txBody>
          <a:bodyPr/>
          <a:lstStyle/>
          <a:p>
            <a:r>
              <a:rPr lang="en-US" dirty="0"/>
              <a:t>Meet Sarah</a:t>
            </a:r>
          </a:p>
        </p:txBody>
      </p:sp>
      <p:sp>
        <p:nvSpPr>
          <p:cNvPr id="3" name="Content Placeholder 2"/>
          <p:cNvSpPr>
            <a:spLocks noGrp="1"/>
          </p:cNvSpPr>
          <p:nvPr>
            <p:ph idx="1"/>
          </p:nvPr>
        </p:nvSpPr>
        <p:spPr>
          <a:xfrm>
            <a:off x="4953000" y="2209800"/>
            <a:ext cx="3733800" cy="4114800"/>
          </a:xfrm>
        </p:spPr>
        <p:txBody>
          <a:bodyPr>
            <a:normAutofit/>
          </a:bodyPr>
          <a:lstStyle/>
          <a:p>
            <a:r>
              <a:rPr lang="en-US" sz="2400" dirty="0"/>
              <a:t>Pastry chef</a:t>
            </a:r>
          </a:p>
          <a:p>
            <a:pPr lvl="1"/>
            <a:r>
              <a:rPr lang="en-US" sz="1800" dirty="0"/>
              <a:t>32 years old</a:t>
            </a:r>
          </a:p>
          <a:p>
            <a:pPr lvl="1"/>
            <a:r>
              <a:rPr lang="en-US" sz="1800" dirty="0"/>
              <a:t>Recently broke up with long-term boyfriend</a:t>
            </a:r>
          </a:p>
          <a:p>
            <a:pPr lvl="1"/>
            <a:r>
              <a:rPr lang="en-US" sz="1800" dirty="0"/>
              <a:t>Utilizing online dating sites to find someone new</a:t>
            </a:r>
          </a:p>
          <a:p>
            <a:r>
              <a:rPr lang="en-US" sz="2400" dirty="0"/>
              <a:t>Culinary school graduate</a:t>
            </a:r>
          </a:p>
          <a:p>
            <a:r>
              <a:rPr lang="en-US" sz="2400" dirty="0"/>
              <a:t>Hobbies</a:t>
            </a:r>
          </a:p>
          <a:p>
            <a:pPr lvl="1"/>
            <a:r>
              <a:rPr lang="en-US" sz="1800" dirty="0"/>
              <a:t>Baking</a:t>
            </a:r>
          </a:p>
          <a:p>
            <a:pPr lvl="1"/>
            <a:r>
              <a:rPr lang="en-US" sz="1800" dirty="0"/>
              <a:t>Sewing</a:t>
            </a:r>
          </a:p>
          <a:p>
            <a:pPr lvl="1"/>
            <a:r>
              <a:rPr lang="en-US" sz="1800" dirty="0"/>
              <a:t>Gardening</a:t>
            </a:r>
          </a:p>
          <a:p>
            <a:endParaRPr lang="en-US" sz="24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2350" r="9014"/>
          <a:stretch/>
        </p:blipFill>
        <p:spPr>
          <a:xfrm>
            <a:off x="-1" y="1278467"/>
            <a:ext cx="4419601" cy="5046133"/>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84111"/>
            <a:ext cx="5688318"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lstStyle/>
          <a:p>
            <a:pPr algn="l"/>
            <a:r>
              <a:rPr lang="en-US" dirty="0"/>
              <a:t>Dating profile created</a:t>
            </a:r>
          </a:p>
        </p:txBody>
      </p:sp>
      <p:pic>
        <p:nvPicPr>
          <p:cNvPr id="8" name="Picture 7" descr="shutterstock_174681002.jpg"/>
          <p:cNvPicPr>
            <a:picLocks noChangeAspect="1"/>
          </p:cNvPicPr>
          <p:nvPr/>
        </p:nvPicPr>
        <p:blipFill>
          <a:blip r:embed="rId4" cstate="print"/>
          <a:srcRect l="19167" r="15833" b="11250"/>
          <a:stretch>
            <a:fillRect/>
          </a:stretch>
        </p:blipFill>
        <p:spPr>
          <a:xfrm>
            <a:off x="5943600" y="2362200"/>
            <a:ext cx="3200400" cy="2819400"/>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59167"/>
          <a:stretch/>
        </p:blipFill>
        <p:spPr>
          <a:xfrm>
            <a:off x="5764518" y="1284111"/>
            <a:ext cx="3379482" cy="5029200"/>
          </a:xfrm>
          <a:prstGeom prst="rect">
            <a:avLst/>
          </a:prstGeom>
        </p:spPr>
      </p:pic>
      <p:sp>
        <p:nvSpPr>
          <p:cNvPr id="11" name="Content Placeholder 2"/>
          <p:cNvSpPr>
            <a:spLocks noGrp="1"/>
          </p:cNvSpPr>
          <p:nvPr>
            <p:ph idx="1"/>
          </p:nvPr>
        </p:nvSpPr>
        <p:spPr>
          <a:xfrm>
            <a:off x="152400" y="2209800"/>
            <a:ext cx="4572000" cy="4114800"/>
          </a:xfrm>
        </p:spPr>
        <p:txBody>
          <a:bodyPr>
            <a:normAutofit/>
          </a:bodyPr>
          <a:lstStyle/>
          <a:p>
            <a:r>
              <a:rPr lang="en-US" sz="2400" dirty="0"/>
              <a:t>Sarah creates a profile on Match.com</a:t>
            </a:r>
          </a:p>
          <a:p>
            <a:r>
              <a:rPr lang="en-US" sz="2400" dirty="0"/>
              <a:t>Within 24 hours of creating an account she gets a message from a guy named Jonathan</a:t>
            </a:r>
          </a:p>
          <a:p>
            <a:r>
              <a:rPr lang="en-US" sz="2400" dirty="0"/>
              <a:t>Based on Jonathan’s profile, it appears they have a lot in common</a:t>
            </a:r>
          </a:p>
          <a:p>
            <a:r>
              <a:rPr lang="en-US" sz="2400" dirty="0"/>
              <a:t>Sarah replies to his message and that led to regular conversations</a:t>
            </a:r>
          </a:p>
          <a:p>
            <a:endParaRPr lang="en-US" sz="2400" dirty="0"/>
          </a:p>
        </p:txBody>
      </p:sp>
      <p:sp>
        <p:nvSpPr>
          <p:cNvPr id="12" name="TextBox 11"/>
          <p:cNvSpPr txBox="1"/>
          <p:nvPr/>
        </p:nvSpPr>
        <p:spPr>
          <a:xfrm>
            <a:off x="5943600" y="1447800"/>
            <a:ext cx="2057400" cy="707886"/>
          </a:xfrm>
          <a:prstGeom prst="rect">
            <a:avLst/>
          </a:prstGeom>
          <a:noFill/>
        </p:spPr>
        <p:txBody>
          <a:bodyPr wrap="square" rtlCol="0">
            <a:spAutoFit/>
          </a:bodyPr>
          <a:lstStyle/>
          <a:p>
            <a:r>
              <a:rPr lang="en-US" sz="1000" dirty="0"/>
              <a:t>Hi Sarah! My name is Jonathan. Based on your profile and hobbies, it seems we have a lot in common.</a:t>
            </a:r>
          </a:p>
          <a:p>
            <a:r>
              <a:rPr lang="en-US" sz="1000" dirty="0" err="1"/>
              <a:t>Wanna</a:t>
            </a:r>
            <a:r>
              <a:rPr lang="en-US" sz="1000" dirty="0"/>
              <a:t> chat?</a:t>
            </a:r>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a:solidFill>
                  <a:schemeClr val="bg1"/>
                </a:solidFill>
              </a:rPr>
              <a:t>Hi Jonathan! It sure does seem like we have a lot in common.  I am a little busy over the next few days, but maybe I’ll message you Tuesday.</a:t>
            </a:r>
          </a:p>
        </p:txBody>
      </p:sp>
      <p:sp>
        <p:nvSpPr>
          <p:cNvPr id="14" name="TextBox 13"/>
          <p:cNvSpPr txBox="1"/>
          <p:nvPr/>
        </p:nvSpPr>
        <p:spPr>
          <a:xfrm>
            <a:off x="6019800" y="3299178"/>
            <a:ext cx="2057400" cy="246221"/>
          </a:xfrm>
          <a:prstGeom prst="rect">
            <a:avLst/>
          </a:prstGeom>
          <a:noFill/>
        </p:spPr>
        <p:txBody>
          <a:bodyPr wrap="square" rtlCol="0">
            <a:spAutoFit/>
          </a:bodyPr>
          <a:lstStyle/>
          <a:p>
            <a:r>
              <a:rPr lang="en-US" sz="1000" dirty="0"/>
              <a:t>Sounds good! Looking forward to it!</a:t>
            </a: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a:solidFill>
                  <a:schemeClr val="bg1"/>
                </a:solidFill>
              </a:rPr>
              <a:t>Yeah me too! I’m free at 9pm.</a:t>
            </a: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a:solidFill>
                  <a:schemeClr val="bg1"/>
                </a:solidFill>
              </a:rPr>
              <a:t>Does that time work?</a:t>
            </a:r>
          </a:p>
        </p:txBody>
      </p:sp>
      <p:sp>
        <p:nvSpPr>
          <p:cNvPr id="17" name="TextBox 16"/>
          <p:cNvSpPr txBox="1"/>
          <p:nvPr/>
        </p:nvSpPr>
        <p:spPr>
          <a:xfrm>
            <a:off x="6096000" y="4832025"/>
            <a:ext cx="2057400" cy="246221"/>
          </a:xfrm>
          <a:prstGeom prst="rect">
            <a:avLst/>
          </a:prstGeom>
          <a:noFill/>
        </p:spPr>
        <p:txBody>
          <a:bodyPr wrap="square" rtlCol="0">
            <a:spAutoFit/>
          </a:bodyPr>
          <a:lstStyle/>
          <a:p>
            <a:r>
              <a:rPr lang="en-US" sz="1000" dirty="0"/>
              <a:t>Perfect for me!</a:t>
            </a: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a:solidFill>
                  <a:schemeClr val="bg1"/>
                </a:solidFill>
              </a:rPr>
              <a:t>OK!</a:t>
            </a:r>
          </a:p>
        </p:txBody>
      </p:sp>
      <p:sp>
        <p:nvSpPr>
          <p:cNvPr id="20" name="TextBox 19"/>
          <p:cNvSpPr txBox="1"/>
          <p:nvPr/>
        </p:nvSpPr>
        <p:spPr>
          <a:xfrm>
            <a:off x="6019800" y="5849779"/>
            <a:ext cx="2057400" cy="246221"/>
          </a:xfrm>
          <a:prstGeom prst="rect">
            <a:avLst/>
          </a:prstGeom>
          <a:noFill/>
        </p:spPr>
        <p:txBody>
          <a:bodyPr wrap="square" rtlCol="0">
            <a:spAutoFit/>
          </a:bodyPr>
          <a:lstStyle/>
          <a:p>
            <a:r>
              <a:rPr lang="en-US" sz="1000" dirty="0"/>
              <a:t>TTYL</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114800" y="1295400"/>
            <a:ext cx="4876800" cy="914400"/>
          </a:xfrm>
        </p:spPr>
        <p:txBody>
          <a:bodyPr>
            <a:normAutofit/>
          </a:bodyPr>
          <a:lstStyle/>
          <a:p>
            <a:r>
              <a:rPr lang="en-US" dirty="0"/>
              <a:t>Things get weird</a:t>
            </a:r>
          </a:p>
        </p:txBody>
      </p:sp>
      <p:sp>
        <p:nvSpPr>
          <p:cNvPr id="11" name="Content Placeholder 2"/>
          <p:cNvSpPr>
            <a:spLocks noGrp="1"/>
          </p:cNvSpPr>
          <p:nvPr>
            <p:ph idx="1"/>
          </p:nvPr>
        </p:nvSpPr>
        <p:spPr>
          <a:xfrm>
            <a:off x="4114800" y="2209800"/>
            <a:ext cx="4572000" cy="4114800"/>
          </a:xfrm>
        </p:spPr>
        <p:txBody>
          <a:bodyPr>
            <a:normAutofit/>
          </a:bodyPr>
          <a:lstStyle/>
          <a:p>
            <a:r>
              <a:rPr lang="en-US" sz="2400" dirty="0"/>
              <a:t>After a few weeks of talking Jonathan became possessive</a:t>
            </a:r>
          </a:p>
          <a:p>
            <a:pPr lvl="1"/>
            <a:r>
              <a:rPr lang="en-US" sz="2000" dirty="0"/>
              <a:t>Wants to know who Sarah is hanging out with</a:t>
            </a:r>
          </a:p>
          <a:p>
            <a:pPr lvl="1"/>
            <a:r>
              <a:rPr lang="en-US" sz="2000" dirty="0"/>
              <a:t>Starts sending friend requests to Sarah’s friends</a:t>
            </a:r>
          </a:p>
          <a:p>
            <a:r>
              <a:rPr lang="en-US" sz="2400" dirty="0"/>
              <a:t>Sarah decides to end their communication and not meet Jonathan offline</a:t>
            </a:r>
          </a:p>
          <a:p>
            <a:endParaRPr lang="en-US" sz="2400" dirty="0"/>
          </a:p>
        </p:txBody>
      </p:sp>
      <p:pic>
        <p:nvPicPr>
          <p:cNvPr id="6" name="Picture 5" descr="shutterstock_123746440.jpg"/>
          <p:cNvPicPr>
            <a:picLocks noChangeAspect="1"/>
          </p:cNvPicPr>
          <p:nvPr/>
        </p:nvPicPr>
        <p:blipFill>
          <a:blip r:embed="rId3" cstate="print"/>
          <a:stretch>
            <a:fillRect/>
          </a:stretch>
        </p:blipFill>
        <p:spPr>
          <a:xfrm>
            <a:off x="87489" y="1371600"/>
            <a:ext cx="3863622" cy="2362200"/>
          </a:xfrm>
          <a:prstGeom prst="rect">
            <a:avLst/>
          </a:prstGeom>
        </p:spPr>
      </p:pic>
      <p:pic>
        <p:nvPicPr>
          <p:cNvPr id="7" name="Picture 6" descr="shutterstock_238393882.jpg"/>
          <p:cNvPicPr>
            <a:picLocks noChangeAspect="1"/>
          </p:cNvPicPr>
          <p:nvPr/>
        </p:nvPicPr>
        <p:blipFill>
          <a:blip r:embed="rId4" cstate="print"/>
          <a:stretch>
            <a:fillRect/>
          </a:stretch>
        </p:blipFill>
        <p:spPr>
          <a:xfrm>
            <a:off x="76200" y="3810000"/>
            <a:ext cx="3886200" cy="243840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8824"/>
          <a:stretch/>
        </p:blipFill>
        <p:spPr>
          <a:xfrm>
            <a:off x="76200" y="1371600"/>
            <a:ext cx="3881349" cy="236220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5653"/>
          <a:stretch/>
        </p:blipFill>
        <p:spPr>
          <a:xfrm>
            <a:off x="76200" y="3810000"/>
            <a:ext cx="3881349" cy="24417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286000"/>
            <a:ext cx="9144000" cy="2971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2362200"/>
            <a:ext cx="44958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52400" y="1295400"/>
            <a:ext cx="8839200" cy="914400"/>
          </a:xfrm>
        </p:spPr>
        <p:txBody>
          <a:bodyPr/>
          <a:lstStyle/>
          <a:p>
            <a:r>
              <a:rPr lang="en-US" dirty="0"/>
              <a:t>Sarah contacts law enforcement</a:t>
            </a:r>
          </a:p>
        </p:txBody>
      </p:sp>
      <p:sp>
        <p:nvSpPr>
          <p:cNvPr id="9" name="Content Placeholder 2"/>
          <p:cNvSpPr txBox="1">
            <a:spLocks/>
          </p:cNvSpPr>
          <p:nvPr/>
        </p:nvSpPr>
        <p:spPr>
          <a:xfrm>
            <a:off x="533400" y="2362200"/>
            <a:ext cx="396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chemeClr val="bg1"/>
                </a:solidFill>
              </a:rPr>
              <a:t>Jonathan continues to contact her despite her telling him to stop</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chemeClr val="bg1"/>
                </a:solidFill>
              </a:rPr>
              <a:t>Sarah starts receiving threatening messages</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Sarah starts</a:t>
            </a:r>
            <a:r>
              <a:rPr kumimoji="0" lang="en-US" sz="2400" b="0" i="0" u="none" strike="noStrike" kern="1200" cap="none" spc="0" normalizeH="0" noProof="0" dirty="0">
                <a:ln>
                  <a:noFill/>
                </a:ln>
                <a:solidFill>
                  <a:schemeClr val="bg1"/>
                </a:solidFill>
                <a:effectLst/>
                <a:uLnTx/>
                <a:uFillTx/>
                <a:latin typeface="+mn-lt"/>
                <a:ea typeface="+mn-ea"/>
                <a:cs typeface="+mn-cs"/>
              </a:rPr>
              <a:t> getting phone calls soliciting her for sex</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500"/>
          <a:stretch/>
        </p:blipFill>
        <p:spPr>
          <a:xfrm>
            <a:off x="4572000" y="2362200"/>
            <a:ext cx="4571184" cy="281940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is cyberstalking?</a:t>
            </a:r>
          </a:p>
        </p:txBody>
      </p:sp>
      <p:sp>
        <p:nvSpPr>
          <p:cNvPr id="11" name="Content Placeholder 2"/>
          <p:cNvSpPr>
            <a:spLocks noGrp="1"/>
          </p:cNvSpPr>
          <p:nvPr>
            <p:ph idx="1"/>
          </p:nvPr>
        </p:nvSpPr>
        <p:spPr>
          <a:xfrm>
            <a:off x="533400" y="2209800"/>
            <a:ext cx="8077200" cy="4114800"/>
          </a:xfrm>
        </p:spPr>
        <p:txBody>
          <a:bodyPr>
            <a:normAutofit/>
          </a:bodyPr>
          <a:lstStyle/>
          <a:p>
            <a:pPr marL="0" indent="0">
              <a:buNone/>
            </a:pPr>
            <a:r>
              <a:rPr lang="en-US" sz="2400" dirty="0"/>
              <a:t>The act of cyberstalking is committed when an individual repeatedly uses the internet, computers, or other electronic devices to engage in threatening or harassing behavior. </a:t>
            </a:r>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5"/>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685800" y="4419600"/>
            <a:ext cx="7696200" cy="1754326"/>
          </a:xfrm>
          <a:prstGeom prst="rect">
            <a:avLst/>
          </a:prstGeom>
          <a:noFill/>
        </p:spPr>
        <p:txBody>
          <a:bodyPr wrap="square" rtlCol="0">
            <a:spAutoFit/>
          </a:bodyPr>
          <a:lstStyle/>
          <a:p>
            <a:r>
              <a:rPr lang="en-US" sz="3600" i="1" dirty="0">
                <a:solidFill>
                  <a:schemeClr val="accent3">
                    <a:lumMod val="75000"/>
                  </a:schemeClr>
                </a:solidFill>
              </a:rPr>
              <a:t>6-7.5 million people are stalked in a one year period in the United States.</a:t>
            </a:r>
          </a:p>
          <a:p>
            <a:pPr algn="r"/>
            <a:endParaRPr lang="en-US" dirty="0">
              <a:solidFill>
                <a:schemeClr val="accent3">
                  <a:lumMod val="75000"/>
                </a:schemeClr>
              </a:solidFill>
            </a:endParaRPr>
          </a:p>
          <a:p>
            <a:pPr algn="r"/>
            <a:r>
              <a:rPr lang="en-US" dirty="0"/>
              <a:t>- Stalking Prevention, Awareness, and Resource Center (SPARC)</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429000" y="1295400"/>
            <a:ext cx="5715000" cy="914400"/>
          </a:xfrm>
        </p:spPr>
        <p:txBody>
          <a:bodyPr>
            <a:normAutofit fontScale="90000"/>
          </a:bodyPr>
          <a:lstStyle/>
          <a:p>
            <a:r>
              <a:rPr lang="en-US" dirty="0"/>
              <a:t>What is not cyberstalking?</a:t>
            </a:r>
          </a:p>
        </p:txBody>
      </p:sp>
      <p:sp>
        <p:nvSpPr>
          <p:cNvPr id="11" name="Content Placeholder 2"/>
          <p:cNvSpPr>
            <a:spLocks noGrp="1"/>
          </p:cNvSpPr>
          <p:nvPr>
            <p:ph idx="1"/>
          </p:nvPr>
        </p:nvSpPr>
        <p:spPr>
          <a:xfrm>
            <a:off x="3581400" y="2209800"/>
            <a:ext cx="5562600" cy="4114800"/>
          </a:xfrm>
        </p:spPr>
        <p:txBody>
          <a:bodyPr>
            <a:normAutofit/>
          </a:bodyPr>
          <a:lstStyle/>
          <a:p>
            <a:r>
              <a:rPr lang="en-US" sz="2400" dirty="0"/>
              <a:t>Repeatedly visiting a social media page</a:t>
            </a:r>
          </a:p>
          <a:p>
            <a:r>
              <a:rPr lang="en-US" sz="2400" dirty="0"/>
              <a:t>Saving pictures that have been posted </a:t>
            </a:r>
          </a:p>
          <a:p>
            <a:r>
              <a:rPr lang="en-US" sz="2400" dirty="0"/>
              <a:t>Collecting data regarding a person or their activities is not enough to constitute cyberstalking</a:t>
            </a:r>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2" descr="The Dark Web (free online train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05" t="-449" r="22199" b="6782"/>
          <a:stretch/>
        </p:blipFill>
        <p:spPr bwMode="auto">
          <a:xfrm>
            <a:off x="-1" y="1249927"/>
            <a:ext cx="3429001" cy="50746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duotone>
              <a:prstClr val="black"/>
              <a:schemeClr val="accent5">
                <a:tint val="45000"/>
                <a:satMod val="400000"/>
              </a:schemeClr>
            </a:duotone>
            <a:extLst>
              <a:ext uri="{28A0092B-C50C-407E-A947-70E740481C1C}">
                <a14:useLocalDpi xmlns:a14="http://schemas.microsoft.com/office/drawing/2010/main" val="0"/>
              </a:ext>
            </a:extLst>
          </a:blip>
          <a:srcRect l="22232" t="-1306" r="32319" b="1"/>
          <a:stretch/>
        </p:blipFill>
        <p:spPr>
          <a:xfrm>
            <a:off x="0" y="1223516"/>
            <a:ext cx="3429000" cy="5101084"/>
          </a:xfrm>
          <a:prstGeom prst="rect">
            <a:avLst/>
          </a:prstGeom>
        </p:spPr>
      </p:pic>
    </p:spTree>
    <p:extLst>
      <p:ext uri="{BB962C8B-B14F-4D97-AF65-F5344CB8AC3E}">
        <p14:creationId xmlns:p14="http://schemas.microsoft.com/office/powerpoint/2010/main" val="250784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being cyberstalked</a:t>
            </a:r>
          </a:p>
        </p:txBody>
      </p:sp>
      <p:sp>
        <p:nvSpPr>
          <p:cNvPr id="11" name="Content Placeholder 2"/>
          <p:cNvSpPr>
            <a:spLocks noGrp="1"/>
          </p:cNvSpPr>
          <p:nvPr>
            <p:ph idx="1"/>
          </p:nvPr>
        </p:nvSpPr>
        <p:spPr>
          <a:xfrm>
            <a:off x="381000" y="2195689"/>
            <a:ext cx="8763000" cy="4114800"/>
          </a:xfrm>
        </p:spPr>
        <p:txBody>
          <a:bodyPr>
            <a:normAutofit/>
          </a:bodyPr>
          <a:lstStyle/>
          <a:p>
            <a:r>
              <a:rPr lang="en-US" sz="2400" dirty="0"/>
              <a:t>Limit the amount of personal information you share online.</a:t>
            </a:r>
          </a:p>
          <a:p>
            <a:r>
              <a:rPr lang="en-US" sz="2400" dirty="0"/>
              <a:t>Create a separate email account when creating online accounts.</a:t>
            </a:r>
          </a:p>
          <a:p>
            <a:r>
              <a:rPr lang="en-US" sz="2400" dirty="0"/>
              <a:t>Don’t feel obligated to complete all fields when </a:t>
            </a:r>
            <a:br>
              <a:rPr lang="en-US" sz="2400" dirty="0"/>
            </a:br>
            <a:r>
              <a:rPr lang="en-US" sz="2400" dirty="0"/>
              <a:t>creating online profiles.</a:t>
            </a:r>
          </a:p>
          <a:p>
            <a:r>
              <a:rPr lang="en-US" sz="2400" dirty="0"/>
              <a:t>Update account passwords after ending a relationship.</a:t>
            </a:r>
          </a:p>
          <a:p>
            <a:r>
              <a:rPr lang="en-US" sz="2400" dirty="0"/>
              <a:t>Search your name regularly to see what information can be found about you on the internet.</a:t>
            </a:r>
          </a:p>
          <a:p>
            <a:r>
              <a:rPr lang="en-US" sz="2400" dirty="0"/>
              <a:t>Be aware of any identifying information your family and friends are posting about you.</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to do if you are being stalked</a:t>
            </a:r>
          </a:p>
        </p:txBody>
      </p:sp>
      <p:sp>
        <p:nvSpPr>
          <p:cNvPr id="11" name="Content Placeholder 2"/>
          <p:cNvSpPr>
            <a:spLocks noGrp="1"/>
          </p:cNvSpPr>
          <p:nvPr>
            <p:ph idx="1"/>
          </p:nvPr>
        </p:nvSpPr>
        <p:spPr>
          <a:xfrm>
            <a:off x="381000" y="2195689"/>
            <a:ext cx="8305800" cy="4114800"/>
          </a:xfrm>
        </p:spPr>
        <p:txBody>
          <a:bodyPr>
            <a:normAutofit/>
          </a:bodyPr>
          <a:lstStyle/>
          <a:p>
            <a:r>
              <a:rPr lang="en-US" sz="2400" dirty="0"/>
              <a:t>Trust your instincts. Don’t let friends and family downplay a stalking situation.</a:t>
            </a:r>
          </a:p>
          <a:p>
            <a:r>
              <a:rPr lang="en-US" sz="2400" dirty="0"/>
              <a:t>Contact law enforcement if you fear for your safety.</a:t>
            </a:r>
          </a:p>
          <a:p>
            <a:r>
              <a:rPr lang="en-US" sz="2400" dirty="0"/>
              <a:t>Document everything.</a:t>
            </a:r>
          </a:p>
          <a:p>
            <a:pPr lvl="1"/>
            <a:r>
              <a:rPr lang="en-US" sz="1800" dirty="0"/>
              <a:t>Screenshot interactions</a:t>
            </a:r>
          </a:p>
          <a:p>
            <a:pPr lvl="1"/>
            <a:r>
              <a:rPr lang="en-US" sz="1800" dirty="0"/>
              <a:t>Take photos</a:t>
            </a:r>
          </a:p>
          <a:p>
            <a:pPr lvl="1"/>
            <a:r>
              <a:rPr lang="en-US" sz="1800" dirty="0"/>
              <a:t>Save emails</a:t>
            </a:r>
          </a:p>
          <a:p>
            <a:pPr lvl="1"/>
            <a:r>
              <a:rPr lang="en-US" sz="1800" dirty="0"/>
              <a:t>Log timeline of events</a:t>
            </a:r>
          </a:p>
        </p:txBody>
      </p:sp>
      <p:pic>
        <p:nvPicPr>
          <p:cNvPr id="6146" name="Picture 2" descr="http://lms.nw3c.org/courses/cyberstalking-20190308114728/scormcontent/assets/Rh8uXrag0AF8BJhZ_YozMRXkUtbwR8IU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352799"/>
            <a:ext cx="1869698" cy="301713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ms.nw3c.org/courses/cyberstalking-20190308114728/scormcontent/assets/jseXdxsrfrjjx86c_cp2LLclBgg7CPiz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8421" y="4038600"/>
            <a:ext cx="132217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lms.nw3c.org/courses/cyberstalking-20190308114728/scormcontent/assets/ep4ejicK0e-kP5Kz_LrIebzBfnV5-JU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4572000"/>
            <a:ext cx="1513892" cy="17300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1203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1864</Words>
  <Application>Microsoft Office PowerPoint</Application>
  <PresentationFormat>On-screen Show (4:3)</PresentationFormat>
  <Paragraphs>201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Articulate Narrow</vt:lpstr>
      <vt:lpstr>Calibri</vt:lpstr>
      <vt:lpstr>Impact</vt:lpstr>
      <vt:lpstr>Times New Roman</vt:lpstr>
      <vt:lpstr>Office Theme</vt:lpstr>
      <vt:lpstr>Cyberstalking</vt:lpstr>
      <vt:lpstr>Meet Sarah</vt:lpstr>
      <vt:lpstr>Dating profile created</vt:lpstr>
      <vt:lpstr>Things get weird</vt:lpstr>
      <vt:lpstr>Sarah contacts law enforcement</vt:lpstr>
      <vt:lpstr>What is cyberstalking?</vt:lpstr>
      <vt:lpstr>What is not cyberstalking?</vt:lpstr>
      <vt:lpstr>Tips to avoid being cyberstalked</vt:lpstr>
      <vt:lpstr>What to do if you are being stalked</vt:lpstr>
      <vt:lpstr>How to take a screenshot</vt:lpstr>
      <vt:lpstr>How to take a screenshot</vt:lpstr>
      <vt:lpstr>How to take a screenshot</vt:lpstr>
      <vt:lpstr>Do you feel Sarah was cyberstalked?</vt:lpstr>
      <vt:lpstr>Victim Resources</vt:lpstr>
      <vt:lpstr>QUESTIONS</vt:lpstr>
      <vt:lpstr>Graphics Credit</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Theft</dc:title>
  <dc:creator/>
  <cp:lastModifiedBy/>
  <cp:revision>1306</cp:revision>
  <dcterms:created xsi:type="dcterms:W3CDTF">2015-01-21T15:07:18Z</dcterms:created>
  <dcterms:modified xsi:type="dcterms:W3CDTF">2019-10-02T18:49:18Z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F0870875-FB67-4D6C-8BDF-441D20BC9B05</vt:lpwstr>
  </property>
  <property fmtid="{D5CDD505-2E9C-101B-9397-08002B2CF9AE}" pid="3" name="ArticulatePath">
    <vt:lpwstr>10 Cyberstalking_JS</vt:lpwstr>
  </property>
</Properties>
</file>