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73" r:id="rId2"/>
    <p:sldId id="257" r:id="rId3"/>
    <p:sldId id="258" r:id="rId4"/>
    <p:sldId id="283" r:id="rId5"/>
    <p:sldId id="284" r:id="rId6"/>
    <p:sldId id="262" r:id="rId7"/>
    <p:sldId id="274" r:id="rId8"/>
    <p:sldId id="263" r:id="rId9"/>
    <p:sldId id="275" r:id="rId10"/>
    <p:sldId id="280" r:id="rId11"/>
    <p:sldId id="276" r:id="rId12"/>
    <p:sldId id="272" r:id="rId13"/>
    <p:sldId id="281" r:id="rId14"/>
    <p:sldId id="282"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k6uZSXtkctvwqijrpcGbA==" hashData="+0CJPTS+3xyg11NiTHZAs2lQB6M="/>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4289" autoAdjust="0"/>
  </p:normalViewPr>
  <p:slideViewPr>
    <p:cSldViewPr>
      <p:cViewPr varScale="1">
        <p:scale>
          <a:sx n="85" d="100"/>
          <a:sy n="85" d="100"/>
        </p:scale>
        <p:origin x="2310" y="96"/>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229050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echopedia.com/definition/28247/internet-of-things-io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s.norton.com/internetsecurity-iot-smart-home-security-cor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rketwatch.com/story/7-ways-to-keep-your-smart-home-from-being-hacked-2016-10-1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15-20</a:t>
            </a:r>
            <a:r>
              <a:rPr lang="en-US" baseline="0" dirty="0"/>
              <a:t> minutes I am going to be addressing the topic of the internet of things with a focus on smart homes and associated risks. With the growing number of smart homes, and smart devices within our homes, the risk of our personal data and safety being compromised increases. During this presentation I will discuss the Internet of Things, smart devices, the ways data can be compromised, and what we can do to protect our data and personal information.</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extLst>
      <p:ext uri="{BB962C8B-B14F-4D97-AF65-F5344CB8AC3E}">
        <p14:creationId xmlns:p14="http://schemas.microsoft.com/office/powerpoint/2010/main" val="5888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Now that we talked about the internet of things and ways to protect yourself, do you feel Wyatt could have avoid? </a:t>
            </a:r>
          </a:p>
          <a:p>
            <a:endParaRPr lang="en-US" b="0" baseline="0" dirty="0"/>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Class participation</a:t>
            </a:r>
          </a:p>
          <a:p>
            <a:endParaRPr lang="en-US" b="0" baseline="0" dirty="0"/>
          </a:p>
          <a:p>
            <a:r>
              <a:rPr lang="en-US" b="0" baseline="0" dirty="0"/>
              <a:t>Facilitate a group discussion to determine if there were additional precautionary things Wyatt could have done to avoid his situation.</a:t>
            </a:r>
          </a:p>
          <a:p>
            <a:endParaRPr lang="en-US" b="0" baseline="0" dirty="0"/>
          </a:p>
          <a:p>
            <a:r>
              <a:rPr lang="en-US" b="0" baseline="0" dirty="0"/>
              <a:t>Do you feel that Wyatt could have avoided his smart home being compromised?</a:t>
            </a:r>
          </a:p>
          <a:p>
            <a:endParaRPr lang="en-US" b="0" baseline="0" dirty="0"/>
          </a:p>
          <a:p>
            <a:r>
              <a:rPr lang="en-US" b="0" baseline="0" dirty="0"/>
              <a:t>If yes, what could Wyatt have done differently?</a:t>
            </a:r>
          </a:p>
          <a:p>
            <a:endParaRPr lang="en-US" b="0" baseline="0" dirty="0"/>
          </a:p>
          <a:p>
            <a:r>
              <a:rPr lang="en-US" b="0" baseline="0" dirty="0"/>
              <a:t>If no, what appropriate measures did Wyatt take to secure his smart home and </a:t>
            </a:r>
            <a:r>
              <a:rPr lang="en-US" b="0" baseline="0"/>
              <a:t>smart devices?</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extLst>
      <p:ext uri="{BB962C8B-B14F-4D97-AF65-F5344CB8AC3E}">
        <p14:creationId xmlns:p14="http://schemas.microsoft.com/office/powerpoint/2010/main" val="133287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a number of online resources that will </a:t>
            </a:r>
            <a:r>
              <a:rPr lang="en-US" baseline="0" dirty="0" smtClean="0"/>
              <a:t>assist you in understanding IOT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www.TechTarget.com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www.CNET.com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www.consumerreports.org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www.howstuffworks.com/home&amp;garden/home improvement/alternative homes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a:t>On this slide we have listed a few. The National Center for Victims of Crime, the Victim Connect Resource Center, and the Stalking Prevention and Resource Center all have a lot of resources and contacts for those who are being cyberstalked. The links will take your directly to each of their homepages. All of these sites have a ton of resources, so please utilize these sites and navigate to the resource that best meets your needs.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extLst>
      <p:ext uri="{BB962C8B-B14F-4D97-AF65-F5344CB8AC3E}">
        <p14:creationId xmlns:p14="http://schemas.microsoft.com/office/powerpoint/2010/main" val="198705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sz="1200" u="sng" kern="1200" dirty="0">
                <a:solidFill>
                  <a:schemeClr val="tx1"/>
                </a:solidFill>
                <a:latin typeface="+mn-lt"/>
                <a:ea typeface="+mn-ea"/>
                <a:cs typeface="+mn-cs"/>
              </a:rPr>
              <a:t>Instructor Note</a:t>
            </a:r>
            <a:r>
              <a:rPr lang="en-US" sz="1200" kern="1200" dirty="0">
                <a:solidFill>
                  <a:schemeClr val="tx1"/>
                </a:solidFill>
                <a:latin typeface="+mn-lt"/>
                <a:ea typeface="+mn-ea"/>
                <a:cs typeface="+mn-cs"/>
              </a:rPr>
              <a:t>: Ask the participants if they have any questions about </a:t>
            </a:r>
            <a:r>
              <a:rPr lang="en-US" sz="1200" kern="1200" dirty="0" smtClean="0">
                <a:solidFill>
                  <a:schemeClr val="tx1"/>
                </a:solidFill>
                <a:latin typeface="+mn-lt"/>
                <a:ea typeface="+mn-ea"/>
                <a:cs typeface="+mn-cs"/>
              </a:rPr>
              <a:t>IOT devices</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13</a:t>
            </a:fld>
            <a:endParaRPr lang="en-US" dirty="0"/>
          </a:p>
        </p:txBody>
      </p:sp>
    </p:spTree>
    <p:extLst>
      <p:ext uri="{BB962C8B-B14F-4D97-AF65-F5344CB8AC3E}">
        <p14:creationId xmlns:p14="http://schemas.microsoft.com/office/powerpoint/2010/main" val="3545963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14</a:t>
            </a:fld>
            <a:endParaRPr lang="en-US" dirty="0"/>
          </a:p>
        </p:txBody>
      </p:sp>
    </p:spTree>
    <p:extLst>
      <p:ext uri="{BB962C8B-B14F-4D97-AF65-F5344CB8AC3E}">
        <p14:creationId xmlns:p14="http://schemas.microsoft.com/office/powerpoint/2010/main" val="238288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let’s start the presentation by meeting</a:t>
            </a:r>
            <a:r>
              <a:rPr lang="en-US" baseline="0" dirty="0"/>
              <a:t> Wyatt. Wyatt is a Graphic Designer at for a fortune 500 company. He graduated college with Bachelor’s degree in visual design. Wyatt recently relocated to take a new position at corporate headquarters. When he and his wife decided they would relocate for his new position, they also made the decision to build a new home rather than buy. </a:t>
            </a:r>
          </a:p>
          <a:p>
            <a:endParaRPr lang="en-US" baseline="0" dirty="0"/>
          </a:p>
          <a:p>
            <a:r>
              <a:rPr lang="en-US" baseline="0" dirty="0"/>
              <a:t>Wyatt has a number of hobbies, but he really enjoys rebuilding computers, sketching/painting, and playing the guitar.</a:t>
            </a:r>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Wyatt’s new home features a number of smart features including lights, sound</a:t>
            </a:r>
            <a:r>
              <a:rPr lang="en-US" baseline="0" dirty="0"/>
              <a:t> system, home security, thermostat, smoke detectors, and appliances. </a:t>
            </a:r>
          </a:p>
          <a:p>
            <a:endParaRPr lang="en-US" baseline="0" dirty="0"/>
          </a:p>
          <a:p>
            <a:r>
              <a:rPr lang="en-US" b="1" baseline="0" dirty="0"/>
              <a:t>Class participation</a:t>
            </a:r>
          </a:p>
          <a:p>
            <a:endParaRPr lang="en-US" b="1" baseline="0" dirty="0"/>
          </a:p>
          <a:p>
            <a:r>
              <a:rPr lang="en-US" baseline="0" dirty="0"/>
              <a:t>With a show of hands, how many of you have smart homes?</a:t>
            </a:r>
          </a:p>
          <a:p>
            <a:endParaRPr lang="en-US" baseline="0" dirty="0"/>
          </a:p>
          <a:p>
            <a:r>
              <a:rPr lang="en-US" baseline="0" dirty="0"/>
              <a:t>How many of you have smart devices in your home that assist you in daily life?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Unfortunately, after</a:t>
            </a:r>
            <a:r>
              <a:rPr lang="en-US" baseline="0" dirty="0"/>
              <a:t> only living in his home for 6 months, Wyatt comes home from work to find his home has been burglarized. Wyatt immediately calls the police. After law enforcement arrives, he provides them with a list of missing items and the details leading up to the robbery. Wyatt also tells the responding officer about his home security system and that he never received any notifications of the break in. Wyatt then recalls he got an email about updating his Google Nest information.  Google Nest is the system that controls all of the smart devices in his home.</a:t>
            </a:r>
            <a:endParaRPr lang="en-US" b="1"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extLst>
      <p:ext uri="{BB962C8B-B14F-4D97-AF65-F5344CB8AC3E}">
        <p14:creationId xmlns:p14="http://schemas.microsoft.com/office/powerpoint/2010/main" val="148149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email Wyatt</a:t>
            </a:r>
            <a:r>
              <a:rPr lang="en-US" baseline="0" dirty="0"/>
              <a:t> received from Nest indicated someone was attempting to hack his account and that he needed to login and change his password. Through a link in the email, Wyatt entered his current password and believed he was updating his account. Wyatt didn’t think anything else about it until he came home to find his home had been burglarized.</a:t>
            </a:r>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extLst>
      <p:ext uri="{BB962C8B-B14F-4D97-AF65-F5344CB8AC3E}">
        <p14:creationId xmlns:p14="http://schemas.microsoft.com/office/powerpoint/2010/main" val="288890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What</a:t>
            </a:r>
            <a:r>
              <a:rPr lang="en-US" b="1" baseline="0" dirty="0"/>
              <a:t> is the Internet of Things (</a:t>
            </a:r>
            <a:r>
              <a:rPr lang="en-US" b="1" baseline="0" dirty="0" err="1"/>
              <a:t>IoT</a:t>
            </a:r>
            <a:r>
              <a:rPr lang="en-US" b="1" baseline="0" dirty="0"/>
              <a:t>)? </a:t>
            </a:r>
          </a:p>
          <a:p>
            <a:endParaRPr lang="en-US" b="1" baseline="0" dirty="0"/>
          </a:p>
          <a:p>
            <a:r>
              <a:rPr lang="en-US" baseline="0" dirty="0" err="1"/>
              <a:t>Techopedia</a:t>
            </a:r>
            <a:r>
              <a:rPr lang="en-US" baseline="0" dirty="0"/>
              <a:t> defines it as a </a:t>
            </a:r>
            <a:r>
              <a:rPr lang="en-US" sz="1200" dirty="0"/>
              <a:t>computing concept that describes the idea of everyday physical objects being connected to the internet and being able to identify themselves to other devices. The term is closely identified with RFID as the method of communication, although it also may include other sensor technologies, wireless technologies or QR codes. </a:t>
            </a:r>
          </a:p>
          <a:p>
            <a:endParaRPr lang="en-US" sz="1200" dirty="0"/>
          </a:p>
          <a:p>
            <a:r>
              <a:rPr lang="en-US" sz="1200" dirty="0"/>
              <a:t>Most people don’t realize</a:t>
            </a:r>
            <a:r>
              <a:rPr lang="en-US" sz="1200" baseline="0" dirty="0"/>
              <a:t> </a:t>
            </a:r>
            <a:r>
              <a:rPr lang="en-US" sz="1200" dirty="0"/>
              <a:t>just how tied in they are to the “Internet of Things.” From the time we wake up from</a:t>
            </a:r>
            <a:r>
              <a:rPr lang="en-US" sz="1200" baseline="0" dirty="0"/>
              <a:t> the alarm on our smart phone, to catching daily news feeds on their tablets, asking Alexa to play their wakeup playlist, then traveling to work in their smart vehicle. And that is just a start. On the next slide we will discuss some of the major smart devices that connect us to the internet.</a:t>
            </a:r>
          </a:p>
          <a:p>
            <a:endParaRPr lang="en-US" sz="1200" baseline="0" dirty="0"/>
          </a:p>
          <a:p>
            <a:r>
              <a:rPr lang="en-US" sz="1200" baseline="0" dirty="0"/>
              <a:t>Source accessed (5/21/19)</a:t>
            </a:r>
          </a:p>
          <a:p>
            <a:endParaRPr lang="en-US" dirty="0">
              <a:hlinkClick r:id="rId3"/>
            </a:endParaRPr>
          </a:p>
          <a:p>
            <a:r>
              <a:rPr lang="en-US" dirty="0">
                <a:hlinkClick r:id="rId3"/>
              </a:rPr>
              <a:t>https://www.techopedia.com/definition/28247/internet-of-things-iot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Smart devices are electronic devices that connect to other devices or networks using</a:t>
            </a:r>
            <a:r>
              <a:rPr lang="en-US" baseline="0" dirty="0"/>
              <a:t> wireless protocols such as Bluetooth, </a:t>
            </a:r>
            <a:r>
              <a:rPr lang="en-US" baseline="0" dirty="0" err="1"/>
              <a:t>WiFi</a:t>
            </a:r>
            <a:r>
              <a:rPr lang="en-US" baseline="0" dirty="0"/>
              <a:t>, NFC, LTE, 3G, 4G, and 5G. On the right of the screen you will see some of the more common smart devices that we use and interact with in our lives daily.</a:t>
            </a:r>
          </a:p>
          <a:p>
            <a:endParaRPr lang="en-US" baseline="0" dirty="0"/>
          </a:p>
          <a:p>
            <a:r>
              <a:rPr lang="en-US" b="1" baseline="0" dirty="0"/>
              <a:t>Class participation</a:t>
            </a:r>
          </a:p>
          <a:p>
            <a:endParaRPr lang="en-US" baseline="0" dirty="0"/>
          </a:p>
          <a:p>
            <a:r>
              <a:rPr lang="en-US" baseline="0" dirty="0"/>
              <a:t>Can you think of any other smart devices that weren’t included in this list?</a:t>
            </a:r>
          </a:p>
          <a:p>
            <a:endParaRPr lang="en-US" baseline="0" dirty="0"/>
          </a:p>
          <a:p>
            <a:pPr marL="171450" indent="-171450">
              <a:buFont typeface="Arial" panose="020B0604020202020204" pitchFamily="34" charset="0"/>
              <a:buChar char="•"/>
            </a:pPr>
            <a:r>
              <a:rPr lang="en-US" baseline="0" dirty="0"/>
              <a:t>Vehicles/Cars</a:t>
            </a:r>
          </a:p>
          <a:p>
            <a:pPr marL="171450" indent="-171450">
              <a:buFont typeface="Arial" panose="020B0604020202020204" pitchFamily="34" charset="0"/>
              <a:buChar char="•"/>
            </a:pPr>
            <a:r>
              <a:rPr lang="en-US" baseline="0" dirty="0"/>
              <a:t>Wearable technology such as watches, glasses, </a:t>
            </a:r>
            <a:r>
              <a:rPr lang="en-US" baseline="0" dirty="0" err="1"/>
              <a:t>fitbits</a:t>
            </a:r>
            <a:r>
              <a:rPr lang="en-US" baseline="0" dirty="0"/>
              <a:t>, etc.</a:t>
            </a:r>
          </a:p>
          <a:p>
            <a:pPr marL="171450" indent="-171450">
              <a:buFont typeface="Arial" panose="020B0604020202020204" pitchFamily="34" charset="0"/>
              <a:buChar char="•"/>
            </a:pPr>
            <a:r>
              <a:rPr lang="en-US" baseline="0" dirty="0"/>
              <a:t>Medical devices such as insulin pumps, devices for monitoring asthma, pacemakers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extLst>
      <p:ext uri="{BB962C8B-B14F-4D97-AF65-F5344CB8AC3E}">
        <p14:creationId xmlns:p14="http://schemas.microsoft.com/office/powerpoint/2010/main" val="363909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dirty="0">
                <a:solidFill>
                  <a:schemeClr val="tx1"/>
                </a:solidFill>
                <a:latin typeface="+mn-lt"/>
                <a:ea typeface="+mn-ea"/>
                <a:cs typeface="+mn-cs"/>
              </a:rPr>
              <a:t>There are a number of things you can do to be proactive in securing</a:t>
            </a:r>
            <a:r>
              <a:rPr lang="en-US" sz="1200" b="0" kern="1200" baseline="0" dirty="0">
                <a:solidFill>
                  <a:schemeClr val="tx1"/>
                </a:solidFill>
                <a:latin typeface="+mn-lt"/>
                <a:ea typeface="+mn-ea"/>
                <a:cs typeface="+mn-cs"/>
              </a:rPr>
              <a:t> your smart devices. Symantec released a list of some steps individuals can take to secure their smart devices.</a:t>
            </a:r>
          </a:p>
          <a:p>
            <a:endParaRPr lang="en-US" sz="1200" b="0" kern="1200" baseline="0" dirty="0">
              <a:solidFill>
                <a:schemeClr val="tx1"/>
              </a:solidFill>
              <a:latin typeface="+mn-lt"/>
              <a:ea typeface="+mn-ea"/>
              <a:cs typeface="+mn-cs"/>
            </a:endParaRPr>
          </a:p>
          <a:p>
            <a:r>
              <a:rPr lang="en-US" sz="1200" b="1" i="0" kern="1200" dirty="0">
                <a:solidFill>
                  <a:schemeClr val="tx1"/>
                </a:solidFill>
                <a:effectLst/>
                <a:latin typeface="+mn-lt"/>
                <a:ea typeface="+mn-ea"/>
                <a:cs typeface="+mn-cs"/>
              </a:rPr>
              <a:t>1. Give your router a name.</a:t>
            </a:r>
          </a:p>
          <a:p>
            <a:r>
              <a:rPr lang="en-US" sz="1200" b="0" i="0" kern="1200" dirty="0">
                <a:solidFill>
                  <a:schemeClr val="tx1"/>
                </a:solidFill>
                <a:effectLst/>
                <a:latin typeface="+mn-lt"/>
                <a:ea typeface="+mn-ea"/>
                <a:cs typeface="+mn-cs"/>
              </a:rPr>
              <a:t>Don’t stick with the name the manufacturer gave it — it might identify the make or model. Give it an unusual name not associated with you or your street address. You don’t want your router name to give away any personal identifiers.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Use a strong encryption method for Wi-Fi.</a:t>
            </a:r>
          </a:p>
          <a:p>
            <a:r>
              <a:rPr lang="en-US" sz="1200" b="0" i="0" kern="1200" dirty="0">
                <a:solidFill>
                  <a:schemeClr val="tx1"/>
                </a:solidFill>
                <a:effectLst/>
                <a:latin typeface="+mn-lt"/>
                <a:ea typeface="+mn-ea"/>
                <a:cs typeface="+mn-cs"/>
              </a:rPr>
              <a:t>In your router settings, it’s a good idea to use a strong encryption method, like WPA2, when you set up Wi-Fi network access. This will help keep your network and communications secure.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Set up a guest network.</a:t>
            </a:r>
          </a:p>
          <a:p>
            <a:r>
              <a:rPr lang="en-US" sz="1200" b="0" i="0" kern="1200" dirty="0">
                <a:solidFill>
                  <a:schemeClr val="tx1"/>
                </a:solidFill>
                <a:effectLst/>
                <a:latin typeface="+mn-lt"/>
                <a:ea typeface="+mn-ea"/>
                <a:cs typeface="+mn-cs"/>
              </a:rPr>
              <a:t>Keep your Wi-Fi account private. Visitors, friends and relatives can log into a separate network that doesn’t tie into your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Change default usernames and passwords.</a:t>
            </a:r>
          </a:p>
          <a:p>
            <a:r>
              <a:rPr lang="en-US" sz="1200" b="0" i="0" kern="1200" dirty="0">
                <a:solidFill>
                  <a:schemeClr val="tx1"/>
                </a:solidFill>
                <a:effectLst/>
                <a:latin typeface="+mn-lt"/>
                <a:ea typeface="+mn-ea"/>
                <a:cs typeface="+mn-cs"/>
              </a:rPr>
              <a:t>Cybercriminals probably already know the default passwords that come with many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products. That makes it easy for them to access your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devices and, potentially, the information on them. Are you considering a device that doesn’t allow you to change the default password? Then consider a different one.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 Use strong, unique passwords for Wi-Fi networks and device accounts.</a:t>
            </a:r>
          </a:p>
          <a:p>
            <a:r>
              <a:rPr lang="en-US" sz="1200" b="0" i="0" kern="1200" dirty="0">
                <a:solidFill>
                  <a:schemeClr val="tx1"/>
                </a:solidFill>
                <a:effectLst/>
                <a:latin typeface="+mn-lt"/>
                <a:ea typeface="+mn-ea"/>
                <a:cs typeface="+mn-cs"/>
              </a:rPr>
              <a:t>Avoid common words or passwords that are easy to guess, such as “password” or “123456.” Instead, use unique, complex passwords made up of letters, numbers, and symbols. You might also consider a password manager to up your security game.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6. Check the setting for your devices.</a:t>
            </a:r>
          </a:p>
          <a:p>
            <a:r>
              <a:rPr lang="en-US" sz="1200" b="0" i="0" kern="1200" dirty="0">
                <a:solidFill>
                  <a:schemeClr val="tx1"/>
                </a:solidFill>
                <a:effectLst/>
                <a:latin typeface="+mn-lt"/>
                <a:ea typeface="+mn-ea"/>
                <a:cs typeface="+mn-cs"/>
              </a:rPr>
              <a:t>Your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devices might come with default privacy and security settings. You might want to consider changing them, as some default settings could benefit the manufacturer more than they benefit you.</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7. Disable features you may not need.</a:t>
            </a:r>
          </a:p>
          <a:p>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devices come with a variety of services such as remote access, often enabled by default.</a:t>
            </a:r>
          </a:p>
          <a:p>
            <a:r>
              <a:rPr lang="en-US" sz="1200" b="0" i="0" kern="1200" dirty="0">
                <a:solidFill>
                  <a:schemeClr val="tx1"/>
                </a:solidFill>
                <a:effectLst/>
                <a:latin typeface="+mn-lt"/>
                <a:ea typeface="+mn-ea"/>
                <a:cs typeface="+mn-cs"/>
              </a:rPr>
              <a:t>If you don’t need it, be sure to disable it.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8. Keep your software up to date.</a:t>
            </a:r>
          </a:p>
          <a:p>
            <a:r>
              <a:rPr lang="en-US" sz="1200" b="0" i="0" kern="1200" dirty="0">
                <a:solidFill>
                  <a:schemeClr val="tx1"/>
                </a:solidFill>
                <a:effectLst/>
                <a:latin typeface="+mn-lt"/>
                <a:ea typeface="+mn-ea"/>
                <a:cs typeface="+mn-cs"/>
              </a:rPr>
              <a:t>When your smart phone manufacturer sends you a software update, don’t put off installing it. It might be a patch for a security flaw. Mobile security is important, since you may connect to your smart home through mobile devices. Your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 makers also may sent you updates — or you might have to visit their websites to check for them. Be sure to download updates and apply them to your device to help stay safe.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9. Audit the </a:t>
            </a:r>
            <a:r>
              <a:rPr lang="en-US" sz="1200" b="1" i="0" kern="1200" dirty="0" err="1">
                <a:solidFill>
                  <a:schemeClr val="tx1"/>
                </a:solidFill>
                <a:effectLst/>
                <a:latin typeface="+mn-lt"/>
                <a:ea typeface="+mn-ea"/>
                <a:cs typeface="+mn-cs"/>
              </a:rPr>
              <a:t>IoT</a:t>
            </a:r>
            <a:r>
              <a:rPr lang="en-US" sz="1200" b="1" i="0" kern="1200" dirty="0">
                <a:solidFill>
                  <a:schemeClr val="tx1"/>
                </a:solidFill>
                <a:effectLst/>
                <a:latin typeface="+mn-lt"/>
                <a:ea typeface="+mn-ea"/>
                <a:cs typeface="+mn-cs"/>
              </a:rPr>
              <a:t> devices already on your home network.</a:t>
            </a:r>
          </a:p>
          <a:p>
            <a:r>
              <a:rPr lang="en-US" sz="1200" b="0" i="0" kern="1200" dirty="0">
                <a:solidFill>
                  <a:schemeClr val="tx1"/>
                </a:solidFill>
                <a:effectLst/>
                <a:latin typeface="+mn-lt"/>
                <a:ea typeface="+mn-ea"/>
                <a:cs typeface="+mn-cs"/>
              </a:rPr>
              <a:t>It could be time to upgrade that old security camera. Take time to check if newer models might offer stronger security.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10. Do the two-step.</a:t>
            </a:r>
          </a:p>
          <a:p>
            <a:r>
              <a:rPr lang="en-US" sz="1200" b="0" i="0" kern="1200" dirty="0">
                <a:solidFill>
                  <a:schemeClr val="tx1"/>
                </a:solidFill>
                <a:effectLst/>
                <a:latin typeface="+mn-lt"/>
                <a:ea typeface="+mn-ea"/>
                <a:cs typeface="+mn-cs"/>
              </a:rPr>
              <a:t>We’re talking authentication. Two-factor authentication — such as a one-time code sent to your cellphone — can keep the bad guys out of your accounts. If your smart-device apps offer two-factor authentication, or 2FA, use it.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11. Avoid public Wi-Fi networks.</a:t>
            </a:r>
          </a:p>
          <a:p>
            <a:r>
              <a:rPr lang="en-US" sz="1200" b="0" i="0" kern="1200" dirty="0">
                <a:solidFill>
                  <a:schemeClr val="tx1"/>
                </a:solidFill>
                <a:effectLst/>
                <a:latin typeface="+mn-lt"/>
                <a:ea typeface="+mn-ea"/>
                <a:cs typeface="+mn-cs"/>
              </a:rPr>
              <a:t>You might want to manage your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devices through your mobile device in a coffee shop across town. If you’re on public Wi-Fi — generally not a good idea — use a VPN. For instance, Norton Secure VPN offers a number of privacy and security features for both public and home Wi-Fi.</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12. Watch out for outages.</a:t>
            </a:r>
          </a:p>
          <a:p>
            <a:r>
              <a:rPr lang="en-US" sz="1200" b="0" i="0" kern="1200" dirty="0">
                <a:solidFill>
                  <a:schemeClr val="tx1"/>
                </a:solidFill>
                <a:effectLst/>
                <a:latin typeface="+mn-lt"/>
                <a:ea typeface="+mn-ea"/>
                <a:cs typeface="+mn-cs"/>
              </a:rPr>
              <a:t>Ensure that a hardware outage does not result in an unsecure state for the device.</a:t>
            </a:r>
          </a:p>
          <a:p>
            <a:r>
              <a:rPr lang="en-US" sz="1200" b="0" i="0" kern="1200" dirty="0">
                <a:solidFill>
                  <a:schemeClr val="tx1"/>
                </a:solidFill>
                <a:effectLst/>
                <a:latin typeface="+mn-lt"/>
                <a:ea typeface="+mn-ea"/>
                <a:cs typeface="+mn-cs"/>
              </a:rPr>
              <a:t>No doubt more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devices are coming and will angle for a place in your home. If they make your life more convenient — even happier — great. But don’t forget to secure your increasingly smart home and your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devices.</a:t>
            </a:r>
          </a:p>
          <a:p>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Sources accessed (5/21/19)</a:t>
            </a: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hlinkClick r:id="rId3"/>
              </a:rPr>
              <a:t>https://us.norton.com/internetsecurity-iot-smart-home-security-core.html</a:t>
            </a:r>
            <a:endParaRPr lang="en-US" baseline="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On the previous slide we listed some tips to secure your smart devices, now let’s focus specifically on protecting your smart home. If the option is available always opt to use a multifactor authentication such as text messages or emails. Be sure to keep up with security updates to your smart devices and home hub. Install malware protection to add another layer of security to your devices and home. Never connect your smart devices or hub to a public </a:t>
            </a:r>
            <a:r>
              <a:rPr lang="en-US" b="0" baseline="0" dirty="0" err="1"/>
              <a:t>WiFi</a:t>
            </a:r>
            <a:r>
              <a:rPr lang="en-US" b="0" baseline="0" dirty="0"/>
              <a:t> connection and be sure to disable the “automatically connect” settings. If possible, avoid keeping your devices on the same network as your main computer and always be sure to change your usernames and passwords from the default ones assigned by service providers.</a:t>
            </a:r>
          </a:p>
          <a:p>
            <a:endParaRPr lang="en-US" b="0" baseline="0" dirty="0"/>
          </a:p>
          <a:p>
            <a:r>
              <a:rPr lang="en-US" b="0" baseline="0" dirty="0"/>
              <a:t>Source Accessed on 5/21/19</a:t>
            </a:r>
            <a:endParaRPr lang="en-US" baseline="0" dirty="0"/>
          </a:p>
          <a:p>
            <a:endParaRPr lang="en-US" dirty="0"/>
          </a:p>
          <a:p>
            <a:r>
              <a:rPr lang="en-US" dirty="0">
                <a:hlinkClick r:id="rId3"/>
              </a:rPr>
              <a:t>https://www.marketwatch.com/story/7-ways-to-keep-your-smart-home-from-being-hacked-2016-10-17</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extLst>
      <p:ext uri="{BB962C8B-B14F-4D97-AF65-F5344CB8AC3E}">
        <p14:creationId xmlns:p14="http://schemas.microsoft.com/office/powerpoint/2010/main" val="310527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Internet</a:t>
            </a:r>
            <a:r>
              <a:rPr lang="en-US" sz="2400" i="1" baseline="0" dirty="0">
                <a:solidFill>
                  <a:schemeClr val="bg1"/>
                </a:solidFill>
              </a:rPr>
              <a:t> of Things</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www.techopedia.com/definition/28247/internet-of-things-iot" TargetMode="External"/><Relationship Id="rId5" Type="http://schemas.openxmlformats.org/officeDocument/2006/relationships/hyperlink" Target="https://www.marketwatch.com/story/7-ways-to-keep-your-smart-home-from-being-hacked-2016-10-17" TargetMode="External"/><Relationship Id="rId4" Type="http://schemas.openxmlformats.org/officeDocument/2006/relationships/hyperlink" Target="https://us.norton.com/internetsecurity-iot-smart-home-security-core.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nest/"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4"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5"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4"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a:solidFill>
                  <a:schemeClr val="bg1"/>
                </a:solidFill>
                <a:latin typeface="Articulate Narrow" pitchFamily="2" charset="0"/>
              </a:rPr>
              <a:t>Internet of Things</a:t>
            </a:r>
          </a:p>
        </p:txBody>
      </p:sp>
      <p:pic>
        <p:nvPicPr>
          <p:cNvPr id="14" name="Picture 13" descr="background.png"/>
          <p:cNvPicPr>
            <a:picLocks noChangeAspect="1"/>
          </p:cNvPicPr>
          <p:nvPr/>
        </p:nvPicPr>
        <p:blipFill>
          <a:blip r:embed="rId4"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4" cstate="print"/>
          <a:srcRect t="35417" b="43055"/>
          <a:stretch>
            <a:fillRect/>
          </a:stretch>
        </p:blipFill>
        <p:spPr>
          <a:xfrm>
            <a:off x="3352800" y="3733800"/>
            <a:ext cx="3657600" cy="838200"/>
          </a:xfrm>
          <a:prstGeom prst="rect">
            <a:avLst/>
          </a:prstGeom>
        </p:spPr>
      </p:pic>
      <p:sp>
        <p:nvSpPr>
          <p:cNvPr id="24" name="TextBox 23"/>
          <p:cNvSpPr txBox="1"/>
          <p:nvPr/>
        </p:nvSpPr>
        <p:spPr>
          <a:xfrm>
            <a:off x="0" y="585031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6718" b="20589"/>
          <a:stretch/>
        </p:blipFill>
        <p:spPr>
          <a:xfrm>
            <a:off x="0" y="1360967"/>
            <a:ext cx="5481303" cy="2262766"/>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1313" t="802" b="-1360"/>
          <a:stretch/>
        </p:blipFill>
        <p:spPr>
          <a:xfrm>
            <a:off x="5562600" y="1360311"/>
            <a:ext cx="3584222" cy="2296892"/>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10429" b="26990"/>
          <a:stretch/>
        </p:blipFill>
        <p:spPr>
          <a:xfrm>
            <a:off x="0" y="1360311"/>
            <a:ext cx="5481303" cy="2263422"/>
          </a:xfrm>
          <a:prstGeom prst="rect">
            <a:avLst/>
          </a:prstGeom>
        </p:spPr>
      </p:pic>
      <p:grpSp>
        <p:nvGrpSpPr>
          <p:cNvPr id="18" name="Group 17">
            <a:extLst>
              <a:ext uri="{FF2B5EF4-FFF2-40B4-BE49-F238E27FC236}">
                <a16:creationId xmlns:a16="http://schemas.microsoft.com/office/drawing/2014/main" id="{C790BC28-F79F-48EC-886E-691C14C1DDEC}"/>
              </a:ext>
            </a:extLst>
          </p:cNvPr>
          <p:cNvGrpSpPr/>
          <p:nvPr/>
        </p:nvGrpSpPr>
        <p:grpSpPr>
          <a:xfrm>
            <a:off x="2790305" y="4911122"/>
            <a:ext cx="3334789" cy="819148"/>
            <a:chOff x="3153747" y="5230554"/>
            <a:chExt cx="5583847" cy="1371600"/>
          </a:xfrm>
        </p:grpSpPr>
        <p:pic>
          <p:nvPicPr>
            <p:cNvPr id="19" name="Picture 18" descr="COPS Logo_Transparent (2).png">
              <a:extLst>
                <a:ext uri="{FF2B5EF4-FFF2-40B4-BE49-F238E27FC236}">
                  <a16:creationId xmlns:a16="http://schemas.microsoft.com/office/drawing/2014/main" id="{B2356B39-4087-4296-98E2-78862A1A7D79}"/>
                </a:ext>
              </a:extLst>
            </p:cNvPr>
            <p:cNvPicPr>
              <a:picLocks noChangeAspect="1"/>
            </p:cNvPicPr>
            <p:nvPr/>
          </p:nvPicPr>
          <p:blipFill>
            <a:blip r:embed="rId8" cstate="print"/>
            <a:stretch>
              <a:fillRect/>
            </a:stretch>
          </p:blipFill>
          <p:spPr>
            <a:xfrm>
              <a:off x="3153747" y="5523345"/>
              <a:ext cx="2834646" cy="914402"/>
            </a:xfrm>
            <a:prstGeom prst="rect">
              <a:avLst/>
            </a:prstGeom>
          </p:spPr>
        </p:pic>
        <p:pic>
          <p:nvPicPr>
            <p:cNvPr id="21" name="Picture 20" descr="IACP_Logo.gif">
              <a:extLst>
                <a:ext uri="{FF2B5EF4-FFF2-40B4-BE49-F238E27FC236}">
                  <a16:creationId xmlns:a16="http://schemas.microsoft.com/office/drawing/2014/main" id="{16710D2F-5BF1-4F6A-A2D9-AF203910BFD2}"/>
                </a:ext>
              </a:extLst>
            </p:cNvPr>
            <p:cNvPicPr>
              <a:picLocks noChangeAspect="1"/>
            </p:cNvPicPr>
            <p:nvPr/>
          </p:nvPicPr>
          <p:blipFill>
            <a:blip r:embed="rId9" cstate="print"/>
            <a:stretch>
              <a:fillRect/>
            </a:stretch>
          </p:blipFill>
          <p:spPr>
            <a:xfrm>
              <a:off x="7365994" y="5230554"/>
              <a:ext cx="1371600" cy="1371600"/>
            </a:xfrm>
            <a:prstGeom prst="rect">
              <a:avLst/>
            </a:prstGeom>
          </p:spPr>
        </p:pic>
      </p:grpSp>
      <p:pic>
        <p:nvPicPr>
          <p:cNvPr id="25" name="Picture 24">
            <a:extLst>
              <a:ext uri="{FF2B5EF4-FFF2-40B4-BE49-F238E27FC236}">
                <a16:creationId xmlns:a16="http://schemas.microsoft.com/office/drawing/2014/main" id="{0403EB3B-1B2C-43D6-A5EF-B2CFC7F809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6" name="Picture 25">
            <a:extLst>
              <a:ext uri="{FF2B5EF4-FFF2-40B4-BE49-F238E27FC236}">
                <a16:creationId xmlns:a16="http://schemas.microsoft.com/office/drawing/2014/main" id="{94D5261C-6CB8-43FC-9104-AFB5400E27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1569"/>
          <a:stretch/>
        </p:blipFill>
        <p:spPr>
          <a:xfrm>
            <a:off x="0" y="1278467"/>
            <a:ext cx="4419600" cy="5046133"/>
          </a:xfrm>
          <a:prstGeom prst="rect">
            <a:avLst/>
          </a:prstGeom>
        </p:spPr>
      </p:pic>
      <p:sp>
        <p:nvSpPr>
          <p:cNvPr id="10" name="Title 1"/>
          <p:cNvSpPr>
            <a:spLocks noGrp="1"/>
          </p:cNvSpPr>
          <p:nvPr>
            <p:ph type="title"/>
          </p:nvPr>
        </p:nvSpPr>
        <p:spPr>
          <a:xfrm>
            <a:off x="4572000" y="1295400"/>
            <a:ext cx="4419600" cy="1981200"/>
          </a:xfrm>
        </p:spPr>
        <p:txBody>
          <a:bodyPr>
            <a:normAutofit fontScale="90000"/>
          </a:bodyPr>
          <a:lstStyle/>
          <a:p>
            <a:r>
              <a:rPr lang="en-US" dirty="0"/>
              <a:t>Could Wyatt have prevented his situation?</a:t>
            </a:r>
          </a:p>
        </p:txBody>
      </p:sp>
      <p:sp>
        <p:nvSpPr>
          <p:cNvPr id="11" name="Content Placeholder 2"/>
          <p:cNvSpPr>
            <a:spLocks noGrp="1"/>
          </p:cNvSpPr>
          <p:nvPr>
            <p:ph idx="1"/>
          </p:nvPr>
        </p:nvSpPr>
        <p:spPr>
          <a:xfrm>
            <a:off x="4572000" y="3519311"/>
            <a:ext cx="4419600" cy="3567289"/>
          </a:xfrm>
        </p:spPr>
        <p:txBody>
          <a:bodyPr>
            <a:normAutofit/>
          </a:bodyPr>
          <a:lstStyle/>
          <a:p>
            <a:pPr marL="0" indent="0" algn="ctr">
              <a:buNone/>
            </a:pPr>
            <a:r>
              <a:rPr lang="en-US" sz="2400" b="1" dirty="0">
                <a:solidFill>
                  <a:schemeClr val="accent3">
                    <a:lumMod val="75000"/>
                  </a:schemeClr>
                </a:solidFill>
              </a:rPr>
              <a:t>Yes or No</a:t>
            </a:r>
          </a:p>
          <a:p>
            <a:pPr marL="0" indent="0">
              <a:buNone/>
            </a:pPr>
            <a:r>
              <a:rPr lang="en-US" sz="2400" dirty="0"/>
              <a:t>If yes, why?</a:t>
            </a:r>
          </a:p>
          <a:p>
            <a:pPr marL="0" indent="0">
              <a:buNone/>
            </a:pPr>
            <a:endParaRPr lang="en-US" sz="2400" dirty="0"/>
          </a:p>
          <a:p>
            <a:pPr marL="0" indent="0">
              <a:buNone/>
            </a:pPr>
            <a:r>
              <a:rPr lang="en-US" sz="2400" dirty="0"/>
              <a:t>If no, why?</a:t>
            </a:r>
          </a:p>
        </p:txBody>
      </p:sp>
    </p:spTree>
    <p:custDataLst>
      <p:tags r:id="rId1"/>
    </p:custDataLst>
    <p:extLst>
      <p:ext uri="{BB962C8B-B14F-4D97-AF65-F5344CB8AC3E}">
        <p14:creationId xmlns:p14="http://schemas.microsoft.com/office/powerpoint/2010/main" val="87449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Resources</a:t>
            </a:r>
            <a:endParaRPr lang="en-US" dirty="0"/>
          </a:p>
        </p:txBody>
      </p:sp>
      <p:sp>
        <p:nvSpPr>
          <p:cNvPr id="11" name="Content Placeholder 2"/>
          <p:cNvSpPr>
            <a:spLocks noGrp="1"/>
          </p:cNvSpPr>
          <p:nvPr>
            <p:ph idx="1"/>
          </p:nvPr>
        </p:nvSpPr>
        <p:spPr>
          <a:xfrm>
            <a:off x="3124200" y="2195689"/>
            <a:ext cx="5562600" cy="4114800"/>
          </a:xfrm>
        </p:spPr>
        <p:txBody>
          <a:bodyPr>
            <a:normAutofit/>
          </a:bodyPr>
          <a:lstStyle/>
          <a:p>
            <a:pPr marL="0" indent="0">
              <a:buNone/>
            </a:pPr>
            <a:r>
              <a:rPr lang="en-US" sz="2400" dirty="0" err="1" smtClean="0"/>
              <a:t>TechTarget</a:t>
            </a:r>
            <a:r>
              <a:rPr lang="en-US" sz="2400" dirty="0" smtClean="0"/>
              <a:t> – Definitions and Articles</a:t>
            </a:r>
            <a:endParaRPr lang="en-US" sz="2400" dirty="0"/>
          </a:p>
          <a:p>
            <a:pPr marL="0" indent="0">
              <a:buNone/>
            </a:pPr>
            <a:r>
              <a:rPr lang="en-US" sz="2400" dirty="0" smtClean="0">
                <a:solidFill>
                  <a:schemeClr val="accent3">
                    <a:lumMod val="75000"/>
                  </a:schemeClr>
                </a:solidFill>
              </a:rPr>
              <a:t>Whatis.Techtarget.com</a:t>
            </a:r>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a:p>
            <a:pPr marL="0" indent="0">
              <a:buNone/>
            </a:pPr>
            <a:r>
              <a:rPr lang="en-US" sz="2400" dirty="0" smtClean="0"/>
              <a:t>Latest Consumer Electronics</a:t>
            </a:r>
            <a:endParaRPr lang="en-US" sz="2400" dirty="0"/>
          </a:p>
          <a:p>
            <a:pPr marL="0" indent="0">
              <a:buNone/>
            </a:pPr>
            <a:r>
              <a:rPr lang="en-US" sz="2400" dirty="0" smtClean="0">
                <a:solidFill>
                  <a:schemeClr val="accent3">
                    <a:lumMod val="75000"/>
                  </a:schemeClr>
                </a:solidFill>
              </a:rPr>
              <a:t>Cnet.com/smart-home</a:t>
            </a:r>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a:p>
            <a:pPr marL="0" indent="0">
              <a:buNone/>
            </a:pPr>
            <a:r>
              <a:rPr lang="en-US" sz="2400" dirty="0" smtClean="0"/>
              <a:t>Consumer reports and product reviews</a:t>
            </a:r>
            <a:endParaRPr lang="en-US" sz="2400" dirty="0"/>
          </a:p>
          <a:p>
            <a:pPr marL="0" indent="0">
              <a:buNone/>
            </a:pPr>
            <a:r>
              <a:rPr lang="en-US" sz="2400" dirty="0" smtClean="0">
                <a:solidFill>
                  <a:schemeClr val="accent3">
                    <a:lumMod val="75000"/>
                  </a:schemeClr>
                </a:solidFill>
              </a:rPr>
              <a:t>Consumerreports.org</a:t>
            </a:r>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p:txBody>
      </p:sp>
      <p:sp>
        <p:nvSpPr>
          <p:cNvPr id="7" name="Rectangle 6"/>
          <p:cNvSpPr/>
          <p:nvPr/>
        </p:nvSpPr>
        <p:spPr>
          <a:xfrm>
            <a:off x="3048000" y="22098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0" y="35052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4614" y="48006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Image result for techtarget"/>
          <p:cNvSpPr>
            <a:spLocks noChangeAspect="1" noChangeArrowheads="1"/>
          </p:cNvSpPr>
          <p:nvPr/>
        </p:nvSpPr>
        <p:spPr bwMode="auto">
          <a:xfrm>
            <a:off x="1333500" y="23182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echtarg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18" y="2160430"/>
            <a:ext cx="1941088" cy="1046665"/>
          </a:xfrm>
          <a:prstGeom prst="rect">
            <a:avLst/>
          </a:prstGeom>
        </p:spPr>
      </p:pic>
      <p:pic>
        <p:nvPicPr>
          <p:cNvPr id="1030" name="Picture 6" descr="C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0848" y="3516775"/>
            <a:ext cx="913158" cy="91315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consumer reports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775" y="4754997"/>
            <a:ext cx="2004727" cy="1122647"/>
          </a:xfrm>
          <a:prstGeom prst="rect">
            <a:avLst/>
          </a:prstGeom>
        </p:spPr>
      </p:pic>
    </p:spTree>
    <p:custDataLst>
      <p:tags r:id="rId1"/>
    </p:custDataLst>
    <p:extLst>
      <p:ext uri="{BB962C8B-B14F-4D97-AF65-F5344CB8AC3E}">
        <p14:creationId xmlns:p14="http://schemas.microsoft.com/office/powerpoint/2010/main" val="94381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4"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Credit</a:t>
            </a:r>
          </a:p>
        </p:txBody>
      </p:sp>
      <p:sp>
        <p:nvSpPr>
          <p:cNvPr id="3" name="Content Placeholder 2"/>
          <p:cNvSpPr>
            <a:spLocks noGrp="1"/>
          </p:cNvSpPr>
          <p:nvPr>
            <p:ph idx="1"/>
          </p:nvPr>
        </p:nvSpPr>
        <p:spPr/>
        <p:txBody>
          <a:bodyPr>
            <a:normAutofit fontScale="92500" lnSpcReduction="20000"/>
          </a:bodyPr>
          <a:lstStyle/>
          <a:p>
            <a:pPr marL="0" indent="0">
              <a:buNone/>
            </a:pPr>
            <a:r>
              <a:rPr lang="en-US" sz="1600" dirty="0">
                <a:solidFill>
                  <a:schemeClr val="tx1">
                    <a:lumMod val="65000"/>
                    <a:lumOff val="35000"/>
                  </a:schemeClr>
                </a:solidFill>
              </a:rPr>
              <a:t>“94686637 Copyright  </a:t>
            </a:r>
            <a:r>
              <a:rPr lang="en-US" sz="1600" dirty="0" err="1">
                <a:solidFill>
                  <a:schemeClr val="tx1">
                    <a:lumMod val="65000"/>
                    <a:lumOff val="35000"/>
                  </a:schemeClr>
                </a:solidFill>
              </a:rPr>
              <a:t>fotographic</a:t>
            </a:r>
            <a:r>
              <a:rPr lang="en-US" sz="1600" dirty="0">
                <a:solidFill>
                  <a:schemeClr val="tx1">
                    <a:lumMod val="65000"/>
                    <a:lumOff val="35000"/>
                  </a:schemeClr>
                </a:solidFill>
              </a:rPr>
              <a:t> 1980, 2015 Used under license from Shutterstock.com“, “214296676 Copyright  </a:t>
            </a:r>
            <a:r>
              <a:rPr lang="en-US" sz="1600" dirty="0" err="1">
                <a:solidFill>
                  <a:schemeClr val="tx1">
                    <a:lumMod val="65000"/>
                    <a:lumOff val="35000"/>
                  </a:schemeClr>
                </a:solidFill>
              </a:rPr>
              <a:t>master_art</a:t>
            </a:r>
            <a:r>
              <a:rPr lang="en-US" sz="1600" dirty="0">
                <a:solidFill>
                  <a:schemeClr val="tx1">
                    <a:lumMod val="65000"/>
                    <a:lumOff val="35000"/>
                  </a:schemeClr>
                </a:solidFill>
              </a:rPr>
              <a:t>, 2015 Used under license from Shutterstock.com“,</a:t>
            </a:r>
          </a:p>
          <a:p>
            <a:pPr marL="0" indent="0">
              <a:buNone/>
            </a:pPr>
            <a:r>
              <a:rPr lang="en-US" sz="1600" dirty="0">
                <a:solidFill>
                  <a:schemeClr val="tx1">
                    <a:lumMod val="65000"/>
                    <a:lumOff val="35000"/>
                  </a:schemeClr>
                </a:solidFill>
              </a:rPr>
              <a:t> “191298941 Copyright  JENG_NIAMWHAN, 2015 Used under license from Shutterstock.com“, “224800615 Copyright  </a:t>
            </a:r>
            <a:r>
              <a:rPr lang="en-US" sz="1600" dirty="0" err="1">
                <a:solidFill>
                  <a:schemeClr val="tx1">
                    <a:lumMod val="65000"/>
                    <a:lumOff val="35000"/>
                  </a:schemeClr>
                </a:solidFill>
              </a:rPr>
              <a:t>JMiks</a:t>
            </a:r>
            <a:r>
              <a:rPr lang="en-US" sz="1600" dirty="0">
                <a:solidFill>
                  <a:schemeClr val="tx1">
                    <a:lumMod val="65000"/>
                    <a:lumOff val="35000"/>
                  </a:schemeClr>
                </a:solidFill>
              </a:rPr>
              <a:t>, 2015 Used under license from Shutterstock.com“, “54522421 Copyright  Alexander </a:t>
            </a:r>
            <a:r>
              <a:rPr lang="en-US" sz="1600" dirty="0" err="1">
                <a:solidFill>
                  <a:schemeClr val="tx1">
                    <a:lumMod val="65000"/>
                    <a:lumOff val="35000"/>
                  </a:schemeClr>
                </a:solidFill>
              </a:rPr>
              <a:t>Raths</a:t>
            </a:r>
            <a:r>
              <a:rPr lang="en-US" sz="1600" dirty="0">
                <a:solidFill>
                  <a:schemeClr val="tx1">
                    <a:lumMod val="65000"/>
                    <a:lumOff val="35000"/>
                  </a:schemeClr>
                </a:solidFill>
              </a:rPr>
              <a:t>, 2015 Used under license from Shutterstock.com“, " 214833409 Copyright  jannoon028, 2015 Used under license from Shutterstock.com“, " 83947003 Copyright  T33kid, 2015 Used under license from Shutterstock.com“, “108587627 Copyright  </a:t>
            </a:r>
            <a:r>
              <a:rPr lang="en-US" sz="1600" dirty="0" err="1">
                <a:solidFill>
                  <a:schemeClr val="tx1">
                    <a:lumMod val="65000"/>
                    <a:lumOff val="35000"/>
                  </a:schemeClr>
                </a:solidFill>
              </a:rPr>
              <a:t>chuckstock</a:t>
            </a:r>
            <a:r>
              <a:rPr lang="en-US" sz="1600" dirty="0">
                <a:solidFill>
                  <a:schemeClr val="tx1">
                    <a:lumMod val="65000"/>
                    <a:lumOff val="35000"/>
                  </a:schemeClr>
                </a:solidFill>
              </a:rPr>
              <a:t>, 2015 Used under license from Shutterstock.com“, “110402225 Copyright  </a:t>
            </a:r>
            <a:r>
              <a:rPr lang="en-US" sz="1600" dirty="0" err="1">
                <a:solidFill>
                  <a:schemeClr val="tx1">
                    <a:lumMod val="65000"/>
                    <a:lumOff val="35000"/>
                  </a:schemeClr>
                </a:solidFill>
              </a:rPr>
              <a:t>Stokkete</a:t>
            </a:r>
            <a:r>
              <a:rPr lang="en-US" sz="1600" dirty="0">
                <a:solidFill>
                  <a:schemeClr val="tx1">
                    <a:lumMod val="65000"/>
                    <a:lumOff val="35000"/>
                  </a:schemeClr>
                </a:solidFill>
              </a:rPr>
              <a:t>, 2015 Used under license from Shutterstock.com“, “186368387 Copyright  bochimsang12, 2015 Used under license from Shutterstock.com“, “93881164 Copyright  ULKASTUDIO, 2015 Used under license from Shutterstock.com“, “179022608 Copyright  Steve </a:t>
            </a:r>
            <a:r>
              <a:rPr lang="en-US" sz="1600" dirty="0" err="1">
                <a:solidFill>
                  <a:schemeClr val="tx1">
                    <a:lumMod val="65000"/>
                    <a:lumOff val="35000"/>
                  </a:schemeClr>
                </a:solidFill>
              </a:rPr>
              <a:t>Cukrov</a:t>
            </a:r>
            <a:r>
              <a:rPr lang="en-US" sz="1600" dirty="0">
                <a:solidFill>
                  <a:schemeClr val="tx1">
                    <a:lumMod val="65000"/>
                    <a:lumOff val="35000"/>
                  </a:schemeClr>
                </a:solidFill>
              </a:rPr>
              <a:t>, 2015 Used under license from Shutterstock.com“, “180412982Copyright  Hurst Photo, 2015 Used under license from Shutterstock.com“, “100466146 Copyright  </a:t>
            </a:r>
            <a:r>
              <a:rPr lang="en-US" sz="1600" dirty="0" err="1">
                <a:solidFill>
                  <a:schemeClr val="tx1">
                    <a:lumMod val="65000"/>
                    <a:lumOff val="35000"/>
                  </a:schemeClr>
                </a:solidFill>
              </a:rPr>
              <a:t>Kzenon</a:t>
            </a:r>
            <a:r>
              <a:rPr lang="en-US" sz="1600" dirty="0">
                <a:solidFill>
                  <a:schemeClr val="tx1">
                    <a:lumMod val="65000"/>
                    <a:lumOff val="35000"/>
                  </a:schemeClr>
                </a:solidFill>
              </a:rPr>
              <a:t> 2015 Used under license from shutterstock.com“, “163888526 Copyright  Peter Waters, 2015 Used under license from shutterstock.com“, “226628770 Copyright  </a:t>
            </a:r>
            <a:r>
              <a:rPr lang="en-US" sz="1600" dirty="0" err="1">
                <a:solidFill>
                  <a:schemeClr val="tx1">
                    <a:lumMod val="65000"/>
                    <a:lumOff val="35000"/>
                  </a:schemeClr>
                </a:solidFill>
              </a:rPr>
              <a:t>Rawpixel</a:t>
            </a:r>
            <a:r>
              <a:rPr lang="en-US" sz="1600" dirty="0">
                <a:solidFill>
                  <a:schemeClr val="tx1">
                    <a:lumMod val="65000"/>
                    <a:lumOff val="35000"/>
                  </a:schemeClr>
                </a:solidFill>
              </a:rPr>
              <a:t>, 2015 Used under license from shutterstock.com“,  “153213146 Copyright  </a:t>
            </a:r>
            <a:r>
              <a:rPr lang="en-US" sz="1600" dirty="0" err="1">
                <a:solidFill>
                  <a:schemeClr val="tx1">
                    <a:lumMod val="65000"/>
                    <a:lumOff val="35000"/>
                  </a:schemeClr>
                </a:solidFill>
              </a:rPr>
              <a:t>garriphoto</a:t>
            </a:r>
            <a:r>
              <a:rPr lang="en-US" sz="1600" dirty="0">
                <a:solidFill>
                  <a:schemeClr val="tx1">
                    <a:lumMod val="65000"/>
                    <a:lumOff val="35000"/>
                  </a:schemeClr>
                </a:solidFill>
              </a:rPr>
              <a:t>, 2015 Used under license from Shutterstock.com“”4474129 Copyright Amy Dunn, 2018 Used under license from Bigstock.com”</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i="1" dirty="0">
              <a:solidFill>
                <a:schemeClr val="accent3">
                  <a:lumMod val="75000"/>
                </a:schemeClr>
              </a:solidFill>
            </a:endParaRPr>
          </a:p>
          <a:p>
            <a:endParaRPr lang="en-US" dirty="0"/>
          </a:p>
          <a:p>
            <a:pPr>
              <a:buNone/>
            </a:pPr>
            <a:endParaRPr lang="en-US" dirty="0"/>
          </a:p>
        </p:txBody>
      </p:sp>
    </p:spTree>
    <p:custDataLst>
      <p:tags r:id="rId1"/>
    </p:custDataLst>
    <p:extLst>
      <p:ext uri="{BB962C8B-B14F-4D97-AF65-F5344CB8AC3E}">
        <p14:creationId xmlns:p14="http://schemas.microsoft.com/office/powerpoint/2010/main" val="222028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457200" y="2057400"/>
            <a:ext cx="8229600" cy="4114800"/>
          </a:xfrm>
        </p:spPr>
        <p:txBody>
          <a:bodyPr>
            <a:noAutofit/>
          </a:bodyPr>
          <a:lstStyle/>
          <a:p>
            <a:r>
              <a:rPr lang="en-US" sz="1400" dirty="0" smtClean="0"/>
              <a:t>NORTON. “IOT Smart Home Security.” Accessed on 5/21/19.</a:t>
            </a:r>
            <a:br>
              <a:rPr lang="en-US" sz="1400" dirty="0" smtClean="0"/>
            </a:br>
            <a:r>
              <a:rPr lang="en-US" sz="1400" dirty="0" smtClean="0"/>
              <a:t> </a:t>
            </a:r>
            <a:r>
              <a:rPr lang="en-US" sz="1400" dirty="0" smtClean="0">
                <a:hlinkClick r:id="rId4"/>
              </a:rPr>
              <a:t>https</a:t>
            </a:r>
            <a:r>
              <a:rPr lang="en-US" sz="1400" dirty="0">
                <a:hlinkClick r:id="rId4"/>
              </a:rPr>
              <a:t>://</a:t>
            </a:r>
            <a:r>
              <a:rPr lang="en-US" sz="1400" dirty="0" smtClean="0">
                <a:hlinkClick r:id="rId4"/>
              </a:rPr>
              <a:t>us.norton.com/internetsecurity-iot-smart-home-security-core.html</a:t>
            </a:r>
            <a:endParaRPr lang="en-US" sz="1400" dirty="0" smtClean="0"/>
          </a:p>
          <a:p>
            <a:r>
              <a:rPr lang="en-US" sz="1400" dirty="0" smtClean="0"/>
              <a:t>Paul, Kari. “7 ways to keep your smart home from being hacked.” MarketWatch. 7 July, 2018. </a:t>
            </a:r>
            <a:r>
              <a:rPr lang="en-US" sz="1400" dirty="0"/>
              <a:t>Accessed on 5/21/19. </a:t>
            </a:r>
            <a:r>
              <a:rPr lang="en-US" sz="1400">
                <a:hlinkClick r:id="rId5"/>
              </a:rPr>
              <a:t>https</a:t>
            </a:r>
            <a:r>
              <a:rPr lang="en-US" sz="1400">
                <a:hlinkClick r:id="rId5"/>
              </a:rPr>
              <a:t>://</a:t>
            </a:r>
            <a:r>
              <a:rPr lang="en-US" sz="1400" smtClean="0">
                <a:hlinkClick r:id="rId5"/>
              </a:rPr>
              <a:t>www.marketwatch.com/story/7-ways-to-keep-your-smart-home-from-being-hacked-2016-10-17</a:t>
            </a:r>
            <a:endParaRPr lang="en-US" sz="1400" dirty="0" smtClean="0"/>
          </a:p>
          <a:p>
            <a:r>
              <a:rPr lang="en-US" sz="1400" dirty="0" smtClean="0"/>
              <a:t>Technopedia. “What is IOT?” Accessed on 5/21/19.</a:t>
            </a:r>
            <a:br>
              <a:rPr lang="en-US" sz="1400" dirty="0" smtClean="0"/>
            </a:br>
            <a:r>
              <a:rPr lang="en-US" sz="1400" dirty="0" smtClean="0">
                <a:hlinkClick r:id="rId6"/>
              </a:rPr>
              <a:t>https</a:t>
            </a:r>
            <a:r>
              <a:rPr lang="en-US" sz="1400" dirty="0">
                <a:hlinkClick r:id="rId6"/>
              </a:rPr>
              <a:t>://www.techopedia.com/definition/28247/internet-of-things-iot</a:t>
            </a:r>
            <a:endParaRPr lang="en-US" sz="1400" dirty="0"/>
          </a:p>
          <a:p>
            <a:endParaRPr lang="en-US" sz="1400" dirty="0"/>
          </a:p>
          <a:p>
            <a:pPr>
              <a:spcAft>
                <a:spcPts val="600"/>
              </a:spcAft>
            </a:pPr>
            <a:endParaRPr lang="en-US" sz="135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75730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lstStyle/>
          <a:p>
            <a:r>
              <a:rPr lang="en-US" dirty="0"/>
              <a:t>Meet Wyatt</a:t>
            </a:r>
          </a:p>
        </p:txBody>
      </p:sp>
      <p:sp>
        <p:nvSpPr>
          <p:cNvPr id="3" name="Content Placeholder 2"/>
          <p:cNvSpPr>
            <a:spLocks noGrp="1"/>
          </p:cNvSpPr>
          <p:nvPr>
            <p:ph idx="1"/>
          </p:nvPr>
        </p:nvSpPr>
        <p:spPr>
          <a:xfrm>
            <a:off x="4953000" y="2209800"/>
            <a:ext cx="3733800" cy="4114800"/>
          </a:xfrm>
        </p:spPr>
        <p:txBody>
          <a:bodyPr>
            <a:normAutofit/>
          </a:bodyPr>
          <a:lstStyle/>
          <a:p>
            <a:r>
              <a:rPr lang="en-US" sz="2400" dirty="0"/>
              <a:t>Graphic Designer</a:t>
            </a:r>
          </a:p>
          <a:p>
            <a:pPr lvl="1"/>
            <a:r>
              <a:rPr lang="en-US" sz="1800" dirty="0"/>
              <a:t>45 years old</a:t>
            </a:r>
          </a:p>
          <a:p>
            <a:pPr lvl="1"/>
            <a:r>
              <a:rPr lang="en-US" sz="1800" dirty="0"/>
              <a:t>Computer Savvy</a:t>
            </a:r>
          </a:p>
          <a:p>
            <a:pPr lvl="1"/>
            <a:r>
              <a:rPr lang="en-US" sz="1800" dirty="0"/>
              <a:t>Recently built a smart home</a:t>
            </a:r>
          </a:p>
          <a:p>
            <a:r>
              <a:rPr lang="en-US" sz="2400" dirty="0"/>
              <a:t>College graduate</a:t>
            </a:r>
          </a:p>
          <a:p>
            <a:r>
              <a:rPr lang="en-US" sz="2400" dirty="0"/>
              <a:t>Hobbies</a:t>
            </a:r>
          </a:p>
          <a:p>
            <a:pPr lvl="1"/>
            <a:r>
              <a:rPr lang="en-US" sz="1800" dirty="0"/>
              <a:t>Rebuilding computers</a:t>
            </a:r>
          </a:p>
          <a:p>
            <a:pPr lvl="1"/>
            <a:r>
              <a:rPr lang="en-US" sz="1800" dirty="0"/>
              <a:t>Sketching/painting</a:t>
            </a:r>
          </a:p>
          <a:p>
            <a:pPr lvl="1"/>
            <a:r>
              <a:rPr lang="en-US" sz="1800" dirty="0"/>
              <a:t>Playing guitar</a:t>
            </a:r>
          </a:p>
          <a:p>
            <a:endParaRPr lang="en-US" sz="24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43137"/>
          <a:stretch/>
        </p:blipFill>
        <p:spPr>
          <a:xfrm>
            <a:off x="0" y="1270362"/>
            <a:ext cx="4419600" cy="5054238"/>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5688318"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4000" dirty="0"/>
              <a:t>Wyatt builds smart home</a:t>
            </a:r>
          </a:p>
        </p:txBody>
      </p:sp>
      <p:sp>
        <p:nvSpPr>
          <p:cNvPr id="11" name="Content Placeholder 2"/>
          <p:cNvSpPr>
            <a:spLocks noGrp="1"/>
          </p:cNvSpPr>
          <p:nvPr>
            <p:ph idx="1"/>
          </p:nvPr>
        </p:nvSpPr>
        <p:spPr>
          <a:xfrm>
            <a:off x="152400" y="2209800"/>
            <a:ext cx="5334000" cy="4114800"/>
          </a:xfrm>
        </p:spPr>
        <p:txBody>
          <a:bodyPr>
            <a:normAutofit/>
          </a:bodyPr>
          <a:lstStyle/>
          <a:p>
            <a:r>
              <a:rPr lang="en-US" sz="2400" dirty="0"/>
              <a:t>Wyatt’s home features the following smart devices:</a:t>
            </a:r>
          </a:p>
          <a:p>
            <a:pPr lvl="1"/>
            <a:r>
              <a:rPr lang="en-US" sz="2000" dirty="0"/>
              <a:t>Lights</a:t>
            </a:r>
          </a:p>
          <a:p>
            <a:pPr lvl="1"/>
            <a:r>
              <a:rPr lang="en-US" sz="2000" dirty="0"/>
              <a:t>Sound system</a:t>
            </a:r>
          </a:p>
          <a:p>
            <a:pPr lvl="1"/>
            <a:r>
              <a:rPr lang="en-US" sz="2000" dirty="0"/>
              <a:t>Security system</a:t>
            </a:r>
          </a:p>
          <a:p>
            <a:pPr lvl="1"/>
            <a:r>
              <a:rPr lang="en-US" sz="2000" dirty="0"/>
              <a:t>Thermostat</a:t>
            </a:r>
          </a:p>
          <a:p>
            <a:pPr lvl="1"/>
            <a:r>
              <a:rPr lang="en-US" sz="2000" dirty="0"/>
              <a:t>Smoke and carbon monoxide detectors</a:t>
            </a:r>
          </a:p>
          <a:p>
            <a:pPr lvl="1"/>
            <a:r>
              <a:rPr lang="en-US" sz="2000" dirty="0"/>
              <a:t>Appliances</a:t>
            </a:r>
          </a:p>
          <a:p>
            <a:endParaRPr lang="en-US" sz="2400" dirty="0"/>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4" name="TextBox 13"/>
          <p:cNvSpPr txBox="1"/>
          <p:nvPr/>
        </p:nvSpPr>
        <p:spPr>
          <a:xfrm>
            <a:off x="6019800" y="3299178"/>
            <a:ext cx="2057400" cy="246221"/>
          </a:xfrm>
          <a:prstGeom prst="rect">
            <a:avLst/>
          </a:prstGeom>
          <a:noFill/>
        </p:spPr>
        <p:txBody>
          <a:bodyPr wrap="square" rtlCol="0">
            <a:spAutoFit/>
          </a:bodyPr>
          <a:lstStyle/>
          <a:p>
            <a:r>
              <a:rPr lang="en-US" sz="1000" dirty="0"/>
              <a:t>Sounds good! Looking forward to it!</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7" name="TextBox 16"/>
          <p:cNvSpPr txBox="1"/>
          <p:nvPr/>
        </p:nvSpPr>
        <p:spPr>
          <a:xfrm>
            <a:off x="6096000" y="4832025"/>
            <a:ext cx="2057400" cy="246221"/>
          </a:xfrm>
          <a:prstGeom prst="rect">
            <a:avLst/>
          </a:prstGeom>
          <a:noFill/>
        </p:spPr>
        <p:txBody>
          <a:bodyPr wrap="square" rtlCol="0">
            <a:spAutoFit/>
          </a:bodyPr>
          <a:lstStyle/>
          <a:p>
            <a:r>
              <a:rPr lang="en-US" sz="1000" dirty="0"/>
              <a:t>Perfect for me!</a:t>
            </a: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a:solidFill>
                  <a:schemeClr val="bg1"/>
                </a:solidFill>
              </a:rPr>
              <a:t>OK!</a:t>
            </a:r>
          </a:p>
        </p:txBody>
      </p:sp>
      <p:sp>
        <p:nvSpPr>
          <p:cNvPr id="20" name="TextBox 19"/>
          <p:cNvSpPr txBox="1"/>
          <p:nvPr/>
        </p:nvSpPr>
        <p:spPr>
          <a:xfrm>
            <a:off x="6019800" y="5849779"/>
            <a:ext cx="2057400" cy="246221"/>
          </a:xfrm>
          <a:prstGeom prst="rect">
            <a:avLst/>
          </a:prstGeom>
          <a:noFill/>
        </p:spPr>
        <p:txBody>
          <a:bodyPr wrap="square" rtlCol="0">
            <a:spAutoFit/>
          </a:bodyPr>
          <a:lstStyle/>
          <a:p>
            <a:r>
              <a:rPr lang="en-US" sz="1000" dirty="0"/>
              <a:t>TTYL</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593" r="41758"/>
          <a:stretch/>
        </p:blipFill>
        <p:spPr>
          <a:xfrm>
            <a:off x="5791200" y="1296299"/>
            <a:ext cx="3352800" cy="5017011"/>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5688318"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4000" dirty="0"/>
              <a:t>Wyatt’s home gets robbed</a:t>
            </a:r>
          </a:p>
        </p:txBody>
      </p:sp>
      <p:sp>
        <p:nvSpPr>
          <p:cNvPr id="11" name="Content Placeholder 2"/>
          <p:cNvSpPr>
            <a:spLocks noGrp="1"/>
          </p:cNvSpPr>
          <p:nvPr>
            <p:ph idx="1"/>
          </p:nvPr>
        </p:nvSpPr>
        <p:spPr>
          <a:xfrm>
            <a:off x="152400" y="2209800"/>
            <a:ext cx="5486400" cy="4114800"/>
          </a:xfrm>
        </p:spPr>
        <p:txBody>
          <a:bodyPr>
            <a:normAutofit/>
          </a:bodyPr>
          <a:lstStyle/>
          <a:p>
            <a:r>
              <a:rPr lang="en-US" sz="2400" dirty="0"/>
              <a:t>Wyatt contacts law enforcement</a:t>
            </a:r>
          </a:p>
          <a:p>
            <a:pPr lvl="1"/>
            <a:r>
              <a:rPr lang="en-US" sz="2000" dirty="0"/>
              <a:t>Provides a list of missing items</a:t>
            </a:r>
          </a:p>
          <a:p>
            <a:pPr lvl="1"/>
            <a:r>
              <a:rPr lang="en-US" sz="2000" dirty="0"/>
              <a:t>Details the events leading up to the robbery</a:t>
            </a:r>
          </a:p>
          <a:p>
            <a:pPr lvl="1"/>
            <a:r>
              <a:rPr lang="en-US" sz="2000" dirty="0"/>
              <a:t>Informs officers about his smart home security</a:t>
            </a:r>
          </a:p>
          <a:p>
            <a:r>
              <a:rPr lang="en-US" sz="2400" dirty="0"/>
              <a:t>Wyatt never received any notifications from his home security</a:t>
            </a:r>
          </a:p>
          <a:p>
            <a:r>
              <a:rPr lang="en-US" sz="2400" dirty="0"/>
              <a:t>Wyatt did receive an email earlier in the day from Google Nest</a:t>
            </a:r>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4" name="TextBox 13"/>
          <p:cNvSpPr txBox="1"/>
          <p:nvPr/>
        </p:nvSpPr>
        <p:spPr>
          <a:xfrm>
            <a:off x="6019800" y="3299178"/>
            <a:ext cx="2057400" cy="246221"/>
          </a:xfrm>
          <a:prstGeom prst="rect">
            <a:avLst/>
          </a:prstGeom>
          <a:noFill/>
        </p:spPr>
        <p:txBody>
          <a:bodyPr wrap="square" rtlCol="0">
            <a:spAutoFit/>
          </a:bodyPr>
          <a:lstStyle/>
          <a:p>
            <a:r>
              <a:rPr lang="en-US" sz="1000" dirty="0"/>
              <a:t>Sounds good! Looking forward to it!</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7" name="TextBox 16"/>
          <p:cNvSpPr txBox="1"/>
          <p:nvPr/>
        </p:nvSpPr>
        <p:spPr>
          <a:xfrm>
            <a:off x="6096000" y="4832025"/>
            <a:ext cx="2057400" cy="246221"/>
          </a:xfrm>
          <a:prstGeom prst="rect">
            <a:avLst/>
          </a:prstGeom>
          <a:noFill/>
        </p:spPr>
        <p:txBody>
          <a:bodyPr wrap="square" rtlCol="0">
            <a:spAutoFit/>
          </a:bodyPr>
          <a:lstStyle/>
          <a:p>
            <a:r>
              <a:rPr lang="en-US" sz="1000" dirty="0"/>
              <a:t>Perfect for me!</a:t>
            </a: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a:solidFill>
                  <a:schemeClr val="bg1"/>
                </a:solidFill>
              </a:rPr>
              <a:t>OK!</a:t>
            </a:r>
          </a:p>
        </p:txBody>
      </p:sp>
      <p:sp>
        <p:nvSpPr>
          <p:cNvPr id="20" name="TextBox 19"/>
          <p:cNvSpPr txBox="1"/>
          <p:nvPr/>
        </p:nvSpPr>
        <p:spPr>
          <a:xfrm>
            <a:off x="6019800" y="5849779"/>
            <a:ext cx="2057400" cy="246221"/>
          </a:xfrm>
          <a:prstGeom prst="rect">
            <a:avLst/>
          </a:prstGeom>
          <a:noFill/>
        </p:spPr>
        <p:txBody>
          <a:bodyPr wrap="square" rtlCol="0">
            <a:spAutoFit/>
          </a:bodyPr>
          <a:lstStyle/>
          <a:p>
            <a:r>
              <a:rPr lang="en-US" sz="1000" dirty="0"/>
              <a:t>TTYL</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593" r="41758"/>
          <a:stretch/>
        </p:blipFill>
        <p:spPr>
          <a:xfrm>
            <a:off x="5791200" y="1296299"/>
            <a:ext cx="3352800" cy="5017011"/>
          </a:xfrm>
          <a:prstGeom prst="rect">
            <a:avLst/>
          </a:prstGeom>
        </p:spPr>
      </p:pic>
    </p:spTree>
    <p:custDataLst>
      <p:tags r:id="rId1"/>
    </p:custDataLst>
    <p:extLst>
      <p:ext uri="{BB962C8B-B14F-4D97-AF65-F5344CB8AC3E}">
        <p14:creationId xmlns:p14="http://schemas.microsoft.com/office/powerpoint/2010/main" val="71797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5688318"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4000" dirty="0"/>
              <a:t>Email from Google Nest</a:t>
            </a:r>
          </a:p>
        </p:txBody>
      </p:sp>
      <p:sp>
        <p:nvSpPr>
          <p:cNvPr id="11" name="Content Placeholder 2"/>
          <p:cNvSpPr>
            <a:spLocks noGrp="1"/>
          </p:cNvSpPr>
          <p:nvPr>
            <p:ph idx="1"/>
          </p:nvPr>
        </p:nvSpPr>
        <p:spPr>
          <a:xfrm>
            <a:off x="152400" y="2209800"/>
            <a:ext cx="5486400" cy="4114800"/>
          </a:xfrm>
        </p:spPr>
        <p:txBody>
          <a:bodyPr>
            <a:normAutofit/>
          </a:bodyPr>
          <a:lstStyle/>
          <a:p>
            <a:r>
              <a:rPr lang="en-US" sz="2400" dirty="0"/>
              <a:t>Wyatt receives an email from Google Nest</a:t>
            </a:r>
          </a:p>
          <a:p>
            <a:r>
              <a:rPr lang="en-US" sz="2400" dirty="0"/>
              <a:t>Email indicates that someone is attempting to hack his account</a:t>
            </a:r>
          </a:p>
          <a:p>
            <a:r>
              <a:rPr lang="en-US" sz="2400" dirty="0"/>
              <a:t>Wyatt clicks the link in the email and provides his username and password</a:t>
            </a:r>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a:solidFill>
                  <a:schemeClr val="bg1"/>
                </a:solidFill>
              </a:rPr>
              <a:t>OK!</a:t>
            </a:r>
          </a:p>
        </p:txBody>
      </p:sp>
      <p:sp>
        <p:nvSpPr>
          <p:cNvPr id="3" name="Rectangle 2"/>
          <p:cNvSpPr/>
          <p:nvPr/>
        </p:nvSpPr>
        <p:spPr>
          <a:xfrm>
            <a:off x="5791200" y="1284110"/>
            <a:ext cx="3352800" cy="5040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67400" y="1357729"/>
            <a:ext cx="3200400" cy="5232202"/>
          </a:xfrm>
          <a:prstGeom prst="rect">
            <a:avLst/>
          </a:prstGeom>
          <a:noFill/>
        </p:spPr>
        <p:txBody>
          <a:bodyPr wrap="square" rtlCol="0">
            <a:spAutoFit/>
          </a:bodyPr>
          <a:lstStyle/>
          <a:p>
            <a:r>
              <a:rPr lang="en-US" sz="1400" b="1" dirty="0"/>
              <a:t>From: </a:t>
            </a:r>
            <a:r>
              <a:rPr lang="en-US" sz="1400" dirty="0"/>
              <a:t>“Nest” &lt;eddie@nestemail.com</a:t>
            </a:r>
          </a:p>
          <a:p>
            <a:r>
              <a:rPr lang="en-US" sz="1400" b="1" dirty="0"/>
              <a:t>Date: </a:t>
            </a:r>
            <a:r>
              <a:rPr lang="en-US" sz="1400" dirty="0"/>
              <a:t>May 22, 2019 at 9:38 AM EST</a:t>
            </a:r>
          </a:p>
          <a:p>
            <a:r>
              <a:rPr lang="en-US" sz="1400" b="1" dirty="0"/>
              <a:t>Subject: Nest Security Alert</a:t>
            </a:r>
          </a:p>
          <a:p>
            <a:endParaRPr lang="en-US" sz="1400" dirty="0"/>
          </a:p>
          <a:p>
            <a:r>
              <a:rPr lang="en-US" b="1" dirty="0"/>
              <a:t>Someone is attempting to login to your Nest account.</a:t>
            </a:r>
          </a:p>
          <a:p>
            <a:endParaRPr lang="en-US" b="1" dirty="0"/>
          </a:p>
          <a:p>
            <a:r>
              <a:rPr lang="en-US" sz="1400" dirty="0"/>
              <a:t>Dear Customer,</a:t>
            </a:r>
          </a:p>
          <a:p>
            <a:endParaRPr lang="en-US" sz="1400" dirty="0"/>
          </a:p>
          <a:p>
            <a:r>
              <a:rPr lang="en-US" sz="1400" dirty="0"/>
              <a:t>Our records indicate that someone is attempting to hack your account. We recommend you login to your account and update your account settings. We have also added additional security setting that you can utilize to add extra layers of security to your account and home. </a:t>
            </a:r>
          </a:p>
          <a:p>
            <a:endParaRPr lang="en-US" sz="1400" dirty="0"/>
          </a:p>
          <a:p>
            <a:r>
              <a:rPr lang="en-US" sz="1400" dirty="0"/>
              <a:t>Visit the link below to update your account.</a:t>
            </a:r>
          </a:p>
          <a:p>
            <a:endParaRPr lang="en-US" sz="1400" dirty="0">
              <a:solidFill>
                <a:srgbClr val="0070C0"/>
              </a:solidFill>
            </a:endParaRPr>
          </a:p>
          <a:p>
            <a:r>
              <a:rPr lang="en-US" sz="1400" dirty="0">
                <a:solidFill>
                  <a:srgbClr val="0070C0"/>
                </a:solidFill>
                <a:hlinkClick r:id="rId4"/>
              </a:rPr>
              <a:t>https://nestsecurityupdate.com/logininfo</a:t>
            </a:r>
            <a:endParaRPr lang="en-US" sz="1400" dirty="0">
              <a:solidFill>
                <a:srgbClr val="0070C0"/>
              </a:solidFill>
            </a:endParaRPr>
          </a:p>
          <a:p>
            <a:endParaRPr lang="en-US" sz="1400" dirty="0"/>
          </a:p>
        </p:txBody>
      </p:sp>
    </p:spTree>
    <p:custDataLst>
      <p:tags r:id="rId1"/>
    </p:custDataLst>
    <p:extLst>
      <p:ext uri="{BB962C8B-B14F-4D97-AF65-F5344CB8AC3E}">
        <p14:creationId xmlns:p14="http://schemas.microsoft.com/office/powerpoint/2010/main" val="353831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is the Internet of Things (</a:t>
            </a:r>
            <a:r>
              <a:rPr lang="en-US" dirty="0" err="1"/>
              <a:t>IoT</a:t>
            </a:r>
            <a:r>
              <a:rPr lang="en-US" dirty="0"/>
              <a:t>)?</a:t>
            </a:r>
          </a:p>
        </p:txBody>
      </p:sp>
      <p:sp>
        <p:nvSpPr>
          <p:cNvPr id="11" name="Content Placeholder 2"/>
          <p:cNvSpPr>
            <a:spLocks noGrp="1"/>
          </p:cNvSpPr>
          <p:nvPr>
            <p:ph idx="1"/>
          </p:nvPr>
        </p:nvSpPr>
        <p:spPr>
          <a:xfrm>
            <a:off x="533400" y="2209800"/>
            <a:ext cx="8077200" cy="4114800"/>
          </a:xfrm>
        </p:spPr>
        <p:txBody>
          <a:bodyPr>
            <a:normAutofit/>
          </a:bodyPr>
          <a:lstStyle/>
          <a:p>
            <a:pPr marL="0" indent="0">
              <a:buNone/>
            </a:pPr>
            <a:r>
              <a:rPr lang="en-US" sz="2400" dirty="0"/>
              <a:t>The internet of things (</a:t>
            </a:r>
            <a:r>
              <a:rPr lang="en-US" sz="2400" dirty="0" err="1"/>
              <a:t>IoT</a:t>
            </a:r>
            <a:r>
              <a:rPr lang="en-US" sz="2400" dirty="0"/>
              <a:t>) is a computing concept that describes the idea of everyday physical objects being connected to the internet and being able to identify themselves to other devices. </a:t>
            </a:r>
            <a:endParaRPr lang="en-US" sz="2400" dirty="0" smtClean="0"/>
          </a:p>
          <a:p>
            <a:pPr marL="0" indent="0">
              <a:buNone/>
            </a:pPr>
            <a:endParaRPr lang="en-US" sz="2400" dirty="0"/>
          </a:p>
          <a:p>
            <a:pPr marL="0" indent="0">
              <a:buNone/>
            </a:pPr>
            <a:r>
              <a:rPr lang="en-US" sz="2400" dirty="0" smtClean="0"/>
              <a:t>The </a:t>
            </a:r>
            <a:r>
              <a:rPr lang="en-US" sz="2400" dirty="0"/>
              <a:t>term is closely identified with RFID as the method of communication, although it also may include other sensor technologies, wireless technologies or QR codes.</a:t>
            </a:r>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5"/>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284111"/>
            <a:ext cx="4036219"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333" b="5556"/>
          <a:stretch/>
        </p:blipFill>
        <p:spPr>
          <a:xfrm>
            <a:off x="4036219" y="1393766"/>
            <a:ext cx="5029200" cy="4582160"/>
          </a:xfrm>
          <a:prstGeom prst="rect">
            <a:avLst/>
          </a:prstGeom>
        </p:spPr>
      </p:pic>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6"/>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itle 1"/>
          <p:cNvSpPr>
            <a:spLocks noGrp="1"/>
          </p:cNvSpPr>
          <p:nvPr>
            <p:ph type="title"/>
          </p:nvPr>
        </p:nvSpPr>
        <p:spPr>
          <a:xfrm>
            <a:off x="152401" y="1295400"/>
            <a:ext cx="3733800" cy="914400"/>
          </a:xfrm>
        </p:spPr>
        <p:txBody>
          <a:bodyPr>
            <a:normAutofit/>
          </a:bodyPr>
          <a:lstStyle/>
          <a:p>
            <a:r>
              <a:rPr lang="en-US" dirty="0"/>
              <a:t>Smart Devices</a:t>
            </a:r>
          </a:p>
        </p:txBody>
      </p:sp>
      <p:sp>
        <p:nvSpPr>
          <p:cNvPr id="5" name="TextBox 4"/>
          <p:cNvSpPr txBox="1"/>
          <p:nvPr/>
        </p:nvSpPr>
        <p:spPr>
          <a:xfrm>
            <a:off x="4233863" y="2348084"/>
            <a:ext cx="990600" cy="307777"/>
          </a:xfrm>
          <a:prstGeom prst="rect">
            <a:avLst/>
          </a:prstGeom>
          <a:noFill/>
        </p:spPr>
        <p:txBody>
          <a:bodyPr wrap="square" rtlCol="0">
            <a:spAutoFit/>
          </a:bodyPr>
          <a:lstStyle/>
          <a:p>
            <a:r>
              <a:rPr lang="en-US" sz="1400" dirty="0"/>
              <a:t>Television</a:t>
            </a:r>
          </a:p>
        </p:txBody>
      </p:sp>
      <p:sp>
        <p:nvSpPr>
          <p:cNvPr id="14" name="TextBox 13"/>
          <p:cNvSpPr txBox="1"/>
          <p:nvPr/>
        </p:nvSpPr>
        <p:spPr>
          <a:xfrm>
            <a:off x="4081463" y="3456290"/>
            <a:ext cx="1295400" cy="307777"/>
          </a:xfrm>
          <a:prstGeom prst="rect">
            <a:avLst/>
          </a:prstGeom>
          <a:noFill/>
        </p:spPr>
        <p:txBody>
          <a:bodyPr wrap="square" rtlCol="0">
            <a:spAutoFit/>
          </a:bodyPr>
          <a:lstStyle/>
          <a:p>
            <a:r>
              <a:rPr lang="en-US" sz="1400" dirty="0"/>
              <a:t>Thermometers</a:t>
            </a:r>
          </a:p>
        </p:txBody>
      </p:sp>
      <p:sp>
        <p:nvSpPr>
          <p:cNvPr id="15" name="TextBox 14"/>
          <p:cNvSpPr txBox="1"/>
          <p:nvPr/>
        </p:nvSpPr>
        <p:spPr>
          <a:xfrm>
            <a:off x="5498262" y="5920403"/>
            <a:ext cx="750138" cy="307777"/>
          </a:xfrm>
          <a:prstGeom prst="rect">
            <a:avLst/>
          </a:prstGeom>
          <a:noFill/>
        </p:spPr>
        <p:txBody>
          <a:bodyPr wrap="square" rtlCol="0">
            <a:spAutoFit/>
          </a:bodyPr>
          <a:lstStyle/>
          <a:p>
            <a:r>
              <a:rPr lang="en-US" sz="1400" dirty="0"/>
              <a:t>Faucets</a:t>
            </a:r>
          </a:p>
        </p:txBody>
      </p:sp>
      <p:sp>
        <p:nvSpPr>
          <p:cNvPr id="16" name="TextBox 15"/>
          <p:cNvSpPr txBox="1"/>
          <p:nvPr/>
        </p:nvSpPr>
        <p:spPr>
          <a:xfrm>
            <a:off x="6860338" y="3442604"/>
            <a:ext cx="759662" cy="307777"/>
          </a:xfrm>
          <a:prstGeom prst="rect">
            <a:avLst/>
          </a:prstGeom>
          <a:noFill/>
        </p:spPr>
        <p:txBody>
          <a:bodyPr wrap="square" rtlCol="0">
            <a:spAutoFit/>
          </a:bodyPr>
          <a:lstStyle/>
          <a:p>
            <a:r>
              <a:rPr lang="en-US" sz="1400" dirty="0"/>
              <a:t>Routers</a:t>
            </a:r>
          </a:p>
        </p:txBody>
      </p:sp>
      <p:sp>
        <p:nvSpPr>
          <p:cNvPr id="17" name="TextBox 16"/>
          <p:cNvSpPr txBox="1"/>
          <p:nvPr/>
        </p:nvSpPr>
        <p:spPr>
          <a:xfrm>
            <a:off x="8229600" y="2267349"/>
            <a:ext cx="2290763" cy="307777"/>
          </a:xfrm>
          <a:prstGeom prst="rect">
            <a:avLst/>
          </a:prstGeom>
          <a:noFill/>
        </p:spPr>
        <p:txBody>
          <a:bodyPr wrap="square" rtlCol="0">
            <a:spAutoFit/>
          </a:bodyPr>
          <a:lstStyle/>
          <a:p>
            <a:r>
              <a:rPr lang="en-US" sz="1400" dirty="0"/>
              <a:t>Security</a:t>
            </a:r>
          </a:p>
        </p:txBody>
      </p:sp>
      <p:sp>
        <p:nvSpPr>
          <p:cNvPr id="18" name="TextBox 17"/>
          <p:cNvSpPr txBox="1"/>
          <p:nvPr/>
        </p:nvSpPr>
        <p:spPr>
          <a:xfrm>
            <a:off x="7998619" y="5920402"/>
            <a:ext cx="1066800" cy="307777"/>
          </a:xfrm>
          <a:prstGeom prst="rect">
            <a:avLst/>
          </a:prstGeom>
          <a:noFill/>
        </p:spPr>
        <p:txBody>
          <a:bodyPr wrap="square" rtlCol="0">
            <a:spAutoFit/>
          </a:bodyPr>
          <a:lstStyle/>
          <a:p>
            <a:r>
              <a:rPr lang="en-US" sz="1400" dirty="0"/>
              <a:t>Appliances</a:t>
            </a:r>
          </a:p>
        </p:txBody>
      </p:sp>
      <p:sp>
        <p:nvSpPr>
          <p:cNvPr id="19" name="TextBox 18"/>
          <p:cNvSpPr txBox="1"/>
          <p:nvPr/>
        </p:nvSpPr>
        <p:spPr>
          <a:xfrm>
            <a:off x="6703218" y="5920403"/>
            <a:ext cx="1145382" cy="307777"/>
          </a:xfrm>
          <a:prstGeom prst="rect">
            <a:avLst/>
          </a:prstGeom>
          <a:noFill/>
        </p:spPr>
        <p:txBody>
          <a:bodyPr wrap="square" rtlCol="0">
            <a:spAutoFit/>
          </a:bodyPr>
          <a:lstStyle/>
          <a:p>
            <a:r>
              <a:rPr lang="en-US" sz="1400" dirty="0"/>
              <a:t>Thermostats</a:t>
            </a:r>
          </a:p>
        </p:txBody>
      </p:sp>
      <p:sp>
        <p:nvSpPr>
          <p:cNvPr id="20" name="TextBox 19"/>
          <p:cNvSpPr txBox="1"/>
          <p:nvPr/>
        </p:nvSpPr>
        <p:spPr>
          <a:xfrm>
            <a:off x="6854694" y="2345262"/>
            <a:ext cx="947738" cy="307777"/>
          </a:xfrm>
          <a:prstGeom prst="rect">
            <a:avLst/>
          </a:prstGeom>
          <a:noFill/>
        </p:spPr>
        <p:txBody>
          <a:bodyPr wrap="square" rtlCol="0">
            <a:spAutoFit/>
          </a:bodyPr>
          <a:lstStyle/>
          <a:p>
            <a:r>
              <a:rPr lang="en-US" sz="1400" dirty="0"/>
              <a:t>Stereos</a:t>
            </a:r>
          </a:p>
        </p:txBody>
      </p:sp>
      <p:sp>
        <p:nvSpPr>
          <p:cNvPr id="21" name="TextBox 20"/>
          <p:cNvSpPr txBox="1"/>
          <p:nvPr/>
        </p:nvSpPr>
        <p:spPr>
          <a:xfrm>
            <a:off x="5638800" y="3442604"/>
            <a:ext cx="870391" cy="307777"/>
          </a:xfrm>
          <a:prstGeom prst="rect">
            <a:avLst/>
          </a:prstGeom>
          <a:noFill/>
        </p:spPr>
        <p:txBody>
          <a:bodyPr wrap="square" rtlCol="0">
            <a:spAutoFit/>
          </a:bodyPr>
          <a:lstStyle/>
          <a:p>
            <a:r>
              <a:rPr lang="en-US" sz="1400" dirty="0"/>
              <a:t>Robots</a:t>
            </a:r>
          </a:p>
        </p:txBody>
      </p:sp>
      <p:sp>
        <p:nvSpPr>
          <p:cNvPr id="23" name="TextBox 22"/>
          <p:cNvSpPr txBox="1"/>
          <p:nvPr/>
        </p:nvSpPr>
        <p:spPr>
          <a:xfrm>
            <a:off x="5606609" y="4797623"/>
            <a:ext cx="870391" cy="307777"/>
          </a:xfrm>
          <a:prstGeom prst="rect">
            <a:avLst/>
          </a:prstGeom>
          <a:noFill/>
        </p:spPr>
        <p:txBody>
          <a:bodyPr wrap="square" rtlCol="0">
            <a:spAutoFit/>
          </a:bodyPr>
          <a:lstStyle/>
          <a:p>
            <a:r>
              <a:rPr lang="en-US" sz="1400" dirty="0"/>
              <a:t>Phones</a:t>
            </a:r>
          </a:p>
        </p:txBody>
      </p:sp>
      <p:sp>
        <p:nvSpPr>
          <p:cNvPr id="24" name="TextBox 23"/>
          <p:cNvSpPr txBox="1"/>
          <p:nvPr/>
        </p:nvSpPr>
        <p:spPr>
          <a:xfrm>
            <a:off x="8047390" y="4797622"/>
            <a:ext cx="870391" cy="307777"/>
          </a:xfrm>
          <a:prstGeom prst="rect">
            <a:avLst/>
          </a:prstGeom>
          <a:noFill/>
        </p:spPr>
        <p:txBody>
          <a:bodyPr wrap="square" rtlCol="0">
            <a:spAutoFit/>
          </a:bodyPr>
          <a:lstStyle/>
          <a:p>
            <a:r>
              <a:rPr lang="en-US" sz="1400" dirty="0"/>
              <a:t>Speakers</a:t>
            </a:r>
          </a:p>
        </p:txBody>
      </p:sp>
      <p:sp>
        <p:nvSpPr>
          <p:cNvPr id="25" name="TextBox 24"/>
          <p:cNvSpPr txBox="1"/>
          <p:nvPr/>
        </p:nvSpPr>
        <p:spPr>
          <a:xfrm>
            <a:off x="6936228" y="4797621"/>
            <a:ext cx="651933" cy="307777"/>
          </a:xfrm>
          <a:prstGeom prst="rect">
            <a:avLst/>
          </a:prstGeom>
          <a:noFill/>
        </p:spPr>
        <p:txBody>
          <a:bodyPr wrap="square" rtlCol="0">
            <a:spAutoFit/>
          </a:bodyPr>
          <a:lstStyle/>
          <a:p>
            <a:r>
              <a:rPr lang="en-US" sz="1400" dirty="0"/>
              <a:t>Lights</a:t>
            </a:r>
          </a:p>
        </p:txBody>
      </p:sp>
      <p:sp>
        <p:nvSpPr>
          <p:cNvPr id="26" name="TextBox 25"/>
          <p:cNvSpPr txBox="1"/>
          <p:nvPr/>
        </p:nvSpPr>
        <p:spPr>
          <a:xfrm>
            <a:off x="4233863" y="4797621"/>
            <a:ext cx="1037695" cy="307777"/>
          </a:xfrm>
          <a:prstGeom prst="rect">
            <a:avLst/>
          </a:prstGeom>
          <a:noFill/>
        </p:spPr>
        <p:txBody>
          <a:bodyPr wrap="square" rtlCol="0">
            <a:spAutoFit/>
          </a:bodyPr>
          <a:lstStyle/>
          <a:p>
            <a:r>
              <a:rPr lang="en-US" sz="1400" dirty="0"/>
              <a:t>Computers</a:t>
            </a:r>
          </a:p>
        </p:txBody>
      </p:sp>
      <p:sp>
        <p:nvSpPr>
          <p:cNvPr id="28" name="Content Placeholder 2"/>
          <p:cNvSpPr>
            <a:spLocks noGrp="1"/>
          </p:cNvSpPr>
          <p:nvPr>
            <p:ph idx="1"/>
          </p:nvPr>
        </p:nvSpPr>
        <p:spPr>
          <a:xfrm>
            <a:off x="381000" y="2195689"/>
            <a:ext cx="3614739" cy="4114800"/>
          </a:xfrm>
        </p:spPr>
        <p:txBody>
          <a:bodyPr>
            <a:normAutofit/>
          </a:bodyPr>
          <a:lstStyle/>
          <a:p>
            <a:pPr marL="0" indent="0">
              <a:buNone/>
            </a:pPr>
            <a:r>
              <a:rPr lang="en-US" sz="1800" dirty="0"/>
              <a:t>Electronic devices that connect to other devices or networks using wireless protocols such as:</a:t>
            </a:r>
          </a:p>
          <a:p>
            <a:r>
              <a:rPr lang="en-US" sz="1800" dirty="0"/>
              <a:t>Bluetooth</a:t>
            </a:r>
          </a:p>
          <a:p>
            <a:r>
              <a:rPr lang="en-US" sz="1800" dirty="0"/>
              <a:t>Wi-Fi</a:t>
            </a:r>
          </a:p>
          <a:p>
            <a:r>
              <a:rPr lang="en-US" sz="1800" dirty="0"/>
              <a:t>NFC</a:t>
            </a:r>
          </a:p>
          <a:p>
            <a:r>
              <a:rPr lang="en-US" sz="1800" dirty="0"/>
              <a:t>LTE, 3G, 4G, 5G</a:t>
            </a:r>
          </a:p>
        </p:txBody>
      </p:sp>
      <p:sp>
        <p:nvSpPr>
          <p:cNvPr id="29" name="TextBox 28"/>
          <p:cNvSpPr txBox="1"/>
          <p:nvPr/>
        </p:nvSpPr>
        <p:spPr>
          <a:xfrm>
            <a:off x="8001000" y="3448709"/>
            <a:ext cx="1026361" cy="307777"/>
          </a:xfrm>
          <a:prstGeom prst="rect">
            <a:avLst/>
          </a:prstGeom>
          <a:noFill/>
        </p:spPr>
        <p:txBody>
          <a:bodyPr wrap="square" rtlCol="0">
            <a:spAutoFit/>
          </a:bodyPr>
          <a:lstStyle/>
          <a:p>
            <a:r>
              <a:rPr lang="en-US" sz="1400" dirty="0"/>
              <a:t>Coffee Pot</a:t>
            </a:r>
          </a:p>
        </p:txBody>
      </p:sp>
      <p:sp>
        <p:nvSpPr>
          <p:cNvPr id="30" name="TextBox 29"/>
          <p:cNvSpPr txBox="1"/>
          <p:nvPr/>
        </p:nvSpPr>
        <p:spPr>
          <a:xfrm>
            <a:off x="4267200" y="5920402"/>
            <a:ext cx="918500" cy="307777"/>
          </a:xfrm>
          <a:prstGeom prst="rect">
            <a:avLst/>
          </a:prstGeom>
          <a:noFill/>
        </p:spPr>
        <p:txBody>
          <a:bodyPr wrap="square" rtlCol="0">
            <a:spAutoFit/>
          </a:bodyPr>
          <a:lstStyle/>
          <a:p>
            <a:r>
              <a:rPr lang="en-US" sz="1400" dirty="0"/>
              <a:t>Cameras</a:t>
            </a:r>
          </a:p>
        </p:txBody>
      </p:sp>
      <p:sp>
        <p:nvSpPr>
          <p:cNvPr id="31" name="TextBox 30"/>
          <p:cNvSpPr txBox="1"/>
          <p:nvPr/>
        </p:nvSpPr>
        <p:spPr>
          <a:xfrm>
            <a:off x="5201554" y="2345262"/>
            <a:ext cx="1504046" cy="307777"/>
          </a:xfrm>
          <a:prstGeom prst="rect">
            <a:avLst/>
          </a:prstGeom>
          <a:noFill/>
        </p:spPr>
        <p:txBody>
          <a:bodyPr wrap="square" rtlCol="0">
            <a:spAutoFit/>
          </a:bodyPr>
          <a:lstStyle/>
          <a:p>
            <a:r>
              <a:rPr lang="en-US" sz="1400" dirty="0"/>
              <a:t>Heating/Cooling</a:t>
            </a:r>
          </a:p>
        </p:txBody>
      </p:sp>
    </p:spTree>
    <p:custDataLst>
      <p:tags r:id="rId1"/>
    </p:custDataLst>
    <p:extLst>
      <p:ext uri="{BB962C8B-B14F-4D97-AF65-F5344CB8AC3E}">
        <p14:creationId xmlns:p14="http://schemas.microsoft.com/office/powerpoint/2010/main" val="250784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6440"/>
          <a:stretch/>
        </p:blipFill>
        <p:spPr>
          <a:xfrm>
            <a:off x="1" y="1284111"/>
            <a:ext cx="5552558" cy="2819400"/>
          </a:xfrm>
          <a:prstGeom prst="rect">
            <a:avLst/>
          </a:prstGeom>
        </p:spPr>
      </p:pic>
      <p:sp>
        <p:nvSpPr>
          <p:cNvPr id="11" name="Content Placeholder 2"/>
          <p:cNvSpPr>
            <a:spLocks noGrp="1"/>
          </p:cNvSpPr>
          <p:nvPr>
            <p:ph idx="1"/>
          </p:nvPr>
        </p:nvSpPr>
        <p:spPr>
          <a:xfrm>
            <a:off x="4343400" y="1905000"/>
            <a:ext cx="4800600" cy="4114800"/>
          </a:xfrm>
        </p:spPr>
        <p:txBody>
          <a:bodyPr>
            <a:normAutofit/>
          </a:bodyPr>
          <a:lstStyle/>
          <a:p>
            <a:r>
              <a:rPr lang="en-US" sz="1800" dirty="0"/>
              <a:t>Give your router a name.</a:t>
            </a:r>
          </a:p>
          <a:p>
            <a:r>
              <a:rPr lang="en-US" sz="1800" dirty="0"/>
              <a:t>Use a strong encryption method for Wi-Fi.</a:t>
            </a:r>
          </a:p>
          <a:p>
            <a:r>
              <a:rPr lang="en-US" sz="1800" dirty="0"/>
              <a:t>Set up a guest network</a:t>
            </a:r>
          </a:p>
          <a:p>
            <a:r>
              <a:rPr lang="en-US" sz="1800" dirty="0"/>
              <a:t>Change default usernames and passwords</a:t>
            </a:r>
          </a:p>
          <a:p>
            <a:r>
              <a:rPr lang="en-US" sz="1800" dirty="0"/>
              <a:t>Use strong unique passwords for Wi-Fi networks and devices.</a:t>
            </a:r>
          </a:p>
          <a:p>
            <a:r>
              <a:rPr lang="en-US" sz="1800" dirty="0"/>
              <a:t>Disable features you aren’t using like remote access</a:t>
            </a:r>
          </a:p>
          <a:p>
            <a:r>
              <a:rPr lang="en-US" sz="1800" dirty="0"/>
              <a:t>Keep software up to date.</a:t>
            </a:r>
          </a:p>
          <a:p>
            <a:r>
              <a:rPr lang="en-US" sz="1800" dirty="0"/>
              <a:t>Monitor devices on your home network. Look for newer and more secure versions.,</a:t>
            </a:r>
          </a:p>
          <a:p>
            <a:r>
              <a:rPr lang="en-US" sz="1800" dirty="0"/>
              <a:t>Watch for outages that might affect the security of your smart home.</a:t>
            </a:r>
          </a:p>
          <a:p>
            <a:endParaRPr lang="en-US" sz="2400" dirty="0"/>
          </a:p>
          <a:p>
            <a:endParaRPr lang="en-US" sz="2400" dirty="0"/>
          </a:p>
        </p:txBody>
      </p:sp>
      <p:sp>
        <p:nvSpPr>
          <p:cNvPr id="4" name="TextBox 3"/>
          <p:cNvSpPr txBox="1"/>
          <p:nvPr/>
        </p:nvSpPr>
        <p:spPr>
          <a:xfrm>
            <a:off x="457200" y="4419600"/>
            <a:ext cx="2590800" cy="769441"/>
          </a:xfrm>
          <a:prstGeom prst="rect">
            <a:avLst/>
          </a:prstGeom>
          <a:noFill/>
        </p:spPr>
        <p:txBody>
          <a:bodyPr wrap="square" rtlCol="0">
            <a:spAutoFit/>
          </a:bodyPr>
          <a:lstStyle/>
          <a:p>
            <a:r>
              <a:rPr lang="en-US" sz="4400" dirty="0">
                <a:solidFill>
                  <a:schemeClr val="accent5">
                    <a:lumMod val="75000"/>
                  </a:schemeClr>
                </a:solidFill>
                <a:latin typeface="Impact" panose="020B0806030902050204" pitchFamily="34" charset="0"/>
              </a:rPr>
              <a:t>12</a:t>
            </a:r>
            <a:r>
              <a:rPr lang="en-US" sz="4400" dirty="0">
                <a:solidFill>
                  <a:schemeClr val="accent5">
                    <a:lumMod val="75000"/>
                  </a:schemeClr>
                </a:solidFill>
              </a:rPr>
              <a:t> TIPS</a:t>
            </a:r>
          </a:p>
        </p:txBody>
      </p:sp>
      <p:sp>
        <p:nvSpPr>
          <p:cNvPr id="10" name="Title 1"/>
          <p:cNvSpPr>
            <a:spLocks noGrp="1"/>
          </p:cNvSpPr>
          <p:nvPr>
            <p:ph type="title"/>
          </p:nvPr>
        </p:nvSpPr>
        <p:spPr>
          <a:xfrm>
            <a:off x="228600" y="4648200"/>
            <a:ext cx="5334000" cy="1143000"/>
          </a:xfrm>
        </p:spPr>
        <p:txBody>
          <a:bodyPr>
            <a:normAutofit/>
          </a:bodyPr>
          <a:lstStyle/>
          <a:p>
            <a:pPr algn="l"/>
            <a:r>
              <a:rPr lang="en-US" sz="2800" dirty="0">
                <a:solidFill>
                  <a:schemeClr val="accent5">
                    <a:lumMod val="50000"/>
                  </a:schemeClr>
                </a:solidFill>
                <a:latin typeface="Arial Narrow" panose="020B0606020202030204" pitchFamily="34" charset="0"/>
              </a:rPr>
              <a:t>to secure your smart devices</a:t>
            </a:r>
          </a:p>
        </p:txBody>
      </p:sp>
      <p:pic>
        <p:nvPicPr>
          <p:cNvPr id="3076" name="Picture 4" descr="Image result for nort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614876"/>
            <a:ext cx="1444625" cy="5812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protect your smart home</a:t>
            </a:r>
          </a:p>
        </p:txBody>
      </p:sp>
      <p:sp>
        <p:nvSpPr>
          <p:cNvPr id="11" name="Content Placeholder 2"/>
          <p:cNvSpPr>
            <a:spLocks noGrp="1"/>
          </p:cNvSpPr>
          <p:nvPr>
            <p:ph idx="1"/>
          </p:nvPr>
        </p:nvSpPr>
        <p:spPr>
          <a:xfrm>
            <a:off x="381000" y="2195689"/>
            <a:ext cx="8305800" cy="4114800"/>
          </a:xfrm>
        </p:spPr>
        <p:txBody>
          <a:bodyPr>
            <a:normAutofit/>
          </a:bodyPr>
          <a:lstStyle/>
          <a:p>
            <a:r>
              <a:rPr lang="en-US" sz="2400" dirty="0"/>
              <a:t>Use multifactor authentication</a:t>
            </a:r>
          </a:p>
          <a:p>
            <a:pPr lvl="1"/>
            <a:r>
              <a:rPr lang="en-US" sz="2000" dirty="0"/>
              <a:t>Verification text messages</a:t>
            </a:r>
          </a:p>
          <a:p>
            <a:pPr lvl="1"/>
            <a:r>
              <a:rPr lang="en-US" sz="2000" dirty="0"/>
              <a:t>Verification email messages</a:t>
            </a:r>
          </a:p>
          <a:p>
            <a:r>
              <a:rPr lang="en-US" sz="2400" dirty="0"/>
              <a:t>Complete security updates on all smart devices</a:t>
            </a:r>
          </a:p>
          <a:p>
            <a:r>
              <a:rPr lang="en-US" sz="2400" dirty="0"/>
              <a:t>Install malware protection</a:t>
            </a:r>
          </a:p>
          <a:p>
            <a:r>
              <a:rPr lang="en-US" sz="2400" dirty="0"/>
              <a:t>Don’t use public Wi-Fi</a:t>
            </a:r>
          </a:p>
          <a:p>
            <a:pPr lvl="1"/>
            <a:r>
              <a:rPr lang="en-US" sz="2000" dirty="0"/>
              <a:t>Turn off “automatically connect” settings</a:t>
            </a:r>
          </a:p>
          <a:p>
            <a:r>
              <a:rPr lang="en-US" sz="2400" dirty="0"/>
              <a:t>Don’t keep your devices on the same network as your main computer</a:t>
            </a:r>
          </a:p>
          <a:p>
            <a:r>
              <a:rPr lang="en-US" sz="2400" dirty="0"/>
              <a:t>Change default usernames and passwords</a:t>
            </a:r>
          </a:p>
          <a:p>
            <a:endParaRPr lang="en-US" sz="2400" dirty="0"/>
          </a:p>
        </p:txBody>
      </p:sp>
    </p:spTree>
    <p:custDataLst>
      <p:tags r:id="rId1"/>
    </p:custDataLst>
    <p:extLst>
      <p:ext uri="{BB962C8B-B14F-4D97-AF65-F5344CB8AC3E}">
        <p14:creationId xmlns:p14="http://schemas.microsoft.com/office/powerpoint/2010/main" val="3501203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2476</Words>
  <Application>Microsoft Office PowerPoint</Application>
  <PresentationFormat>On-screen Show (4:3)</PresentationFormat>
  <Paragraphs>249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Articulate Narrow</vt:lpstr>
      <vt:lpstr>Calibri</vt:lpstr>
      <vt:lpstr>Impact</vt:lpstr>
      <vt:lpstr>Times New Roman</vt:lpstr>
      <vt:lpstr>Office Theme</vt:lpstr>
      <vt:lpstr>Internet of Things</vt:lpstr>
      <vt:lpstr>Meet Wyatt</vt:lpstr>
      <vt:lpstr>Wyatt builds smart home</vt:lpstr>
      <vt:lpstr>Wyatt’s home gets robbed</vt:lpstr>
      <vt:lpstr>Email from Google Nest</vt:lpstr>
      <vt:lpstr>What is the Internet of Things (IoT)?</vt:lpstr>
      <vt:lpstr>Smart Devices</vt:lpstr>
      <vt:lpstr>to secure your smart devices</vt:lpstr>
      <vt:lpstr>Tips to protect your smart home</vt:lpstr>
      <vt:lpstr>Could Wyatt have prevented his situation?</vt:lpstr>
      <vt:lpstr>Resources</vt:lpstr>
      <vt:lpstr>QUESTIONS</vt:lpstr>
      <vt:lpstr>Graphics Credit</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dc:title>
  <dc:creator/>
  <cp:lastModifiedBy/>
  <cp:revision>1306</cp:revision>
  <dcterms:created xsi:type="dcterms:W3CDTF">2015-01-21T15:07:18Z</dcterms:created>
  <dcterms:modified xsi:type="dcterms:W3CDTF">2019-10-02T17:25:31Z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655146B8-BD27-4A81-9E33-8F1FC3520202</vt:lpwstr>
  </property>
  <property fmtid="{D5CDD505-2E9C-101B-9397-08002B2CF9AE}" pid="3" name="ArticulatePath">
    <vt:lpwstr>11 Internet of Things_JS</vt:lpwstr>
  </property>
</Properties>
</file>