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sldIdLst>
    <p:sldId id="273" r:id="rId2"/>
    <p:sldId id="257" r:id="rId3"/>
    <p:sldId id="258" r:id="rId4"/>
    <p:sldId id="287" r:id="rId5"/>
    <p:sldId id="283" r:id="rId6"/>
    <p:sldId id="284" r:id="rId7"/>
    <p:sldId id="288" r:id="rId8"/>
    <p:sldId id="286" r:id="rId9"/>
    <p:sldId id="289" r:id="rId10"/>
    <p:sldId id="262" r:id="rId11"/>
    <p:sldId id="275" r:id="rId12"/>
    <p:sldId id="276" r:id="rId13"/>
    <p:sldId id="272" r:id="rId14"/>
    <p:sldId id="281" r:id="rId15"/>
    <p:sldId id="282"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nk6uZSXtkctvwqijrpcGbA==" hashData="+0CJPTS+3xyg11NiTHZAs2lQB6M="/>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6E58"/>
    <a:srgbClr val="014769"/>
    <a:srgbClr val="DFDFE9"/>
    <a:srgbClr val="DEDEE8"/>
    <a:srgbClr val="64725B"/>
    <a:srgbClr val="007598"/>
    <a:srgbClr val="B4B847"/>
    <a:srgbClr val="011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66757" autoAdjust="0"/>
  </p:normalViewPr>
  <p:slideViewPr>
    <p:cSldViewPr>
      <p:cViewPr varScale="1">
        <p:scale>
          <a:sx n="84" d="100"/>
          <a:sy n="84" d="100"/>
        </p:scale>
        <p:origin x="2340" y="96"/>
      </p:cViewPr>
      <p:guideLst>
        <p:guide orient="horz" pos="2160"/>
        <p:guide pos="2880"/>
      </p:guideLst>
    </p:cSldViewPr>
  </p:slideViewPr>
  <p:outlineViewPr>
    <p:cViewPr>
      <p:scale>
        <a:sx n="33" d="100"/>
        <a:sy n="33" d="100"/>
      </p:scale>
      <p:origin x="42" y="91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41465-2144-4B6D-962C-C835EF660836}" type="datetimeFigureOut">
              <a:rPr lang="en-US" smtClean="0"/>
              <a:pPr/>
              <a:t>10/2/2019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F8908-E01C-46A4-B32D-1295B470C53B}" type="slidenum">
              <a:rPr lang="en-US" smtClean="0"/>
              <a:pPr/>
              <a:t>‹#›</a:t>
            </a:fld>
            <a:endParaRPr lang="en-US" dirty="0"/>
          </a:p>
        </p:txBody>
      </p:sp>
    </p:spTree>
    <p:extLst>
      <p:ext uri="{BB962C8B-B14F-4D97-AF65-F5344CB8AC3E}">
        <p14:creationId xmlns:p14="http://schemas.microsoft.com/office/powerpoint/2010/main" val="2290506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upport.google.com/accounts/answer/3467281?hl=en#location_accuracy"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support.google.com/android/answer/6179507" TargetMode="External"/><Relationship Id="rId5" Type="http://schemas.openxmlformats.org/officeDocument/2006/relationships/hyperlink" Target="https://support.google.com/maps/answer/7326816" TargetMode="External"/><Relationship Id="rId4" Type="http://schemas.openxmlformats.org/officeDocument/2006/relationships/hyperlink" Target="https://support.google.com/accounts/answer/3118687"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net.com/how-to/this-is-how-you-get-your-lost-or-stolen-android-phone-back-fast/#commen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ewinternet.org/fact-sheet/mobil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ostingfacts.com/internet-facts-stats/#targetText=By%202019%2C%2063.4%20percent%20of,Internet%20from%20their%20mobile%20phone.&amp;targetText=90%20percent%20of%20the%20time,to%2050.3%20percent%20from%20201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ayetteforward.com/what-is-emergency-sos-on-an-iphone-heres-the-truth/#targetText=Emergency%20SOS%20on%20an%20iPhone,an%20emergency%20SOS%20slider%20appear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opsci.com/update-every-gadge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popsci.com/use-new-ios-12-feature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ndroidauthority.com/app-permissions-886758/#targetText=As%20the%20name%20suggests%2C%20app,app%20to%20use%20the%20featur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next 15-20</a:t>
            </a:r>
            <a:r>
              <a:rPr lang="en-US" baseline="0" dirty="0"/>
              <a:t> minutes I am going to be addressing the topic of smartphone security and how to make sure your information is protected. Smartphone ownership is at an all-time high with new devices being released every month. As we rely more on our smartphones, they can collect large amounts of personal data on many aspects of our </a:t>
            </a:r>
            <a:r>
              <a:rPr lang="en-US" baseline="0"/>
              <a:t>lives. </a:t>
            </a:r>
            <a:r>
              <a:rPr lang="en-US" baseline="0" dirty="0"/>
              <a:t>In this presentation, I will help you understand the security features in your device and explain why it is important to utilize these features.  I will also provide you with tips on how to recover a lost or stolen device.</a:t>
            </a:r>
            <a:br>
              <a:rPr lang="en-US" baseline="0" dirty="0"/>
            </a:br>
            <a:r>
              <a:rPr lang="en-US" baseline="0" dirty="0"/>
              <a:t/>
            </a:r>
            <a:br>
              <a:rPr lang="en-US" baseline="0" dirty="0"/>
            </a:br>
            <a:r>
              <a:rPr lang="en-US" baseline="0" dirty="0"/>
              <a:t>I will briefly touch on how cloud storage services can reduce the impact in the event your device is damaged, lost, or stolen.</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a:t>
            </a:fld>
            <a:endParaRPr lang="en-US" dirty="0"/>
          </a:p>
        </p:txBody>
      </p:sp>
    </p:spTree>
    <p:extLst>
      <p:ext uri="{BB962C8B-B14F-4D97-AF65-F5344CB8AC3E}">
        <p14:creationId xmlns:p14="http://schemas.microsoft.com/office/powerpoint/2010/main" val="58880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4. Location</a:t>
            </a:r>
            <a:endParaRPr lang="en-US" b="1" baseline="0" dirty="0"/>
          </a:p>
          <a:p>
            <a:endParaRPr lang="en-US" b="1" baseline="0" dirty="0"/>
          </a:p>
          <a:p>
            <a:r>
              <a:rPr lang="en-US" b="0" baseline="0" dirty="0"/>
              <a:t>On Android devices: </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Manage your Android device’s location settings</a:t>
            </a:r>
          </a:p>
          <a:p>
            <a:r>
              <a:rPr lang="en-US" sz="1200" b="0" i="0" kern="1200" dirty="0">
                <a:solidFill>
                  <a:schemeClr val="tx1"/>
                </a:solidFill>
                <a:effectLst/>
                <a:latin typeface="+mn-lt"/>
                <a:ea typeface="+mn-ea"/>
                <a:cs typeface="+mn-cs"/>
              </a:rPr>
              <a:t>When you have location turned on for your phone, you can get info based on its location, like commute predictions, nearby restaurants, and local search results.</a:t>
            </a:r>
          </a:p>
          <a:p>
            <a:r>
              <a:rPr lang="en-US" sz="1200" b="0" i="0" kern="1200" dirty="0">
                <a:solidFill>
                  <a:schemeClr val="tx1"/>
                </a:solidFill>
                <a:effectLst/>
                <a:latin typeface="+mn-lt"/>
                <a:ea typeface="+mn-ea"/>
                <a:cs typeface="+mn-cs"/>
              </a:rPr>
              <a:t>When an app is using your phone’s location via GPS, the top of your screen shows Location.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Understand the location settings available on your phone: Google has a number of location-based services, including:</a:t>
            </a:r>
          </a:p>
          <a:p>
            <a:pPr fontAlgn="base"/>
            <a:r>
              <a:rPr lang="en-US" sz="1200" b="0" i="0" kern="1200" dirty="0">
                <a:solidFill>
                  <a:schemeClr val="tx1"/>
                </a:solidFill>
                <a:effectLst/>
                <a:latin typeface="+mn-lt"/>
                <a:ea typeface="+mn-ea"/>
                <a:cs typeface="+mn-cs"/>
              </a:rPr>
              <a:t>Location Accuracy for your Android device (a.k.a. Google Location Services): To get a more accurate location for your phone, </a:t>
            </a:r>
            <a:r>
              <a:rPr lang="en-US" sz="1200" b="0" i="0" u="none" strike="noStrike" kern="1200" dirty="0">
                <a:solidFill>
                  <a:schemeClr val="tx1"/>
                </a:solidFill>
                <a:effectLst/>
                <a:latin typeface="+mn-lt"/>
                <a:ea typeface="+mn-ea"/>
                <a:cs typeface="+mn-cs"/>
                <a:hlinkClick r:id="rId3"/>
              </a:rPr>
              <a:t>learn how to turn on Location Accuracy</a:t>
            </a:r>
            <a:r>
              <a:rPr lang="en-US" sz="1200" b="0" i="0" kern="1200" dirty="0">
                <a:solidFill>
                  <a:schemeClr val="tx1"/>
                </a:solidFill>
                <a:effectLst/>
                <a:latin typeface="+mn-lt"/>
                <a:ea typeface="+mn-ea"/>
                <a:cs typeface="+mn-cs"/>
              </a:rPr>
              <a:t>.</a:t>
            </a:r>
          </a:p>
          <a:p>
            <a:pPr fontAlgn="base"/>
            <a:r>
              <a:rPr lang="en-US" sz="1200" b="0" i="0" kern="1200" dirty="0">
                <a:solidFill>
                  <a:schemeClr val="tx1"/>
                </a:solidFill>
                <a:effectLst/>
                <a:latin typeface="+mn-lt"/>
                <a:ea typeface="+mn-ea"/>
                <a:cs typeface="+mn-cs"/>
              </a:rPr>
              <a:t>Location History for your Google Account To see and manage the places your phone has been, </a:t>
            </a:r>
            <a:r>
              <a:rPr lang="en-US" sz="1200" b="0" i="0" u="none" strike="noStrike" kern="1200" dirty="0">
                <a:solidFill>
                  <a:schemeClr val="tx1"/>
                </a:solidFill>
                <a:effectLst/>
                <a:latin typeface="+mn-lt"/>
                <a:ea typeface="+mn-ea"/>
                <a:cs typeface="+mn-cs"/>
                <a:hlinkClick r:id="rId4"/>
              </a:rPr>
              <a:t>learn how to turn on Location History</a:t>
            </a:r>
            <a:r>
              <a:rPr lang="en-US" sz="1200" b="0" i="0" kern="1200" dirty="0">
                <a:solidFill>
                  <a:schemeClr val="tx1"/>
                </a:solidFill>
                <a:effectLst/>
                <a:latin typeface="+mn-lt"/>
                <a:ea typeface="+mn-ea"/>
                <a:cs typeface="+mn-cs"/>
              </a:rPr>
              <a:t>.</a:t>
            </a:r>
          </a:p>
          <a:p>
            <a:pPr fontAlgn="base"/>
            <a:r>
              <a:rPr lang="en-US" sz="1200" b="0" i="0" kern="1200" dirty="0">
                <a:solidFill>
                  <a:schemeClr val="tx1"/>
                </a:solidFill>
                <a:effectLst/>
                <a:latin typeface="+mn-lt"/>
                <a:ea typeface="+mn-ea"/>
                <a:cs typeface="+mn-cs"/>
              </a:rPr>
              <a:t>Location Sharing for Google Maps: To let others see where your phone is, </a:t>
            </a:r>
            <a:r>
              <a:rPr lang="en-US" sz="1200" b="0" i="0" u="none" strike="noStrike" kern="1200" dirty="0">
                <a:solidFill>
                  <a:schemeClr val="tx1"/>
                </a:solidFill>
                <a:effectLst/>
                <a:latin typeface="+mn-lt"/>
                <a:ea typeface="+mn-ea"/>
                <a:cs typeface="+mn-cs"/>
                <a:hlinkClick r:id="rId5"/>
              </a:rPr>
              <a:t>learn how to share your real-time location via Google Maps</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Note: Apps have their own settings. </a:t>
            </a:r>
            <a:r>
              <a:rPr lang="en-US" sz="1200" b="0" i="0" u="none" strike="noStrike" kern="1200" dirty="0">
                <a:solidFill>
                  <a:schemeClr val="tx1"/>
                </a:solidFill>
                <a:effectLst/>
                <a:latin typeface="+mn-lt"/>
                <a:ea typeface="+mn-ea"/>
                <a:cs typeface="+mn-cs"/>
                <a:hlinkClick r:id="rId6"/>
              </a:rPr>
              <a:t>Learn how to manage app location settings</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endParaRPr lang="en-US" b="0" baseline="0"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0" baseline="0" dirty="0"/>
              <a:t>We all can imagine that it would be extremely stressful to lose our smartphone. It only takes a moment to leave it on the counter at a store and walk away or have it stolen from your pocket on a busy street, or from your car. Regardless of how you lose it, through theft or an honest mistake: follow these tips to recover your device.</a:t>
            </a:r>
          </a:p>
          <a:p>
            <a:endParaRPr lang="en-US" b="0" baseline="0" dirty="0"/>
          </a:p>
          <a:p>
            <a:r>
              <a:rPr lang="en-US" b="1" baseline="0" dirty="0"/>
              <a:t>USER Tip: </a:t>
            </a:r>
            <a:r>
              <a:rPr lang="en-US" b="0" baseline="0" dirty="0"/>
              <a:t>Keep in mind that Apple (iCloud) and Google One, as well as a number of other 3</a:t>
            </a:r>
            <a:r>
              <a:rPr lang="en-US" b="0" baseline="30000" dirty="0"/>
              <a:t>rd</a:t>
            </a:r>
            <a:r>
              <a:rPr lang="en-US" b="0" baseline="0" dirty="0"/>
              <a:t> party cloud services exist. At the very minimum, you want to make sure your contact list is backed up.  You don’t want to be that person on social media posting, “I lost my phone, please send me your numbers.” Utilizing cloud storage ensures that your valuable files and data are stored in a remote location.  This reduces the impact of a lost or stolen phone. </a:t>
            </a:r>
          </a:p>
          <a:p>
            <a:endParaRPr lang="en-US" b="0" baseline="0" dirty="0"/>
          </a:p>
          <a:p>
            <a:r>
              <a:rPr lang="en-US" b="0" baseline="0" dirty="0"/>
              <a:t>While smartphones cost hundreds of dollars, the most important thing is the data they contain. If you cannot recover a lost or stolen smartphone, you at least have access to your data.</a:t>
            </a:r>
          </a:p>
          <a:p>
            <a:endParaRPr lang="en-US" b="0" baseline="0" dirty="0"/>
          </a:p>
          <a:p>
            <a:r>
              <a:rPr lang="en-US" b="1" dirty="0"/>
              <a:t>Other Tips:  </a:t>
            </a:r>
          </a:p>
          <a:p>
            <a:endParaRPr lang="en-US" b="1" dirty="0"/>
          </a:p>
          <a:p>
            <a:pPr marL="171450" indent="-171450">
              <a:buFont typeface="Arial" panose="020B0604020202020204" pitchFamily="34" charset="0"/>
              <a:buChar char="•"/>
            </a:pPr>
            <a:r>
              <a:rPr lang="en-US" b="1" dirty="0"/>
              <a:t>Keep your phone charged – The longer the battery lasts, the greater chance you have of finding it.</a:t>
            </a:r>
          </a:p>
          <a:p>
            <a:pPr marL="171450" indent="-171450">
              <a:buFont typeface="Arial" panose="020B0604020202020204" pitchFamily="34" charset="0"/>
              <a:buChar char="•"/>
            </a:pPr>
            <a:r>
              <a:rPr lang="en-US" b="1" dirty="0"/>
              <a:t>Customize a </a:t>
            </a:r>
            <a:r>
              <a:rPr lang="en-US" b="1" dirty="0" smtClean="0"/>
              <a:t>lock screen </a:t>
            </a:r>
            <a:r>
              <a:rPr lang="en-US" b="1" dirty="0"/>
              <a:t>message with instructions on how to contact you.  Email is recommended.</a:t>
            </a:r>
          </a:p>
          <a:p>
            <a:pPr marL="171450" indent="-171450">
              <a:buFont typeface="Arial" panose="020B0604020202020204" pitchFamily="34" charset="0"/>
              <a:buChar char="•"/>
            </a:pPr>
            <a:r>
              <a:rPr lang="en-US" b="1" dirty="0"/>
              <a:t>If you suspect theft, contact local law enforcement and provide them the information you have. (Do not confront thieves or agree to meet at a location other than a police station.)</a:t>
            </a:r>
          </a:p>
          <a:p>
            <a:pPr marL="171450" indent="-171450">
              <a:buFont typeface="Arial" panose="020B0604020202020204" pitchFamily="34" charset="0"/>
              <a:buChar char="•"/>
            </a:pPr>
            <a:r>
              <a:rPr lang="en-US" b="1" dirty="0"/>
              <a:t>Contact your carrier and file an insurance claim.</a:t>
            </a:r>
          </a:p>
          <a:p>
            <a:pPr marL="171450" indent="-171450">
              <a:buFont typeface="Arial" panose="020B0604020202020204" pitchFamily="34" charset="0"/>
              <a:buChar char="•"/>
            </a:pPr>
            <a:endParaRPr lang="en-US" b="1" dirty="0"/>
          </a:p>
          <a:p>
            <a:pPr marL="0" indent="0">
              <a:buFont typeface="Arial" panose="020B0604020202020204" pitchFamily="34" charset="0"/>
              <a:buNone/>
            </a:pPr>
            <a:r>
              <a:rPr lang="en-US" b="0" dirty="0"/>
              <a:t>CNET. This is how you get your smartphone back fast. Accessed on 9/25/2019. </a:t>
            </a:r>
            <a:r>
              <a:rPr lang="en-US" dirty="0">
                <a:hlinkClick r:id="rId3"/>
              </a:rPr>
              <a:t>https://www.cnet.com/how-to/this-is-how-you-get-your-lost-or-stolen-android-phone-back-fast/#comments</a:t>
            </a:r>
            <a:endParaRPr lang="en-US" b="0"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11</a:t>
            </a:fld>
            <a:endParaRPr lang="en-US" dirty="0"/>
          </a:p>
        </p:txBody>
      </p:sp>
    </p:spTree>
    <p:extLst>
      <p:ext uri="{BB962C8B-B14F-4D97-AF65-F5344CB8AC3E}">
        <p14:creationId xmlns:p14="http://schemas.microsoft.com/office/powerpoint/2010/main" val="310527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are a number of online </a:t>
            </a:r>
            <a:r>
              <a:rPr lang="en-US" baseline="0" dirty="0" smtClean="0"/>
              <a:t>resources to help you understand smartphone security and the capabilities of your smartphone.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Visit:  www.imore.com for Apple iPhone related news and discussions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Visit: www.androidcentral for Android phone related news and discussions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Apple.com or visit an Apple Store to speak with a specialist.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may also visit your cellular service provider – carrier store for more information on your device.</a:t>
            </a:r>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12</a:t>
            </a:fld>
            <a:endParaRPr lang="en-US" dirty="0"/>
          </a:p>
        </p:txBody>
      </p:sp>
    </p:spTree>
    <p:extLst>
      <p:ext uri="{BB962C8B-B14F-4D97-AF65-F5344CB8AC3E}">
        <p14:creationId xmlns:p14="http://schemas.microsoft.com/office/powerpoint/2010/main" val="1987051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t>
            </a:r>
            <a:r>
              <a:rPr lang="en-US" sz="1200" u="sng" kern="1200" dirty="0">
                <a:solidFill>
                  <a:schemeClr val="tx1"/>
                </a:solidFill>
                <a:latin typeface="+mn-lt"/>
                <a:ea typeface="+mn-ea"/>
                <a:cs typeface="+mn-cs"/>
              </a:rPr>
              <a:t>Instructor Note</a:t>
            </a:r>
            <a:r>
              <a:rPr lang="en-US" sz="1200" kern="1200" dirty="0">
                <a:solidFill>
                  <a:schemeClr val="tx1"/>
                </a:solidFill>
                <a:latin typeface="+mn-lt"/>
                <a:ea typeface="+mn-ea"/>
                <a:cs typeface="+mn-cs"/>
              </a:rPr>
              <a:t>: Ask the participants if they have any questions about smartphone security, or how to learn more about the device they are using.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www.apple.com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www.android.com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14</a:t>
            </a:fld>
            <a:endParaRPr lang="en-US" dirty="0"/>
          </a:p>
        </p:txBody>
      </p:sp>
    </p:spTree>
    <p:extLst>
      <p:ext uri="{BB962C8B-B14F-4D97-AF65-F5344CB8AC3E}">
        <p14:creationId xmlns:p14="http://schemas.microsoft.com/office/powerpoint/2010/main" val="3545963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15</a:t>
            </a:fld>
            <a:endParaRPr lang="en-US" dirty="0"/>
          </a:p>
        </p:txBody>
      </p:sp>
    </p:spTree>
    <p:extLst>
      <p:ext uri="{BB962C8B-B14F-4D97-AF65-F5344CB8AC3E}">
        <p14:creationId xmlns:p14="http://schemas.microsoft.com/office/powerpoint/2010/main" val="238288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a:t>Poll the class:  How many of you are carrying a smartphone right now?</a:t>
            </a:r>
          </a:p>
          <a:p>
            <a:endParaRPr lang="en-US" baseline="0" dirty="0"/>
          </a:p>
          <a:p>
            <a:r>
              <a:rPr lang="en-US" baseline="0" dirty="0"/>
              <a:t>According to the Pew Research Center – (on internet and technology) “Approximately 81% of Americans own smartphones.” </a:t>
            </a:r>
            <a:br>
              <a:rPr lang="en-US" baseline="0" dirty="0"/>
            </a:br>
            <a:r>
              <a:rPr lang="en-US" baseline="0" dirty="0"/>
              <a:t>Additionally, nearly ¾ of U.S. adults now own desktop or laptop computers, and roughly ½ own tablets or e-reader devices.</a:t>
            </a:r>
          </a:p>
          <a:p>
            <a:endParaRPr lang="en-US" baseline="0" dirty="0"/>
          </a:p>
          <a:p>
            <a:r>
              <a:rPr lang="en-US" baseline="0" dirty="0"/>
              <a:t>Accessed on 9/25/2019: </a:t>
            </a:r>
            <a:r>
              <a:rPr lang="en-US" dirty="0">
                <a:hlinkClick r:id="rId3"/>
              </a:rPr>
              <a:t>https://www.pewinternet.org/fact-sheet/mobile/</a:t>
            </a:r>
            <a:endParaRPr lang="en-US" dirty="0"/>
          </a:p>
          <a:p>
            <a:endParaRPr lang="en-US" baseline="0" dirty="0"/>
          </a:p>
          <a:p>
            <a:endParaRPr lang="en-US" baseline="0" dirty="0"/>
          </a:p>
          <a:p>
            <a:r>
              <a:rPr lang="en-US" baseline="0" dirty="0"/>
              <a:t>This slide highlights the high usage rate of smartphones among Americans.</a:t>
            </a:r>
            <a:br>
              <a:rPr lang="en-US" baseline="0" dirty="0"/>
            </a:br>
            <a:r>
              <a:rPr lang="en-US" baseline="0" dirty="0"/>
              <a:t/>
            </a:r>
            <a:br>
              <a:rPr lang="en-US" baseline="0" dirty="0"/>
            </a:br>
            <a:r>
              <a:rPr lang="en-US" baseline="0" dirty="0"/>
              <a:t>What do we use smartphones for? (Allow the audience to chime in)</a:t>
            </a:r>
          </a:p>
          <a:p>
            <a:endParaRPr lang="en-US" baseline="0" dirty="0"/>
          </a:p>
          <a:p>
            <a:pPr marL="0" indent="0">
              <a:buFont typeface="Arial" panose="020B0604020202020204" pitchFamily="34" charset="0"/>
              <a:buNone/>
            </a:pPr>
            <a:r>
              <a:rPr lang="en-US" baseline="0" dirty="0"/>
              <a:t>Phone calls and texting remain a primary use for phones, however, smartphones have quickly evolved into pocket computers that allow us to stay connected 24/7.</a:t>
            </a:r>
          </a:p>
          <a:p>
            <a:pPr marL="171450" indent="-171450">
              <a:buFont typeface="Arial" panose="020B0604020202020204" pitchFamily="34" charset="0"/>
              <a:buChar char="•"/>
            </a:pPr>
            <a:r>
              <a:rPr lang="en-US" baseline="0" dirty="0"/>
              <a:t>Netflix, Hulu, Cable Service Providers allow us to stream shows and movies</a:t>
            </a:r>
          </a:p>
          <a:p>
            <a:pPr marL="171450" indent="-171450">
              <a:buFont typeface="Arial" panose="020B0604020202020204" pitchFamily="34" charset="0"/>
              <a:buChar char="•"/>
            </a:pPr>
            <a:r>
              <a:rPr lang="en-US" baseline="0" dirty="0"/>
              <a:t>Facebook, Instagram, Reddit (Forums), Snapchat and other social media platforms allow us to stay connected and share content</a:t>
            </a:r>
          </a:p>
          <a:p>
            <a:pPr marL="171450" indent="-171450">
              <a:buFont typeface="Arial" panose="020B0604020202020204" pitchFamily="34" charset="0"/>
              <a:buChar char="•"/>
            </a:pPr>
            <a:r>
              <a:rPr lang="en-US" baseline="0" dirty="0"/>
              <a:t>Our smartphones feature cameras that capture high quality photos and videos that not only store information about our location, but use artificial intelligence to recognize who we are with.</a:t>
            </a:r>
          </a:p>
          <a:p>
            <a:pPr marL="171450" indent="-171450">
              <a:buFont typeface="Arial" panose="020B0604020202020204" pitchFamily="34" charset="0"/>
              <a:buChar char="•"/>
            </a:pPr>
            <a:r>
              <a:rPr lang="en-US" baseline="0" dirty="0"/>
              <a:t>Check your account balance, transfer funds, make payments with your bank’s mobile app on your smartphone.  Even use a digital wallet to store your credit, debit and gift cards.</a:t>
            </a:r>
          </a:p>
          <a:p>
            <a:pPr marL="171450" indent="-171450">
              <a:buFont typeface="Arial" panose="020B0604020202020204" pitchFamily="34" charset="0"/>
              <a:buChar char="•"/>
            </a:pPr>
            <a:r>
              <a:rPr lang="en-US" baseline="0" dirty="0"/>
              <a:t>Make travel arrangements and board flights using mobile boarding passes displayed on your smartphone.</a:t>
            </a:r>
          </a:p>
          <a:p>
            <a:pPr marL="171450" indent="-171450">
              <a:buFont typeface="Arial" panose="020B0604020202020204" pitchFamily="34" charset="0"/>
              <a:buChar char="•"/>
            </a:pPr>
            <a:r>
              <a:rPr lang="en-US" baseline="0" dirty="0"/>
              <a:t>Access thousands of online marketplaces and retailers such as Amazon, Best Buy, Walmart, Target, Lowe’s, Macy’s, JCPenney’s, and more</a:t>
            </a:r>
          </a:p>
          <a:p>
            <a:pPr marL="171450" indent="-171450">
              <a:buFont typeface="Arial" panose="020B0604020202020204" pitchFamily="34" charset="0"/>
              <a:buChar char="•"/>
            </a:pPr>
            <a:r>
              <a:rPr lang="en-US" baseline="0" dirty="0"/>
              <a:t>Manage your health and fitness through a variety of apps and services offered by 3</a:t>
            </a:r>
            <a:r>
              <a:rPr lang="en-US" baseline="30000" dirty="0"/>
              <a:t>rd</a:t>
            </a:r>
            <a:r>
              <a:rPr lang="en-US" baseline="0" dirty="0"/>
              <a:t> parties and health care providers.</a:t>
            </a:r>
            <a:br>
              <a:rPr lang="en-US" baseline="0" dirty="0"/>
            </a:br>
            <a:endParaRPr lang="en-US" baseline="0"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 According to Hosting Facts: By 2019, 63.4 percent of all mobile phone users will access the Internet from their mobile phone.</a:t>
            </a:r>
          </a:p>
          <a:p>
            <a:r>
              <a:rPr lang="en-US" sz="1000" dirty="0">
                <a:hlinkClick r:id="rId3"/>
              </a:rPr>
              <a:t>https://hostingfacts.com/internet-facts-stats/#targetText=By%202019%2C%2063.4%20percent%20of,Internet%20from%20their%20mobile%20phone.&amp;targetText=90%20percent%20of%20the%20time,to%2050.3%20percent%20from%202017.</a:t>
            </a:r>
            <a:endParaRPr lang="en-US" sz="1000" dirty="0"/>
          </a:p>
          <a:p>
            <a:endParaRPr lang="en-US" sz="1000" baseline="0" dirty="0"/>
          </a:p>
          <a:p>
            <a:r>
              <a:rPr lang="en-US" sz="1000" baseline="0" dirty="0"/>
              <a:t>How many of you feel this way about your smartphone? It’s not uncommon for people to rely on their smartphones to manage daily tasks and activities.</a:t>
            </a:r>
          </a:p>
          <a:p>
            <a:endParaRPr lang="en-US" sz="1000" baseline="0" dirty="0"/>
          </a:p>
          <a:p>
            <a:r>
              <a:rPr lang="en-US" dirty="0"/>
              <a:t>Image obtained from BIGSTOCKPHOTO.COM. </a:t>
            </a:r>
            <a:r>
              <a:rPr lang="en-US" dirty="0" err="1"/>
              <a:t>Golubovy</a:t>
            </a:r>
            <a:r>
              <a:rPr lang="en-US" dirty="0"/>
              <a:t> </a:t>
            </a:r>
            <a:r>
              <a:rPr lang="en-US" sz="1200" b="0" i="0" kern="1200" dirty="0">
                <a:solidFill>
                  <a:schemeClr val="tx1"/>
                </a:solidFill>
                <a:effectLst/>
                <a:latin typeface="+mn-lt"/>
                <a:ea typeface="+mn-ea"/>
                <a:cs typeface="+mn-cs"/>
              </a:rPr>
              <a:t>302051089</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Without a doubt, smartphones can store and access vast amounts of data about us.  If your device is damaged, lost, or stolen, would you worry about someone accessing the data on it? </a:t>
            </a:r>
          </a:p>
          <a:p>
            <a:r>
              <a:rPr lang="en-US" sz="1200" b="0" i="0" kern="1200" dirty="0">
                <a:solidFill>
                  <a:schemeClr val="tx1"/>
                </a:solidFill>
                <a:effectLst/>
                <a:latin typeface="+mn-lt"/>
                <a:ea typeface="+mn-ea"/>
                <a:cs typeface="+mn-cs"/>
              </a:rPr>
              <a:t>Have you done enough as a smartphone user to lower the risk of your data being compromised?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In this presentation, I will cover </a:t>
            </a:r>
            <a:r>
              <a:rPr lang="en-US" sz="1200" b="0" i="0" kern="1200" dirty="0" smtClean="0">
                <a:solidFill>
                  <a:schemeClr val="tx1"/>
                </a:solidFill>
                <a:effectLst/>
                <a:latin typeface="+mn-lt"/>
                <a:ea typeface="+mn-ea"/>
                <a:cs typeface="+mn-cs"/>
              </a:rPr>
              <a:t>5 </a:t>
            </a:r>
            <a:r>
              <a:rPr lang="en-US" sz="1200" b="0" i="0" kern="1200" dirty="0">
                <a:solidFill>
                  <a:schemeClr val="tx1"/>
                </a:solidFill>
                <a:effectLst/>
                <a:latin typeface="+mn-lt"/>
                <a:ea typeface="+mn-ea"/>
                <a:cs typeface="+mn-cs"/>
              </a:rPr>
              <a:t>features on your smartphone that will help you secure your data, and understand what data is being recorded and shared.</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4</a:t>
            </a:fld>
            <a:endParaRPr lang="en-US" dirty="0"/>
          </a:p>
        </p:txBody>
      </p:sp>
    </p:spTree>
    <p:extLst>
      <p:ext uri="{BB962C8B-B14F-4D97-AF65-F5344CB8AC3E}">
        <p14:creationId xmlns:p14="http://schemas.microsoft.com/office/powerpoint/2010/main" val="2333517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a:p>
            <a:endParaRPr lang="en-US" dirty="0"/>
          </a:p>
          <a:p>
            <a:r>
              <a:rPr lang="en-US" dirty="0"/>
              <a:t>In understanding your security and privacy settings, you must first identify the type of device and OS (Operating System) you have. This baseline information is critical moving forward because you will see different options depending on the device they are using.</a:t>
            </a:r>
          </a:p>
          <a:p>
            <a:endParaRPr lang="en-US" dirty="0"/>
          </a:p>
          <a:p>
            <a:r>
              <a:rPr lang="en-US" sz="1200" b="1" kern="1200" dirty="0">
                <a:solidFill>
                  <a:schemeClr val="tx1"/>
                </a:solidFill>
                <a:effectLst/>
                <a:latin typeface="+mn-lt"/>
                <a:ea typeface="+mn-ea"/>
                <a:cs typeface="+mn-cs"/>
              </a:rPr>
              <a:t>iOS and Android smartphones contain a number of security and privacy settings. However, these settings are often overlooked by new users. It is YOUR responsibility to know the security and privacy level of YOUR device.</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Apple manufacturers the iPhone which runs iOS.</a:t>
            </a:r>
          </a:p>
          <a:p>
            <a:r>
              <a:rPr lang="en-US" sz="1200" kern="1200" dirty="0">
                <a:solidFill>
                  <a:schemeClr val="tx1"/>
                </a:solidFill>
                <a:effectLst/>
                <a:latin typeface="+mn-lt"/>
                <a:ea typeface="+mn-ea"/>
                <a:cs typeface="+mn-cs"/>
              </a:rPr>
              <a:t>Samsung, Google, Huawei (pronounced wah way), LG, and Moto are all manufacturers of smartphones that run the Android operating system.  </a:t>
            </a:r>
          </a:p>
          <a:p>
            <a:r>
              <a:rPr lang="en-US" sz="1200" kern="1200" dirty="0">
                <a:solidFill>
                  <a:schemeClr val="tx1"/>
                </a:solidFill>
                <a:effectLst/>
                <a:latin typeface="+mn-lt"/>
                <a:ea typeface="+mn-ea"/>
                <a:cs typeface="+mn-cs"/>
              </a:rPr>
              <a:t>The operating systems are different, however both have security and privacy settings.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devices may be running different versions of their respective Operating System (</a:t>
            </a:r>
            <a:r>
              <a:rPr lang="en-US" sz="1200" kern="1200" dirty="0" err="1">
                <a:solidFill>
                  <a:schemeClr val="tx1"/>
                </a:solidFill>
                <a:effectLst/>
                <a:latin typeface="+mn-lt"/>
                <a:ea typeface="+mn-ea"/>
                <a:cs typeface="+mn-cs"/>
              </a:rPr>
              <a:t>OS’es</a:t>
            </a:r>
            <a:r>
              <a:rPr lang="en-US" sz="1200" kern="1200" dirty="0">
                <a:solidFill>
                  <a:schemeClr val="tx1"/>
                </a:solidFill>
                <a:effectLst/>
                <a:latin typeface="+mn-lt"/>
                <a:ea typeface="+mn-ea"/>
                <a:cs typeface="+mn-cs"/>
              </a:rPr>
              <a:t>). How to find this information using the steps below:</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Helpful info:</a:t>
            </a:r>
          </a:p>
          <a:p>
            <a:r>
              <a:rPr lang="en-US" sz="1200" b="1" kern="1200" dirty="0">
                <a:solidFill>
                  <a:schemeClr val="tx1"/>
                </a:solidFill>
                <a:effectLst/>
                <a:latin typeface="+mn-lt"/>
                <a:ea typeface="+mn-ea"/>
                <a:cs typeface="+mn-cs"/>
              </a:rPr>
              <a:t>Learn about your device by going to &gt; Settings &gt; About Phone or &gt; Settings &gt; General &gt; About device.</a:t>
            </a:r>
          </a:p>
          <a:p>
            <a:r>
              <a:rPr lang="en-US" sz="1200" b="1" kern="1200" dirty="0">
                <a:solidFill>
                  <a:schemeClr val="tx1"/>
                </a:solidFill>
                <a:effectLst/>
                <a:latin typeface="+mn-lt"/>
                <a:ea typeface="+mn-ea"/>
                <a:cs typeface="+mn-cs"/>
              </a:rPr>
              <a:t>You will find which particular model you are using and the software version.</a:t>
            </a:r>
          </a:p>
          <a:p>
            <a:endParaRPr lang="en-US" b="0" dirty="0"/>
          </a:p>
          <a:p>
            <a:endParaRPr lang="en-US" b="1" baseline="0" dirty="0"/>
          </a:p>
          <a:p>
            <a:endParaRPr lang="en-US" b="1"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5</a:t>
            </a:fld>
            <a:endParaRPr lang="en-US" dirty="0"/>
          </a:p>
        </p:txBody>
      </p:sp>
    </p:spTree>
    <p:extLst>
      <p:ext uri="{BB962C8B-B14F-4D97-AF65-F5344CB8AC3E}">
        <p14:creationId xmlns:p14="http://schemas.microsoft.com/office/powerpoint/2010/main" val="148149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1" baseline="0" dirty="0"/>
              <a:t>Security</a:t>
            </a:r>
          </a:p>
          <a:p>
            <a:pPr marL="228600" indent="-228600">
              <a:buAutoNum type="arabicPeriod"/>
            </a:pPr>
            <a:endParaRPr lang="en-US" baseline="0" dirty="0"/>
          </a:p>
          <a:p>
            <a:pPr marL="0" indent="0">
              <a:buNone/>
            </a:pPr>
            <a:r>
              <a:rPr lang="en-US" baseline="0" dirty="0"/>
              <a:t>The security feature on your smartphone relates to the password, pin number, fingerprint, facial recognition used to unlock your device.</a:t>
            </a:r>
          </a:p>
          <a:p>
            <a:pPr marL="228600" indent="-228600">
              <a:buAutoNum type="arabicPeriod"/>
            </a:pPr>
            <a:endParaRPr lang="en-US" baseline="0" dirty="0"/>
          </a:p>
          <a:p>
            <a:pPr marL="0" indent="0">
              <a:buNone/>
            </a:pPr>
            <a:r>
              <a:rPr lang="en-US" baseline="0" dirty="0"/>
              <a:t>On both the iPhone and Android phones, it is suggested to create a fingerprint scan or image for facial recognition unlock. *Facial Recognition is improving, but it is possible for devices to be unlocked with a photograph. It is required to set a password or pin number to continue the setup process.</a:t>
            </a:r>
          </a:p>
          <a:p>
            <a:pPr marL="0" indent="0">
              <a:buNone/>
            </a:pPr>
            <a:r>
              <a:rPr lang="en-US" baseline="0" dirty="0"/>
              <a:t>A smartphone’s features are limited and access to user data is restricted while a smartphone is locked. However, “Emergency calls to 911” may be placed from a locked device. </a:t>
            </a:r>
          </a:p>
          <a:p>
            <a:pPr marL="0" indent="0">
              <a:buNone/>
            </a:pPr>
            <a:endParaRPr lang="en-US" baseline="0" dirty="0"/>
          </a:p>
          <a:p>
            <a:pPr marL="0" indent="0">
              <a:buNone/>
            </a:pPr>
            <a:r>
              <a:rPr lang="en-US" b="1" baseline="0" dirty="0"/>
              <a:t>User Tips:</a:t>
            </a:r>
          </a:p>
          <a:p>
            <a:pPr marL="0" indent="0">
              <a:buNone/>
            </a:pPr>
            <a:r>
              <a:rPr lang="en-US" b="1" baseline="0" dirty="0"/>
              <a:t>Set multiple layers of security with a pin/passcode AND fingerprint. You may add multiple fingerprints of the same finger or different fingers. </a:t>
            </a:r>
          </a:p>
          <a:p>
            <a:pPr marL="0" indent="0">
              <a:buNone/>
            </a:pPr>
            <a:endParaRPr lang="en-US" b="1" baseline="0" dirty="0"/>
          </a:p>
          <a:p>
            <a:pPr marL="0" indent="0">
              <a:buNone/>
            </a:pPr>
            <a:r>
              <a:rPr lang="en-US" b="1" baseline="0" dirty="0"/>
              <a:t>On iOS and Android phones, you can adjust the screen timeout options for locking the device. You can also set, “Pressing the Power button instantly locks the device.”</a:t>
            </a:r>
          </a:p>
          <a:p>
            <a:pPr marL="0" indent="0">
              <a:buNone/>
            </a:pPr>
            <a:endParaRPr lang="en-US" b="1" baseline="0" dirty="0"/>
          </a:p>
          <a:p>
            <a:pPr marL="0" indent="0">
              <a:buNone/>
            </a:pPr>
            <a:r>
              <a:rPr lang="en-US" b="1" baseline="0" dirty="0"/>
              <a:t>Unsuccessful attempts to access the device can trigger a screen lock, preventing further attempts and notify your Apple ID account or Google account.</a:t>
            </a:r>
          </a:p>
          <a:p>
            <a:pPr marL="0" indent="0">
              <a:buNone/>
            </a:pPr>
            <a:endParaRPr lang="en-US" b="1" baseline="0" dirty="0"/>
          </a:p>
          <a:p>
            <a:pPr marL="0" indent="0">
              <a:buNone/>
            </a:pPr>
            <a:endParaRPr lang="en-US" baseline="0" dirty="0"/>
          </a:p>
          <a:p>
            <a:pPr marL="0" indent="0">
              <a:buNone/>
            </a:pPr>
            <a:endParaRPr lang="en-US" baseline="0" dirty="0"/>
          </a:p>
          <a:p>
            <a:endParaRPr lang="en-US" b="1"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6</a:t>
            </a:fld>
            <a:endParaRPr lang="en-US" dirty="0"/>
          </a:p>
        </p:txBody>
      </p:sp>
    </p:spTree>
    <p:extLst>
      <p:ext uri="{BB962C8B-B14F-4D97-AF65-F5344CB8AC3E}">
        <p14:creationId xmlns:p14="http://schemas.microsoft.com/office/powerpoint/2010/main" val="2888907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Security Continued</a:t>
            </a:r>
            <a:r>
              <a:rPr lang="en-US" b="0" baseline="0" dirty="0"/>
              <a:t>.</a:t>
            </a:r>
            <a:br>
              <a:rPr lang="en-US" b="0" baseline="0" dirty="0"/>
            </a:br>
            <a:r>
              <a:rPr lang="en-US" b="0" baseline="0" dirty="0"/>
              <a:t/>
            </a:r>
            <a:br>
              <a:rPr lang="en-US" b="0" baseline="0" dirty="0"/>
            </a:br>
            <a:r>
              <a:rPr lang="en-US" b="0" baseline="0" dirty="0"/>
              <a:t>Emergency features that are accessible from the security lock screen can be life saving in the event of an emergency.  This feature allows the user or another person to quickly contact 911 or defined contacts. Important information about the smartphone user can also be entered under the emergency features.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User Tips: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Emergency information can be set by the user containing contact information, Blood type, or other special instructions.</a:t>
            </a:r>
          </a:p>
          <a:p>
            <a:pPr marL="0" indent="0">
              <a:buNone/>
            </a:pPr>
            <a:r>
              <a:rPr lang="en-US" baseline="0" dirty="0"/>
              <a:t/>
            </a:r>
            <a:br>
              <a:rPr lang="en-US" baseline="0" dirty="0"/>
            </a:br>
            <a:r>
              <a:rPr lang="en-US" baseline="0" dirty="0"/>
              <a:t>What is Emergency SOS? Accessed on 9/25/2019</a:t>
            </a:r>
          </a:p>
          <a:p>
            <a:pPr marL="0" indent="0">
              <a:buNone/>
            </a:pPr>
            <a:r>
              <a:rPr lang="en-US" dirty="0">
                <a:hlinkClick r:id="rId3"/>
              </a:rPr>
              <a:t>https://www.payetteforward.com/what-is-emergency-sos-on-an-iphone-heres-the-truth/#targetText=Emergency%20SOS%20on%20an%20iPhone,an%20emergency%20SOS%20slider%20appears.</a:t>
            </a:r>
            <a:endParaRPr lang="en-US" baseline="0" dirty="0"/>
          </a:p>
          <a:p>
            <a:endParaRPr lang="en-US" b="1"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7</a:t>
            </a:fld>
            <a:endParaRPr lang="en-US" dirty="0"/>
          </a:p>
        </p:txBody>
      </p:sp>
    </p:spTree>
    <p:extLst>
      <p:ext uri="{BB962C8B-B14F-4D97-AF65-F5344CB8AC3E}">
        <p14:creationId xmlns:p14="http://schemas.microsoft.com/office/powerpoint/2010/main" val="1489880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a:t>2. System Updates</a:t>
            </a:r>
            <a:endParaRPr lang="en-US" b="1" baseline="0" dirty="0"/>
          </a:p>
          <a:p>
            <a:endParaRPr lang="en-US" b="1" baseline="0" dirty="0"/>
          </a:p>
          <a:p>
            <a:r>
              <a:rPr lang="en-US" b="0" baseline="0" dirty="0"/>
              <a:t>By keeping your device updated, you are ensuring that the latest security patches and fixes are installed within your smartphone’s OS.  Cyber criminals and fraudsters also recognize the amount of mobile traffic on the internet and thus target mobile users. Mobile user data can be targeted through malicious apps, websites, and links distributed through email or text messages. </a:t>
            </a:r>
          </a:p>
          <a:p>
            <a:endParaRPr lang="en-US" b="0" baseline="0" dirty="0"/>
          </a:p>
          <a:p>
            <a:r>
              <a:rPr lang="en-US" b="1" baseline="0" dirty="0"/>
              <a:t>User Tips:</a:t>
            </a:r>
          </a:p>
          <a:p>
            <a:r>
              <a:rPr lang="en-US" b="1" baseline="0" dirty="0"/>
              <a:t>Check your system updates screen in your settings to see if auto-updates are enabled or turned off. </a:t>
            </a:r>
          </a:p>
          <a:p>
            <a:endParaRPr lang="en-US" b="1" baseline="0" dirty="0"/>
          </a:p>
          <a:p>
            <a:r>
              <a:rPr lang="en-US" sz="1200" b="0" i="0" kern="1200" dirty="0">
                <a:solidFill>
                  <a:schemeClr val="tx1"/>
                </a:solidFill>
                <a:effectLst/>
                <a:latin typeface="+mn-lt"/>
                <a:ea typeface="+mn-ea"/>
                <a:cs typeface="+mn-cs"/>
              </a:rPr>
              <a:t>On Android, go to </a:t>
            </a:r>
            <a:r>
              <a:rPr lang="en-US" sz="1200" b="1" i="0" kern="1200" dirty="0">
                <a:solidFill>
                  <a:schemeClr val="tx1"/>
                </a:solidFill>
                <a:effectLst/>
                <a:latin typeface="+mn-lt"/>
                <a:ea typeface="+mn-ea"/>
                <a:cs typeface="+mn-cs"/>
              </a:rPr>
              <a:t>Settings &gt; System &gt; Advanced &gt; System update</a:t>
            </a:r>
            <a:r>
              <a:rPr lang="en-US" sz="1200" b="0" i="0" kern="1200" dirty="0">
                <a:solidFill>
                  <a:schemeClr val="tx1"/>
                </a:solidFill>
                <a:effectLst/>
                <a:latin typeface="+mn-lt"/>
                <a:ea typeface="+mn-ea"/>
                <a:cs typeface="+mn-cs"/>
              </a:rPr>
              <a:t>. You should see a message telling you your system is up to date. If you want to double-check, then hit the </a:t>
            </a:r>
            <a:r>
              <a:rPr lang="en-US" sz="1200" b="1" i="0" kern="1200" dirty="0">
                <a:solidFill>
                  <a:schemeClr val="tx1"/>
                </a:solidFill>
                <a:effectLst/>
                <a:latin typeface="+mn-lt"/>
                <a:ea typeface="+mn-ea"/>
                <a:cs typeface="+mn-cs"/>
              </a:rPr>
              <a:t>Check for update</a:t>
            </a:r>
            <a:r>
              <a:rPr lang="en-US" sz="1200" b="0" i="0" kern="1200" dirty="0">
                <a:solidFill>
                  <a:schemeClr val="tx1"/>
                </a:solidFill>
                <a:effectLst/>
                <a:latin typeface="+mn-lt"/>
                <a:ea typeface="+mn-ea"/>
                <a:cs typeface="+mn-cs"/>
              </a:rPr>
              <a:t> button.</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Over in the land of iPhones and iPads, check for new updates in </a:t>
            </a:r>
            <a:r>
              <a:rPr lang="en-US" sz="1200" b="1" i="0" kern="1200" dirty="0">
                <a:solidFill>
                  <a:schemeClr val="tx1"/>
                </a:solidFill>
                <a:effectLst/>
                <a:latin typeface="+mn-lt"/>
                <a:ea typeface="+mn-ea"/>
                <a:cs typeface="+mn-cs"/>
              </a:rPr>
              <a:t>Settings &gt; General &gt; Software Update</a:t>
            </a:r>
            <a:r>
              <a:rPr lang="en-US" sz="1200" b="0" i="0" kern="1200" dirty="0">
                <a:solidFill>
                  <a:schemeClr val="tx1"/>
                </a:solidFill>
                <a:effectLst/>
                <a:latin typeface="+mn-lt"/>
                <a:ea typeface="+mn-ea"/>
                <a:cs typeface="+mn-cs"/>
              </a:rPr>
              <a:t>. If a new version of iOS is available, you can tap </a:t>
            </a:r>
            <a:r>
              <a:rPr lang="en-US" sz="1200" b="1" i="0" kern="1200" dirty="0">
                <a:solidFill>
                  <a:schemeClr val="tx1"/>
                </a:solidFill>
                <a:effectLst/>
                <a:latin typeface="+mn-lt"/>
                <a:ea typeface="+mn-ea"/>
                <a:cs typeface="+mn-cs"/>
              </a:rPr>
              <a:t>Download and Install</a:t>
            </a:r>
            <a:r>
              <a:rPr lang="en-US" sz="1200" b="0" i="0" kern="1200" dirty="0">
                <a:solidFill>
                  <a:schemeClr val="tx1"/>
                </a:solidFill>
                <a:effectLst/>
                <a:latin typeface="+mn-lt"/>
                <a:ea typeface="+mn-ea"/>
                <a:cs typeface="+mn-cs"/>
              </a:rPr>
              <a:t>; otherwise, you'll see a message saying everything is up to date.</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PopularScience</a:t>
            </a:r>
            <a:r>
              <a:rPr lang="en-US" sz="1200" b="0" i="0" kern="1200" dirty="0">
                <a:solidFill>
                  <a:schemeClr val="tx1"/>
                </a:solidFill>
                <a:effectLst/>
                <a:latin typeface="+mn-lt"/>
                <a:ea typeface="+mn-ea"/>
                <a:cs typeface="+mn-cs"/>
              </a:rPr>
              <a:t> accessed on 9/25/2019. </a:t>
            </a:r>
            <a:r>
              <a:rPr lang="en-US" dirty="0">
                <a:hlinkClick r:id="rId3"/>
              </a:rPr>
              <a:t>https://www.popsci.com/update-every-gadget/</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latest </a:t>
            </a:r>
            <a:r>
              <a:rPr lang="en-US" sz="1200" b="0" i="0" u="none" strike="noStrike" kern="1200" dirty="0">
                <a:solidFill>
                  <a:schemeClr val="tx1"/>
                </a:solidFill>
                <a:effectLst/>
                <a:latin typeface="+mn-lt"/>
                <a:ea typeface="+mn-ea"/>
                <a:cs typeface="+mn-cs"/>
                <a:hlinkClick r:id="rId4"/>
              </a:rPr>
              <a:t>iOS 12</a:t>
            </a:r>
            <a:r>
              <a:rPr lang="en-US" sz="1200" b="0" i="0" u="none" strike="noStrike" kern="1200" dirty="0">
                <a:solidFill>
                  <a:schemeClr val="tx1"/>
                </a:solidFill>
                <a:effectLst/>
                <a:latin typeface="+mn-lt"/>
                <a:ea typeface="+mn-ea"/>
                <a:cs typeface="+mn-cs"/>
              </a:rPr>
              <a:t> or iOS13</a:t>
            </a:r>
            <a:r>
              <a:rPr lang="en-US" sz="1200" b="0" i="0" kern="1200" dirty="0">
                <a:solidFill>
                  <a:schemeClr val="tx1"/>
                </a:solidFill>
                <a:effectLst/>
                <a:latin typeface="+mn-lt"/>
                <a:ea typeface="+mn-ea"/>
                <a:cs typeface="+mn-cs"/>
              </a:rPr>
              <a:t> update, Apple provided a new </a:t>
            </a:r>
            <a:r>
              <a:rPr lang="en-US" sz="1200" b="1" i="0" kern="1200" dirty="0">
                <a:solidFill>
                  <a:schemeClr val="tx1"/>
                </a:solidFill>
                <a:effectLst/>
                <a:latin typeface="+mn-lt"/>
                <a:ea typeface="+mn-ea"/>
                <a:cs typeface="+mn-cs"/>
              </a:rPr>
              <a:t>Automatic Updates</a:t>
            </a:r>
            <a:r>
              <a:rPr lang="en-US" sz="1200" b="0" i="0" kern="1200" dirty="0">
                <a:solidFill>
                  <a:schemeClr val="tx1"/>
                </a:solidFill>
                <a:effectLst/>
                <a:latin typeface="+mn-lt"/>
                <a:ea typeface="+mn-ea"/>
                <a:cs typeface="+mn-cs"/>
              </a:rPr>
              <a:t> option on the </a:t>
            </a:r>
            <a:r>
              <a:rPr lang="en-US" sz="1200" b="1" i="0" kern="1200" dirty="0">
                <a:solidFill>
                  <a:schemeClr val="tx1"/>
                </a:solidFill>
                <a:effectLst/>
                <a:latin typeface="+mn-lt"/>
                <a:ea typeface="+mn-ea"/>
                <a:cs typeface="+mn-cs"/>
              </a:rPr>
              <a:t>Software Update</a:t>
            </a:r>
            <a:r>
              <a:rPr lang="en-US" sz="1200" b="0" i="0" kern="1200" dirty="0">
                <a:solidFill>
                  <a:schemeClr val="tx1"/>
                </a:solidFill>
                <a:effectLst/>
                <a:latin typeface="+mn-lt"/>
                <a:ea typeface="+mn-ea"/>
                <a:cs typeface="+mn-cs"/>
              </a:rPr>
              <a:t> screen. If you enable it, the phone will automatically apply patches overnight, waiting until the device is idle, plugged into a power charger, and connected to a Wi-Fi network.</a:t>
            </a:r>
          </a:p>
          <a:p>
            <a:endParaRPr lang="en-US" b="1" baseline="0" dirty="0"/>
          </a:p>
          <a:p>
            <a:r>
              <a:rPr lang="en-US" b="1" baseline="0" dirty="0"/>
              <a:t/>
            </a:r>
            <a:br>
              <a:rPr lang="en-US" b="1" baseline="0" dirty="0"/>
            </a:br>
            <a:r>
              <a:rPr lang="en-US" b="1" baseline="0" dirty="0"/>
              <a:t/>
            </a:r>
            <a:br>
              <a:rPr lang="en-US" b="1" baseline="0" dirty="0"/>
            </a:br>
            <a:r>
              <a:rPr lang="en-US" b="1" baseline="0" dirty="0"/>
              <a:t/>
            </a:r>
            <a:br>
              <a:rPr lang="en-US" b="1" baseline="0" dirty="0"/>
            </a:br>
            <a:r>
              <a:rPr lang="en-US" b="1" baseline="0" dirty="0"/>
              <a:t>BIGSTOCKPHOTO.com </a:t>
            </a:r>
            <a:r>
              <a:rPr lang="en-US" b="1" baseline="0" dirty="0" err="1"/>
              <a:t>Wrightstudio</a:t>
            </a:r>
            <a:r>
              <a:rPr lang="en-US" b="1" baseline="0" dirty="0"/>
              <a:t>. 291322441. </a:t>
            </a:r>
          </a:p>
        </p:txBody>
      </p:sp>
      <p:sp>
        <p:nvSpPr>
          <p:cNvPr id="4" name="Slide Number Placeholder 3"/>
          <p:cNvSpPr>
            <a:spLocks noGrp="1"/>
          </p:cNvSpPr>
          <p:nvPr>
            <p:ph type="sldNum" sz="quarter" idx="10"/>
          </p:nvPr>
        </p:nvSpPr>
        <p:spPr/>
        <p:txBody>
          <a:bodyPr/>
          <a:lstStyle/>
          <a:p>
            <a:fld id="{B0CF8908-E01C-46A4-B32D-1295B470C53B}" type="slidenum">
              <a:rPr lang="en-US" smtClean="0"/>
              <a:pPr/>
              <a:t>8</a:t>
            </a:fld>
            <a:endParaRPr lang="en-US" dirty="0"/>
          </a:p>
        </p:txBody>
      </p:sp>
    </p:spTree>
    <p:extLst>
      <p:ext uri="{BB962C8B-B14F-4D97-AF65-F5344CB8AC3E}">
        <p14:creationId xmlns:p14="http://schemas.microsoft.com/office/powerpoint/2010/main" val="3131231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None/>
            </a:pPr>
            <a:r>
              <a:rPr lang="en-US" b="1" baseline="0" dirty="0"/>
              <a:t>3. APP Permissions (Applications – programs installed on your smartphone)</a:t>
            </a:r>
          </a:p>
          <a:p>
            <a:pPr marL="0" indent="0">
              <a:buNone/>
            </a:pPr>
            <a:endParaRPr lang="en-US" baseline="0" dirty="0"/>
          </a:p>
          <a:p>
            <a:pPr marL="0" indent="0">
              <a:buNone/>
            </a:pPr>
            <a:r>
              <a:rPr lang="en-US" baseline="0" dirty="0"/>
              <a:t>Depending on storage capacity, your smartphone has the capability to store and run hundreds of apps. It’s easy to install an app, breeze through the permissions, use the app several times, and forget it was installed.</a:t>
            </a:r>
          </a:p>
          <a:p>
            <a:pPr marL="228600" indent="-228600">
              <a:buAutoNum type="arabicPeriod"/>
            </a:pPr>
            <a:endParaRPr lang="en-US" baseline="0" dirty="0"/>
          </a:p>
          <a:p>
            <a:pPr marL="0" indent="0">
              <a:buNone/>
            </a:pPr>
            <a:r>
              <a:rPr lang="en-US" baseline="0" dirty="0"/>
              <a:t>It is strongly recommended that APPS be installed only from trusted sources, such as the Apple App Store or Google Play Store.  Even in obtaining apps from those sources, malicious code or unnecessary permissions can be overlooked by quality control. On both the iPhone and Android phones, you can access a list of installed apps from the settings menu.  By accessing apps in the settings menu, you’ll find more details than just the icon that is displayed in the APP tray or drawer. </a:t>
            </a:r>
          </a:p>
          <a:p>
            <a:pPr marL="0" indent="0">
              <a:buNone/>
            </a:pPr>
            <a:endParaRPr lang="en-US" baseline="0" dirty="0"/>
          </a:p>
          <a:p>
            <a:pPr marL="0" indent="0">
              <a:buNone/>
            </a:pPr>
            <a:r>
              <a:rPr lang="en-US" baseline="0" dirty="0"/>
              <a:t>PERMISSIONS relate to what you as the user allow the app to do.</a:t>
            </a:r>
          </a:p>
          <a:p>
            <a:pPr marL="0" indent="0">
              <a:buNone/>
            </a:pPr>
            <a:endParaRPr lang="en-US" baseline="0" dirty="0"/>
          </a:p>
          <a:p>
            <a:pPr marL="0" indent="0">
              <a:buNone/>
            </a:pPr>
            <a:r>
              <a:rPr lang="en-US" sz="1200" b="0" i="0" kern="1200" dirty="0">
                <a:solidFill>
                  <a:schemeClr val="tx1"/>
                </a:solidFill>
                <a:effectLst/>
                <a:latin typeface="+mn-lt"/>
                <a:ea typeface="+mn-ea"/>
                <a:cs typeface="+mn-cs"/>
              </a:rPr>
              <a:t>As the name suggests, app permissions govern what your app is allowed to do and access. This ranges from access to data stored on your phone, like contacts and media files, through to pieces of hardware like your handset’s camera or microphone. Granting permission allows the app to use the feature. Denying access prevents it from doing so. Applications cannot automatically grant themselves permissions, they have to be confirmed by the user. Apps will ask you to accept each of their permissions the first time you launch them via a popup that asks you to “allow” or “deny” each request. </a:t>
            </a: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Well maintained modern apps will continue to function if you deny it a permission, although some features obviously won’t work. Often if you try to use a feature requiring a previously denied permission, you’ll see the permission popup appear again. There’s often no problems with denying app permissions you feel uncomfortable with, they always be changed later.</a:t>
            </a:r>
          </a:p>
          <a:p>
            <a:pPr marL="0" indent="0">
              <a:buNone/>
            </a:pPr>
            <a:endParaRPr lang="en-US" sz="1200" b="0" i="0" kern="1200" baseline="0" dirty="0">
              <a:solidFill>
                <a:schemeClr val="tx1"/>
              </a:solidFill>
              <a:effectLst/>
              <a:latin typeface="+mn-lt"/>
              <a:ea typeface="+mn-ea"/>
              <a:cs typeface="+mn-cs"/>
            </a:endParaRPr>
          </a:p>
          <a:p>
            <a:pPr marL="0" indent="0">
              <a:buNone/>
            </a:pPr>
            <a:r>
              <a:rPr lang="en-US" sz="1200" b="0" i="0" kern="1200" baseline="0" dirty="0">
                <a:solidFill>
                  <a:schemeClr val="tx1"/>
                </a:solidFill>
                <a:effectLst/>
                <a:latin typeface="+mn-lt"/>
                <a:ea typeface="+mn-ea"/>
                <a:cs typeface="+mn-cs"/>
              </a:rPr>
              <a:t>Android Authority. “What Android App Permissions Mean and How to Use Them. Accessed on 9/25/2019 </a:t>
            </a:r>
            <a:r>
              <a:rPr lang="en-US" dirty="0">
                <a:hlinkClick r:id="rId3"/>
              </a:rPr>
              <a:t>https://www.androidauthority.com/app-permissions-886758/#targetText=As%20the%20name%20suggests%2C%20app,app%20to%20use%20the%20feature.</a:t>
            </a:r>
            <a:endParaRPr lang="en-US" baseline="0" dirty="0"/>
          </a:p>
          <a:p>
            <a:pPr marL="0" indent="0">
              <a:buNone/>
            </a:pPr>
            <a:endParaRPr lang="en-US" baseline="0" dirty="0"/>
          </a:p>
          <a:p>
            <a:pPr marL="0" indent="0">
              <a:buNone/>
            </a:pPr>
            <a:r>
              <a:rPr lang="en-US" b="1" baseline="0" dirty="0"/>
              <a:t>User Tips:</a:t>
            </a:r>
          </a:p>
          <a:p>
            <a:pPr marL="0" indent="0">
              <a:buNone/>
            </a:pPr>
            <a:r>
              <a:rPr lang="en-US" b="1" baseline="0" dirty="0"/>
              <a:t>App permissions appear when you run an app for the first time. Before downloading an app, you should read user reviews and comments to find out more about their user experience. You may often find security conscious reviews regarding app permissions. </a:t>
            </a:r>
            <a:br>
              <a:rPr lang="en-US" b="1" baseline="0" dirty="0"/>
            </a:br>
            <a:r>
              <a:rPr lang="en-US" b="1" baseline="0" dirty="0"/>
              <a:t/>
            </a:r>
            <a:br>
              <a:rPr lang="en-US" b="1" baseline="0" dirty="0"/>
            </a:br>
            <a:r>
              <a:rPr lang="en-US" b="1" baseline="0" dirty="0"/>
              <a:t>Also, consider the vendor of the app. Does the vendor have a good reputation with users? Does the vendor offer a suite of apps? </a:t>
            </a:r>
          </a:p>
          <a:p>
            <a:pPr marL="0" indent="0">
              <a:buNone/>
            </a:pPr>
            <a:endParaRPr lang="en-US" b="1" baseline="0" dirty="0"/>
          </a:p>
          <a:p>
            <a:pPr marL="0" indent="0">
              <a:buNone/>
            </a:pPr>
            <a:endParaRPr lang="en-US" baseline="0" dirty="0"/>
          </a:p>
          <a:p>
            <a:pPr marL="0" indent="0">
              <a:buNone/>
            </a:pPr>
            <a:endParaRPr lang="en-US" baseline="0" dirty="0"/>
          </a:p>
          <a:p>
            <a:endParaRPr lang="en-US" b="1"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9</a:t>
            </a:fld>
            <a:endParaRPr lang="en-US" dirty="0"/>
          </a:p>
        </p:txBody>
      </p:sp>
    </p:spTree>
    <p:extLst>
      <p:ext uri="{BB962C8B-B14F-4D97-AF65-F5344CB8AC3E}">
        <p14:creationId xmlns:p14="http://schemas.microsoft.com/office/powerpoint/2010/main" val="2817258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22098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
        <p:nvSpPr>
          <p:cNvPr id="7" name="TextBox 6"/>
          <p:cNvSpPr txBox="1"/>
          <p:nvPr userDrawn="1"/>
        </p:nvSpPr>
        <p:spPr>
          <a:xfrm>
            <a:off x="5562600" y="762000"/>
            <a:ext cx="3581400" cy="461665"/>
          </a:xfrm>
          <a:prstGeom prst="rect">
            <a:avLst/>
          </a:prstGeom>
          <a:noFill/>
        </p:spPr>
        <p:txBody>
          <a:bodyPr wrap="square" rtlCol="0">
            <a:spAutoFit/>
          </a:bodyPr>
          <a:lstStyle/>
          <a:p>
            <a:pPr algn="r"/>
            <a:r>
              <a:rPr lang="en-US" sz="2400" i="1" dirty="0">
                <a:solidFill>
                  <a:schemeClr val="bg1"/>
                </a:solidFill>
              </a:rPr>
              <a:t>Securing Your Smartphone</a:t>
            </a:r>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F7F98-5A75-4A2E-A8C1-5ADEFEFF0B18}" type="slidenum">
              <a:rPr lang="en-US" smtClean="0"/>
              <a:pPr/>
              <a:t>‹#›</a:t>
            </a:fld>
            <a:endParaRPr lang="en-US" dirty="0"/>
          </a:p>
        </p:txBody>
      </p:sp>
      <p:pic>
        <p:nvPicPr>
          <p:cNvPr id="7" name="Picture 6" descr="PPT Template.jpg"/>
          <p:cNvPicPr>
            <a:picLocks noChangeAspect="1"/>
          </p:cNvPicPr>
          <p:nvPr userDrawn="1"/>
        </p:nvPicPr>
        <p:blipFill>
          <a:blip r:embed="rId15" cstate="print"/>
          <a:stretch>
            <a:fillRect/>
          </a:stretch>
        </p:blipFill>
        <p:spPr>
          <a:xfrm>
            <a:off x="0" y="0"/>
            <a:ext cx="9144000" cy="6858000"/>
          </a:xfrm>
          <a:prstGeom prst="rect">
            <a:avLst/>
          </a:prstGeom>
        </p:spPr>
      </p:pic>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5.gi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0.xml"/><Relationship Id="rId7" Type="http://schemas.openxmlformats.org/officeDocument/2006/relationships/image" Target="../media/image20.sv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9.png"/><Relationship Id="rId5"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 Id="rId4"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8" Type="http://schemas.openxmlformats.org/officeDocument/2006/relationships/hyperlink" Target="https://www.popsci.com/update-every-gadget/" TargetMode="External"/><Relationship Id="rId3" Type="http://schemas.openxmlformats.org/officeDocument/2006/relationships/notesSlide" Target="../notesSlides/notesSlide15.xml"/><Relationship Id="rId7" Type="http://schemas.openxmlformats.org/officeDocument/2006/relationships/hyperlink" Target="https://www.payetteforward.com/what-is-emergency-sos-on-an-iphone-heres-the-truth/#targetText=Emergency%20SOS%20on%20an%20iPhone,an%20emergency%20SOS%20slider%20appears." TargetMode="Externa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s://www.androidauthority.com/app-permissions-886758/#targetText=As%20the%20name%20suggests%2C%20app,app%20to%20use%20the%20feature." TargetMode="External"/><Relationship Id="rId5" Type="http://schemas.openxmlformats.org/officeDocument/2006/relationships/hyperlink" Target="https://www.cnet.com/how-to/this-is-how-you-get-your-lost-or-stolen-android-phone-back-fast/#comments" TargetMode="External"/><Relationship Id="rId4" Type="http://schemas.openxmlformats.org/officeDocument/2006/relationships/hyperlink" Target="https://www.pewinternet.org/fact-sheet/mobile/"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 Id="rId5"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1360967"/>
            <a:ext cx="3581400" cy="2296633"/>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52400" y="3657600"/>
            <a:ext cx="9448800" cy="948068"/>
          </a:xfrm>
          <a:prstGeom prst="rect">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ackground.png"/>
          <p:cNvPicPr>
            <a:picLocks noChangeAspect="1"/>
          </p:cNvPicPr>
          <p:nvPr/>
        </p:nvPicPr>
        <p:blipFill>
          <a:blip r:embed="rId4" cstate="print"/>
          <a:srcRect t="35417" b="43055"/>
          <a:stretch>
            <a:fillRect/>
          </a:stretch>
        </p:blipFill>
        <p:spPr>
          <a:xfrm>
            <a:off x="5410200" y="3733800"/>
            <a:ext cx="3657600" cy="838200"/>
          </a:xfrm>
          <a:prstGeom prst="rect">
            <a:avLst/>
          </a:prstGeom>
        </p:spPr>
      </p:pic>
      <p:sp>
        <p:nvSpPr>
          <p:cNvPr id="2" name="Title 1"/>
          <p:cNvSpPr>
            <a:spLocks noGrp="1"/>
          </p:cNvSpPr>
          <p:nvPr>
            <p:ph type="ctrTitle"/>
          </p:nvPr>
        </p:nvSpPr>
        <p:spPr>
          <a:xfrm>
            <a:off x="2133600" y="3407230"/>
            <a:ext cx="6858000" cy="1470025"/>
          </a:xfrm>
        </p:spPr>
        <p:txBody>
          <a:bodyPr>
            <a:noAutofit/>
          </a:bodyPr>
          <a:lstStyle/>
          <a:p>
            <a:pPr algn="r"/>
            <a:r>
              <a:rPr lang="en-US" sz="3600" dirty="0">
                <a:solidFill>
                  <a:schemeClr val="bg1"/>
                </a:solidFill>
                <a:latin typeface="Articulate Narrow" pitchFamily="2" charset="0"/>
              </a:rPr>
              <a:t>Securing your Smartphone</a:t>
            </a:r>
          </a:p>
        </p:txBody>
      </p:sp>
      <p:pic>
        <p:nvPicPr>
          <p:cNvPr id="14" name="Picture 13" descr="background.png"/>
          <p:cNvPicPr>
            <a:picLocks noChangeAspect="1"/>
          </p:cNvPicPr>
          <p:nvPr/>
        </p:nvPicPr>
        <p:blipFill>
          <a:blip r:embed="rId4" cstate="print"/>
          <a:srcRect t="35417" b="43055"/>
          <a:stretch>
            <a:fillRect/>
          </a:stretch>
        </p:blipFill>
        <p:spPr>
          <a:xfrm>
            <a:off x="0" y="3733800"/>
            <a:ext cx="3657600" cy="838200"/>
          </a:xfrm>
          <a:prstGeom prst="rect">
            <a:avLst/>
          </a:prstGeom>
        </p:spPr>
      </p:pic>
      <p:pic>
        <p:nvPicPr>
          <p:cNvPr id="16" name="Picture 15" descr="background.png"/>
          <p:cNvPicPr>
            <a:picLocks noChangeAspect="1"/>
          </p:cNvPicPr>
          <p:nvPr/>
        </p:nvPicPr>
        <p:blipFill>
          <a:blip r:embed="rId4" cstate="print"/>
          <a:srcRect t="35417" b="43055"/>
          <a:stretch>
            <a:fillRect/>
          </a:stretch>
        </p:blipFill>
        <p:spPr>
          <a:xfrm>
            <a:off x="3352800" y="3733800"/>
            <a:ext cx="3657600" cy="838200"/>
          </a:xfrm>
          <a:prstGeom prst="rect">
            <a:avLst/>
          </a:prstGeom>
        </p:spPr>
      </p:pic>
      <p:grpSp>
        <p:nvGrpSpPr>
          <p:cNvPr id="20" name="Group 19"/>
          <p:cNvGrpSpPr/>
          <p:nvPr/>
        </p:nvGrpSpPr>
        <p:grpSpPr>
          <a:xfrm>
            <a:off x="2790305" y="4911122"/>
            <a:ext cx="3334789" cy="819148"/>
            <a:chOff x="3153747" y="5230554"/>
            <a:chExt cx="5583847" cy="1371600"/>
          </a:xfrm>
        </p:grpSpPr>
        <p:pic>
          <p:nvPicPr>
            <p:cNvPr id="22" name="Picture 21" descr="COPS Logo_Transparent (2).png"/>
            <p:cNvPicPr>
              <a:picLocks noChangeAspect="1"/>
            </p:cNvPicPr>
            <p:nvPr/>
          </p:nvPicPr>
          <p:blipFill>
            <a:blip r:embed="rId5" cstate="print"/>
            <a:stretch>
              <a:fillRect/>
            </a:stretch>
          </p:blipFill>
          <p:spPr>
            <a:xfrm>
              <a:off x="3153747" y="5523345"/>
              <a:ext cx="2834646" cy="914402"/>
            </a:xfrm>
            <a:prstGeom prst="rect">
              <a:avLst/>
            </a:prstGeom>
          </p:spPr>
        </p:pic>
        <p:pic>
          <p:nvPicPr>
            <p:cNvPr id="23" name="Picture 22" descr="IACP_Logo.gif"/>
            <p:cNvPicPr>
              <a:picLocks noChangeAspect="1"/>
            </p:cNvPicPr>
            <p:nvPr/>
          </p:nvPicPr>
          <p:blipFill>
            <a:blip r:embed="rId6" cstate="print"/>
            <a:stretch>
              <a:fillRect/>
            </a:stretch>
          </p:blipFill>
          <p:spPr>
            <a:xfrm>
              <a:off x="7365994" y="5230554"/>
              <a:ext cx="1371600" cy="1371600"/>
            </a:xfrm>
            <a:prstGeom prst="rect">
              <a:avLst/>
            </a:prstGeom>
          </p:spPr>
        </p:pic>
      </p:grpSp>
      <p:sp>
        <p:nvSpPr>
          <p:cNvPr id="24" name="TextBox 23"/>
          <p:cNvSpPr txBox="1"/>
          <p:nvPr/>
        </p:nvSpPr>
        <p:spPr>
          <a:xfrm>
            <a:off x="0" y="5850315"/>
            <a:ext cx="8915400" cy="584775"/>
          </a:xfrm>
          <a:prstGeom prst="rect">
            <a:avLst/>
          </a:prstGeom>
          <a:noFill/>
        </p:spPr>
        <p:txBody>
          <a:bodyPr wrap="square" rtlCol="0">
            <a:spAutoFit/>
          </a:bodyPr>
          <a:lstStyle/>
          <a:p>
            <a:r>
              <a:rPr lang="en-US" sz="800" dirty="0">
                <a:solidFill>
                  <a:schemeClr val="tx1">
                    <a:lumMod val="65000"/>
                    <a:lumOff val="35000"/>
                  </a:schemeClr>
                </a:solidFill>
              </a:rPr>
              <a:t>This project was supported by Cooperative Agreement Number 2013-CK-WX-K027 awarded by the Office of Community Oriented Policing Services, U.S. Department of Justice.  The opinions contained herein are those of the author(s) and do not necessarily represent the official position or policies of the U.S. Department of Justice. Reference to specific agencies, companies, products, or services should not be considered an endorsement by the author(s) or the U.S. Department of Justice.  Rather, the references are illustrations to supplement discussion of the issues.</a:t>
            </a:r>
          </a:p>
          <a:p>
            <a:endParaRPr lang="en-US" sz="800" dirty="0">
              <a:solidFill>
                <a:schemeClr val="tx1">
                  <a:lumMod val="65000"/>
                  <a:lumOff val="35000"/>
                </a:schemeClr>
              </a:solidFill>
            </a:endParaRPr>
          </a:p>
        </p:txBody>
      </p:sp>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25000" t="36666" r="23333" b="41667"/>
          <a:stretch/>
        </p:blipFill>
        <p:spPr>
          <a:xfrm>
            <a:off x="228600" y="5005931"/>
            <a:ext cx="1524000" cy="639097"/>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74089" y="838200"/>
            <a:ext cx="2194832" cy="4389664"/>
          </a:xfrm>
          <a:prstGeom prst="rect">
            <a:avLst/>
          </a:prstGeom>
        </p:spPr>
      </p:pic>
      <p:pic>
        <p:nvPicPr>
          <p:cNvPr id="30" name="Picture 29"/>
          <p:cNvPicPr>
            <a:picLocks noChangeAspect="1"/>
          </p:cNvPicPr>
          <p:nvPr/>
        </p:nvPicPr>
        <p:blipFill rotWithShape="1">
          <a:blip r:embed="rId9" cstate="print">
            <a:extLst>
              <a:ext uri="{28A0092B-C50C-407E-A947-70E740481C1C}">
                <a14:useLocalDpi xmlns:a14="http://schemas.microsoft.com/office/drawing/2010/main" val="0"/>
              </a:ext>
            </a:extLst>
          </a:blip>
          <a:srcRect t="34016" b="36144"/>
          <a:stretch/>
        </p:blipFill>
        <p:spPr>
          <a:xfrm>
            <a:off x="-31089" y="1360967"/>
            <a:ext cx="9284957" cy="2262766"/>
          </a:xfrm>
          <a:prstGeom prst="rect">
            <a:avLst/>
          </a:prstGeom>
        </p:spPr>
      </p:pic>
      <p:sp>
        <p:nvSpPr>
          <p:cNvPr id="39" name="Rectangle 38"/>
          <p:cNvSpPr/>
          <p:nvPr/>
        </p:nvSpPr>
        <p:spPr>
          <a:xfrm>
            <a:off x="6019800" y="1360967"/>
            <a:ext cx="91440" cy="2252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62799" y="5042841"/>
            <a:ext cx="1697783" cy="679113"/>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Location</a:t>
            </a:r>
          </a:p>
        </p:txBody>
      </p:sp>
      <p:sp>
        <p:nvSpPr>
          <p:cNvPr id="11" name="Content Placeholder 2"/>
          <p:cNvSpPr>
            <a:spLocks noGrp="1"/>
          </p:cNvSpPr>
          <p:nvPr>
            <p:ph idx="1"/>
          </p:nvPr>
        </p:nvSpPr>
        <p:spPr>
          <a:xfrm>
            <a:off x="533400" y="2209800"/>
            <a:ext cx="8077200" cy="4114800"/>
          </a:xfrm>
        </p:spPr>
        <p:txBody>
          <a:bodyPr>
            <a:normAutofit/>
          </a:bodyPr>
          <a:lstStyle/>
          <a:p>
            <a:pPr marL="0" indent="0">
              <a:buNone/>
            </a:pPr>
            <a:r>
              <a:rPr lang="en-US" sz="2400" dirty="0"/>
              <a:t>Location services on both iOS and Android phones deal with more than GPS and Mapping Apps. With location services enabled, you are allowing Apple/Google to send you more information based on your physical location.</a:t>
            </a:r>
          </a:p>
          <a:p>
            <a:pPr marL="0" indent="0">
              <a:buNone/>
            </a:pPr>
            <a:r>
              <a:rPr lang="en-US" sz="2400" dirty="0"/>
              <a:t>You are also allowing apps that utilize location services to track or report your location for app functionality or research.</a:t>
            </a:r>
          </a:p>
        </p:txBody>
      </p:sp>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4"/>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4"/>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5"/>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 name="Graphic 2" descr="Map with pin">
            <a:extLst>
              <a:ext uri="{FF2B5EF4-FFF2-40B4-BE49-F238E27FC236}">
                <a16:creationId xmlns:a16="http://schemas.microsoft.com/office/drawing/2014/main" id="{7BE716A2-4281-4CCA-A9F1-B1BA076CFE1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239000" y="4607443"/>
            <a:ext cx="1450200" cy="1450200"/>
          </a:xfrm>
          <a:prstGeom prst="rect">
            <a:avLst/>
          </a:prstGeom>
        </p:spPr>
      </p:pic>
      <p:pic>
        <p:nvPicPr>
          <p:cNvPr id="5" name="Graphic 4" descr="Direction">
            <a:extLst>
              <a:ext uri="{FF2B5EF4-FFF2-40B4-BE49-F238E27FC236}">
                <a16:creationId xmlns:a16="http://schemas.microsoft.com/office/drawing/2014/main" id="{DE4A056C-AEAA-4357-A1BE-52C1C8070C3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743200" y="1469951"/>
            <a:ext cx="666750" cy="666750"/>
          </a:xfrm>
          <a:prstGeom prst="rect">
            <a:avLst/>
          </a:prstGeom>
        </p:spPr>
      </p:pic>
      <p:sp>
        <p:nvSpPr>
          <p:cNvPr id="6" name="TextBox 5">
            <a:extLst>
              <a:ext uri="{FF2B5EF4-FFF2-40B4-BE49-F238E27FC236}">
                <a16:creationId xmlns:a16="http://schemas.microsoft.com/office/drawing/2014/main" id="{FC2A457B-090B-4984-9365-C479848C67A7}"/>
              </a:ext>
            </a:extLst>
          </p:cNvPr>
          <p:cNvSpPr txBox="1"/>
          <p:nvPr/>
        </p:nvSpPr>
        <p:spPr>
          <a:xfrm>
            <a:off x="541319" y="4953000"/>
            <a:ext cx="6627000" cy="954107"/>
          </a:xfrm>
          <a:prstGeom prst="rect">
            <a:avLst/>
          </a:prstGeom>
          <a:noFill/>
        </p:spPr>
        <p:txBody>
          <a:bodyPr wrap="square" rtlCol="0">
            <a:spAutoFit/>
          </a:bodyPr>
          <a:lstStyle/>
          <a:p>
            <a:r>
              <a:rPr lang="en-US" sz="2800" dirty="0">
                <a:solidFill>
                  <a:srgbClr val="626E58"/>
                </a:solidFill>
              </a:rPr>
              <a:t>Many apps have their own location settings which can be turned on or off.</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48605" y="1600200"/>
            <a:ext cx="6328410" cy="914400"/>
          </a:xfrm>
        </p:spPr>
        <p:txBody>
          <a:bodyPr>
            <a:normAutofit fontScale="90000"/>
          </a:bodyPr>
          <a:lstStyle/>
          <a:p>
            <a:r>
              <a:rPr lang="en-US" dirty="0"/>
              <a:t>Tips to recover a lost smartphone</a:t>
            </a:r>
          </a:p>
        </p:txBody>
      </p:sp>
      <p:sp>
        <p:nvSpPr>
          <p:cNvPr id="11" name="Content Placeholder 2"/>
          <p:cNvSpPr>
            <a:spLocks noGrp="1"/>
          </p:cNvSpPr>
          <p:nvPr>
            <p:ph idx="1"/>
          </p:nvPr>
        </p:nvSpPr>
        <p:spPr>
          <a:xfrm>
            <a:off x="1490180" y="2819400"/>
            <a:ext cx="4294192" cy="4114800"/>
          </a:xfrm>
        </p:spPr>
        <p:txBody>
          <a:bodyPr>
            <a:normAutofit/>
          </a:bodyPr>
          <a:lstStyle/>
          <a:p>
            <a:r>
              <a:rPr lang="en-US" sz="2400" dirty="0"/>
              <a:t>Familiarize yourself with iCloud’s find my </a:t>
            </a:r>
            <a:r>
              <a:rPr lang="en-US" sz="2400" dirty="0" err="1"/>
              <a:t>iphone</a:t>
            </a:r>
            <a:r>
              <a:rPr lang="en-US" sz="2400" dirty="0"/>
              <a:t>, Google’s find my phone, or Samsung’s find my mobile</a:t>
            </a:r>
          </a:p>
          <a:p>
            <a:r>
              <a:rPr lang="en-US" sz="2400" dirty="0"/>
              <a:t>Enable location services on your device</a:t>
            </a:r>
          </a:p>
          <a:p>
            <a:r>
              <a:rPr lang="en-US" sz="2400" dirty="0"/>
              <a:t>Turn on feature to lock, ring, or remotely wipe your device</a:t>
            </a:r>
          </a:p>
          <a:p>
            <a:endParaRPr lang="en-US" sz="2400" dirty="0"/>
          </a:p>
          <a:p>
            <a:endParaRPr lang="en-US" sz="2400" dirty="0"/>
          </a:p>
        </p:txBody>
      </p:sp>
      <p:pic>
        <p:nvPicPr>
          <p:cNvPr id="2" name="Picture 1">
            <a:extLst>
              <a:ext uri="{FF2B5EF4-FFF2-40B4-BE49-F238E27FC236}">
                <a16:creationId xmlns:a16="http://schemas.microsoft.com/office/drawing/2014/main" id="{AF78EFE0-3276-4340-A293-18CAD1125DFB}"/>
              </a:ext>
            </a:extLst>
          </p:cNvPr>
          <p:cNvPicPr>
            <a:picLocks noChangeAspect="1"/>
          </p:cNvPicPr>
          <p:nvPr/>
        </p:nvPicPr>
        <p:blipFill rotWithShape="1">
          <a:blip r:embed="rId4"/>
          <a:srcRect l="10234" t="5505" r="21929" b="6013"/>
          <a:stretch/>
        </p:blipFill>
        <p:spPr>
          <a:xfrm>
            <a:off x="152400" y="2819400"/>
            <a:ext cx="1098542" cy="1219200"/>
          </a:xfrm>
          <a:prstGeom prst="rect">
            <a:avLst/>
          </a:prstGeom>
        </p:spPr>
      </p:pic>
      <p:pic>
        <p:nvPicPr>
          <p:cNvPr id="3" name="Picture 2">
            <a:extLst>
              <a:ext uri="{FF2B5EF4-FFF2-40B4-BE49-F238E27FC236}">
                <a16:creationId xmlns:a16="http://schemas.microsoft.com/office/drawing/2014/main" id="{894C25AA-5E74-4E51-8D5A-9BF4C80884A9}"/>
              </a:ext>
            </a:extLst>
          </p:cNvPr>
          <p:cNvPicPr>
            <a:picLocks noChangeAspect="1"/>
          </p:cNvPicPr>
          <p:nvPr/>
        </p:nvPicPr>
        <p:blipFill>
          <a:blip r:embed="rId5"/>
          <a:stretch>
            <a:fillRect/>
          </a:stretch>
        </p:blipFill>
        <p:spPr>
          <a:xfrm>
            <a:off x="6023610" y="1295400"/>
            <a:ext cx="3120390" cy="4800600"/>
          </a:xfrm>
          <a:prstGeom prst="rect">
            <a:avLst/>
          </a:prstGeom>
        </p:spPr>
      </p:pic>
    </p:spTree>
    <p:custDataLst>
      <p:tags r:id="rId1"/>
    </p:custDataLst>
    <p:extLst>
      <p:ext uri="{BB962C8B-B14F-4D97-AF65-F5344CB8AC3E}">
        <p14:creationId xmlns:p14="http://schemas.microsoft.com/office/powerpoint/2010/main" val="3501203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Resources</a:t>
            </a:r>
          </a:p>
        </p:txBody>
      </p:sp>
      <p:sp>
        <p:nvSpPr>
          <p:cNvPr id="11" name="Content Placeholder 2"/>
          <p:cNvSpPr>
            <a:spLocks noGrp="1"/>
          </p:cNvSpPr>
          <p:nvPr>
            <p:ph idx="1"/>
          </p:nvPr>
        </p:nvSpPr>
        <p:spPr>
          <a:xfrm>
            <a:off x="3124200" y="2195689"/>
            <a:ext cx="5562600" cy="4114800"/>
          </a:xfrm>
        </p:spPr>
        <p:txBody>
          <a:bodyPr>
            <a:normAutofit/>
          </a:bodyPr>
          <a:lstStyle/>
          <a:p>
            <a:pPr marL="0" indent="0">
              <a:buNone/>
            </a:pPr>
            <a:r>
              <a:rPr lang="en-US" sz="2400" dirty="0"/>
              <a:t>Apple iCloud</a:t>
            </a:r>
          </a:p>
          <a:p>
            <a:pPr marL="0" indent="0">
              <a:buNone/>
            </a:pPr>
            <a:r>
              <a:rPr lang="en-US" sz="2400" dirty="0">
                <a:solidFill>
                  <a:schemeClr val="accent3">
                    <a:lumMod val="75000"/>
                  </a:schemeClr>
                </a:solidFill>
              </a:rPr>
              <a:t>www.icloud.com</a:t>
            </a:r>
          </a:p>
          <a:p>
            <a:pPr marL="0" indent="0">
              <a:buNone/>
            </a:pPr>
            <a:endParaRPr lang="en-US" sz="2400" dirty="0">
              <a:solidFill>
                <a:schemeClr val="accent3">
                  <a:lumMod val="75000"/>
                </a:schemeClr>
              </a:solidFill>
            </a:endParaRPr>
          </a:p>
          <a:p>
            <a:pPr marL="0" indent="0">
              <a:buNone/>
            </a:pPr>
            <a:r>
              <a:rPr lang="en-US" sz="2400" dirty="0"/>
              <a:t>Google Android</a:t>
            </a:r>
          </a:p>
          <a:p>
            <a:pPr marL="0" indent="0">
              <a:buNone/>
            </a:pPr>
            <a:r>
              <a:rPr lang="en-US" sz="2400" dirty="0">
                <a:solidFill>
                  <a:schemeClr val="accent3">
                    <a:lumMod val="75000"/>
                  </a:schemeClr>
                </a:solidFill>
              </a:rPr>
              <a:t>www.android.com</a:t>
            </a:r>
          </a:p>
          <a:p>
            <a:pPr marL="0" indent="0">
              <a:buNone/>
            </a:pPr>
            <a:endParaRPr lang="en-US" sz="2400" dirty="0">
              <a:solidFill>
                <a:schemeClr val="accent3">
                  <a:lumMod val="75000"/>
                </a:schemeClr>
              </a:solidFill>
            </a:endParaRPr>
          </a:p>
          <a:p>
            <a:pPr marL="0" indent="0">
              <a:buNone/>
            </a:pPr>
            <a:endParaRPr lang="en-US" sz="2400" dirty="0">
              <a:solidFill>
                <a:schemeClr val="accent3">
                  <a:lumMod val="75000"/>
                </a:schemeClr>
              </a:solidFill>
            </a:endParaRPr>
          </a:p>
        </p:txBody>
      </p:sp>
      <p:sp>
        <p:nvSpPr>
          <p:cNvPr id="7" name="Rectangle 6"/>
          <p:cNvSpPr/>
          <p:nvPr/>
        </p:nvSpPr>
        <p:spPr>
          <a:xfrm>
            <a:off x="3048000" y="2209800"/>
            <a:ext cx="45719" cy="990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48000" y="3505200"/>
            <a:ext cx="45719" cy="990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light&#10;&#10;Description automatically generated">
            <a:extLst>
              <a:ext uri="{FF2B5EF4-FFF2-40B4-BE49-F238E27FC236}">
                <a16:creationId xmlns:a16="http://schemas.microsoft.com/office/drawing/2014/main" id="{EF3F8082-B218-4FA8-ADEF-A2FAF7E43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959" y="2102589"/>
            <a:ext cx="1104899" cy="1104899"/>
          </a:xfrm>
          <a:prstGeom prst="rect">
            <a:avLst/>
          </a:prstGeom>
        </p:spPr>
      </p:pic>
      <p:pic>
        <p:nvPicPr>
          <p:cNvPr id="14" name="Picture 4" descr="Related image">
            <a:extLst>
              <a:ext uri="{FF2B5EF4-FFF2-40B4-BE49-F238E27FC236}">
                <a16:creationId xmlns:a16="http://schemas.microsoft.com/office/drawing/2014/main" id="{60276FE6-15E2-471E-B4C8-DDD4A6CD374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723" b="35944"/>
          <a:stretch/>
        </p:blipFill>
        <p:spPr bwMode="auto">
          <a:xfrm>
            <a:off x="156831" y="3677094"/>
            <a:ext cx="2624470" cy="48990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20B0B19C-614B-43F9-ACEE-F4D63A76DAC2}"/>
              </a:ext>
            </a:extLst>
          </p:cNvPr>
          <p:cNvSpPr/>
          <p:nvPr/>
        </p:nvSpPr>
        <p:spPr>
          <a:xfrm rot="10800000">
            <a:off x="609600" y="5162550"/>
            <a:ext cx="45719" cy="800100"/>
          </a:xfrm>
          <a:prstGeom prst="roundRect">
            <a:avLst>
              <a:gd name="adj" fmla="val 50000"/>
            </a:avLst>
          </a:prstGeom>
          <a:solidFill>
            <a:srgbClr val="014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7AFF115-D1D0-4BB0-9B89-D8CD2D2C4629}"/>
              </a:ext>
            </a:extLst>
          </p:cNvPr>
          <p:cNvSpPr txBox="1"/>
          <p:nvPr/>
        </p:nvSpPr>
        <p:spPr>
          <a:xfrm>
            <a:off x="812016" y="5211422"/>
            <a:ext cx="7676664" cy="646331"/>
          </a:xfrm>
          <a:prstGeom prst="rect">
            <a:avLst/>
          </a:prstGeom>
          <a:noFill/>
        </p:spPr>
        <p:txBody>
          <a:bodyPr wrap="square" rtlCol="0">
            <a:spAutoFit/>
          </a:bodyPr>
          <a:lstStyle/>
          <a:p>
            <a:r>
              <a:rPr lang="en-US" dirty="0"/>
              <a:t>Your smartphone is YOUR responsibility. Explore your devices features, options, menus, app permissions, location-based services, and security. </a:t>
            </a:r>
          </a:p>
        </p:txBody>
      </p:sp>
    </p:spTree>
    <p:custDataLst>
      <p:tags r:id="rId1"/>
    </p:custDataLst>
    <p:extLst>
      <p:ext uri="{BB962C8B-B14F-4D97-AF65-F5344CB8AC3E}">
        <p14:creationId xmlns:p14="http://schemas.microsoft.com/office/powerpoint/2010/main" val="943812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s.jpg"/>
          <p:cNvPicPr>
            <a:picLocks noChangeAspect="1"/>
          </p:cNvPicPr>
          <p:nvPr/>
        </p:nvPicPr>
        <p:blipFill>
          <a:blip r:embed="rId4" cstate="print">
            <a:duotone>
              <a:schemeClr val="accent3">
                <a:shade val="45000"/>
                <a:satMod val="135000"/>
              </a:schemeClr>
              <a:prstClr val="white"/>
            </a:duotone>
          </a:blip>
          <a:stretch>
            <a:fillRect/>
          </a:stretch>
        </p:blipFill>
        <p:spPr>
          <a:xfrm>
            <a:off x="685800" y="1828800"/>
            <a:ext cx="7848600" cy="3924300"/>
          </a:xfrm>
          <a:prstGeom prst="rect">
            <a:avLst/>
          </a:prstGeom>
        </p:spPr>
      </p:pic>
      <p:sp>
        <p:nvSpPr>
          <p:cNvPr id="7" name="Title 1"/>
          <p:cNvSpPr>
            <a:spLocks noGrp="1"/>
          </p:cNvSpPr>
          <p:nvPr>
            <p:ph type="title"/>
          </p:nvPr>
        </p:nvSpPr>
        <p:spPr>
          <a:xfrm>
            <a:off x="3429000" y="3352800"/>
            <a:ext cx="4953000" cy="914400"/>
          </a:xfrm>
        </p:spPr>
        <p:txBody>
          <a:bodyPr>
            <a:noAutofit/>
          </a:bodyPr>
          <a:lstStyle/>
          <a:p>
            <a:r>
              <a:rPr lang="en-US" sz="6000" dirty="0">
                <a:solidFill>
                  <a:schemeClr val="bg1"/>
                </a:solidFill>
                <a:latin typeface="Impact" pitchFamily="34" charset="0"/>
              </a:rPr>
              <a:t>QUESTIONS</a:t>
            </a:r>
          </a:p>
        </p:txBody>
      </p:sp>
      <p:sp>
        <p:nvSpPr>
          <p:cNvPr id="4" name="TextBox 3"/>
          <p:cNvSpPr txBox="1"/>
          <p:nvPr/>
        </p:nvSpPr>
        <p:spPr>
          <a:xfrm>
            <a:off x="107730" y="5410200"/>
            <a:ext cx="8915400" cy="492443"/>
          </a:xfrm>
          <a:prstGeom prst="rect">
            <a:avLst/>
          </a:prstGeom>
          <a:noFill/>
        </p:spPr>
        <p:txBody>
          <a:bodyPr wrap="square" rtlCol="0">
            <a:spAutoFit/>
          </a:bodyPr>
          <a:lstStyle/>
          <a:p>
            <a:endParaRPr lang="en-US" sz="800" dirty="0">
              <a:solidFill>
                <a:schemeClr val="tx1">
                  <a:lumMod val="65000"/>
                  <a:lumOff val="35000"/>
                </a:schemeClr>
              </a:solidFill>
            </a:endParaRPr>
          </a:p>
          <a:p>
            <a:endParaRPr lang="en-US" sz="800" dirty="0">
              <a:solidFill>
                <a:schemeClr val="tx1">
                  <a:lumMod val="65000"/>
                  <a:lumOff val="35000"/>
                </a:schemeClr>
              </a:solidFill>
            </a:endParaRPr>
          </a:p>
          <a:p>
            <a:endParaRPr lang="en-US" sz="1000"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Graphics Credit</a:t>
            </a:r>
          </a:p>
        </p:txBody>
      </p:sp>
      <p:sp>
        <p:nvSpPr>
          <p:cNvPr id="3" name="Content Placeholder 2"/>
          <p:cNvSpPr>
            <a:spLocks noGrp="1"/>
          </p:cNvSpPr>
          <p:nvPr>
            <p:ph idx="1"/>
          </p:nvPr>
        </p:nvSpPr>
        <p:spPr/>
        <p:txBody>
          <a:bodyPr>
            <a:normAutofit/>
          </a:bodyPr>
          <a:lstStyle/>
          <a:p>
            <a:pPr marL="0" indent="0">
              <a:buNone/>
            </a:pPr>
            <a:r>
              <a:rPr lang="en-US" sz="1600" dirty="0"/>
              <a:t/>
            </a:r>
            <a:br>
              <a:rPr lang="en-US" sz="1600" dirty="0"/>
            </a:br>
            <a:r>
              <a:rPr lang="en-US" sz="1600" dirty="0"/>
              <a:t/>
            </a:r>
            <a:br>
              <a:rPr lang="en-US" sz="1600" dirty="0"/>
            </a:br>
            <a:r>
              <a:rPr lang="en-US" sz="1600" dirty="0"/>
              <a:t/>
            </a:r>
            <a:br>
              <a:rPr lang="en-US" sz="1600" dirty="0"/>
            </a:br>
            <a:endParaRPr lang="en-US" sz="1600" i="1" dirty="0">
              <a:solidFill>
                <a:schemeClr val="accent3">
                  <a:lumMod val="75000"/>
                </a:schemeClr>
              </a:solidFill>
            </a:endParaRPr>
          </a:p>
          <a:p>
            <a:endParaRPr lang="en-US" dirty="0"/>
          </a:p>
          <a:p>
            <a:pPr>
              <a:buNone/>
            </a:pPr>
            <a:endParaRPr lang="en-US" dirty="0"/>
          </a:p>
        </p:txBody>
      </p:sp>
      <p:sp>
        <p:nvSpPr>
          <p:cNvPr id="4" name="TextBox 3"/>
          <p:cNvSpPr txBox="1"/>
          <p:nvPr/>
        </p:nvSpPr>
        <p:spPr>
          <a:xfrm>
            <a:off x="762000" y="2362200"/>
            <a:ext cx="7444420" cy="1754326"/>
          </a:xfrm>
          <a:prstGeom prst="rect">
            <a:avLst/>
          </a:prstGeom>
          <a:noFill/>
        </p:spPr>
        <p:txBody>
          <a:bodyPr wrap="square" rtlCol="0">
            <a:spAutoFit/>
          </a:bodyPr>
          <a:lstStyle/>
          <a:p>
            <a:r>
              <a:rPr lang="en-US" dirty="0" smtClean="0"/>
              <a:t>291322441. </a:t>
            </a:r>
            <a:r>
              <a:rPr lang="en-US" dirty="0" err="1" smtClean="0"/>
              <a:t>Wrightstudio</a:t>
            </a:r>
            <a:r>
              <a:rPr lang="en-US" dirty="0" smtClean="0"/>
              <a:t>. Used under license from BigStockPhoto.com</a:t>
            </a:r>
          </a:p>
          <a:p>
            <a:r>
              <a:rPr lang="en-US" dirty="0" smtClean="0"/>
              <a:t>322491415. </a:t>
            </a:r>
            <a:r>
              <a:rPr lang="en-US" dirty="0" err="1" smtClean="0"/>
              <a:t>Iskorka</a:t>
            </a:r>
            <a:r>
              <a:rPr lang="en-US" dirty="0" smtClean="0"/>
              <a:t>. </a:t>
            </a:r>
            <a:r>
              <a:rPr lang="en-US" dirty="0"/>
              <a:t>Used under license from </a:t>
            </a:r>
            <a:r>
              <a:rPr lang="en-US" dirty="0" smtClean="0"/>
              <a:t>BigStockPhoto.com</a:t>
            </a:r>
          </a:p>
          <a:p>
            <a:r>
              <a:rPr lang="en-US" dirty="0" smtClean="0"/>
              <a:t>302051089. </a:t>
            </a:r>
            <a:r>
              <a:rPr lang="en-US" dirty="0" err="1" smtClean="0"/>
              <a:t>Golubovy</a:t>
            </a:r>
            <a:r>
              <a:rPr lang="en-US" dirty="0" smtClean="0"/>
              <a:t>. Used under license from BigStockPhoto.com</a:t>
            </a:r>
          </a:p>
          <a:p>
            <a:r>
              <a:rPr lang="en-US" dirty="0" smtClean="0"/>
              <a:t>312721969. Rido81. Used under license from BigStockPhoto.com</a:t>
            </a:r>
          </a:p>
          <a:p>
            <a:endParaRPr lang="en-US" dirty="0"/>
          </a:p>
          <a:p>
            <a:endParaRPr lang="en-US" dirty="0"/>
          </a:p>
        </p:txBody>
      </p:sp>
    </p:spTree>
    <p:custDataLst>
      <p:tags r:id="rId1"/>
    </p:custDataLst>
    <p:extLst>
      <p:ext uri="{BB962C8B-B14F-4D97-AF65-F5344CB8AC3E}">
        <p14:creationId xmlns:p14="http://schemas.microsoft.com/office/powerpoint/2010/main" val="2220282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a:t>
            </a:r>
          </a:p>
        </p:txBody>
      </p:sp>
      <p:sp>
        <p:nvSpPr>
          <p:cNvPr id="3" name="Content Placeholder 2"/>
          <p:cNvSpPr>
            <a:spLocks noGrp="1"/>
          </p:cNvSpPr>
          <p:nvPr>
            <p:ph idx="1"/>
          </p:nvPr>
        </p:nvSpPr>
        <p:spPr>
          <a:xfrm>
            <a:off x="457200" y="2057400"/>
            <a:ext cx="8229600" cy="4114800"/>
          </a:xfrm>
        </p:spPr>
        <p:txBody>
          <a:bodyPr>
            <a:noAutofit/>
          </a:bodyPr>
          <a:lstStyle/>
          <a:p>
            <a:pPr>
              <a:spcAft>
                <a:spcPts val="600"/>
              </a:spcAft>
            </a:pPr>
            <a:r>
              <a:rPr lang="en-US" sz="1350" dirty="0" smtClean="0">
                <a:cs typeface="Times New Roman" panose="02020603050405020304" pitchFamily="18" charset="0"/>
              </a:rPr>
              <a:t>Pew Research Center. </a:t>
            </a:r>
            <a:r>
              <a:rPr lang="en-US" sz="1400" dirty="0"/>
              <a:t>Accessed on 9/25/2019: </a:t>
            </a:r>
            <a:r>
              <a:rPr lang="en-US" sz="1400" dirty="0">
                <a:hlinkClick r:id="rId4"/>
              </a:rPr>
              <a:t>https://www.pewinternet.org/fact-sheet/mobile</a:t>
            </a:r>
            <a:r>
              <a:rPr lang="en-US" sz="1400" dirty="0" smtClean="0">
                <a:hlinkClick r:id="rId4"/>
              </a:rPr>
              <a:t>/</a:t>
            </a:r>
            <a:endParaRPr lang="en-US" sz="1400" dirty="0" smtClean="0"/>
          </a:p>
          <a:p>
            <a:pPr>
              <a:spcAft>
                <a:spcPts val="600"/>
              </a:spcAft>
            </a:pPr>
            <a:r>
              <a:rPr lang="en-US" sz="1400" dirty="0"/>
              <a:t>CNET. This is how you get your smartphone back fast. Accessed on 9/25/2019. </a:t>
            </a:r>
            <a:r>
              <a:rPr lang="en-US" sz="1400" dirty="0">
                <a:hlinkClick r:id="rId5"/>
              </a:rPr>
              <a:t>https://www.cnet.com/how-to/this-is-how-you-get-your-lost-or-stolen-android-phone-back-fast/#</a:t>
            </a:r>
            <a:r>
              <a:rPr lang="en-US" sz="1400" dirty="0" smtClean="0">
                <a:hlinkClick r:id="rId5"/>
              </a:rPr>
              <a:t>comments</a:t>
            </a:r>
            <a:endParaRPr lang="en-US" sz="1400" dirty="0" smtClean="0"/>
          </a:p>
          <a:p>
            <a:pPr>
              <a:spcAft>
                <a:spcPts val="600"/>
              </a:spcAft>
            </a:pPr>
            <a:r>
              <a:rPr lang="en-US" sz="1400" dirty="0"/>
              <a:t>Android Authority. “What Android App Permissions Mean and How to Use Them. Accessed on </a:t>
            </a:r>
            <a:r>
              <a:rPr lang="en-US" sz="1400" dirty="0" smtClean="0"/>
              <a:t>9/25/2019. </a:t>
            </a:r>
            <a:r>
              <a:rPr lang="en-US" sz="1400" dirty="0">
                <a:hlinkClick r:id="rId6"/>
              </a:rPr>
              <a:t>https://www.androidauthority.com/app-permissions-886758/#</a:t>
            </a:r>
            <a:r>
              <a:rPr lang="en-US" sz="1400" dirty="0" smtClean="0">
                <a:hlinkClick r:id="rId6"/>
              </a:rPr>
              <a:t>targetText=As%20the%20name%20suggests%2C%20app,app%20to%20use%20the%20feature.</a:t>
            </a:r>
            <a:endParaRPr lang="en-US" sz="1400" dirty="0"/>
          </a:p>
          <a:p>
            <a:pPr>
              <a:spcAft>
                <a:spcPts val="600"/>
              </a:spcAft>
            </a:pPr>
            <a:r>
              <a:rPr lang="en-US" sz="1400" dirty="0" smtClean="0"/>
              <a:t>Payette Forward. “What </a:t>
            </a:r>
            <a:r>
              <a:rPr lang="en-US" sz="1400" dirty="0"/>
              <a:t>is Emergency SOS</a:t>
            </a:r>
            <a:r>
              <a:rPr lang="en-US" sz="1400" dirty="0" smtClean="0"/>
              <a:t>?” </a:t>
            </a:r>
            <a:r>
              <a:rPr lang="en-US" sz="1400" dirty="0"/>
              <a:t>Accessed on </a:t>
            </a:r>
            <a:r>
              <a:rPr lang="en-US" sz="1400" dirty="0" smtClean="0"/>
              <a:t>9/25/2019.</a:t>
            </a:r>
            <a:br>
              <a:rPr lang="en-US" sz="1400" dirty="0" smtClean="0"/>
            </a:br>
            <a:r>
              <a:rPr lang="en-US" sz="1400" dirty="0" smtClean="0">
                <a:hlinkClick r:id="rId7"/>
              </a:rPr>
              <a:t>https</a:t>
            </a:r>
            <a:r>
              <a:rPr lang="en-US" sz="1400" dirty="0">
                <a:hlinkClick r:id="rId7"/>
              </a:rPr>
              <a:t>://www.payetteforward.com/what-is-emergency-sos-on-an-iphone-heres-the-truth/#targetText=Emergency%20SOS%20on%20an%20iPhone,an%20emergency%20SOS%20slider%20appears.</a:t>
            </a:r>
            <a:endParaRPr lang="en-US" sz="1400" dirty="0"/>
          </a:p>
          <a:p>
            <a:r>
              <a:rPr lang="en-US" sz="1400" dirty="0" smtClean="0"/>
              <a:t>Popular Science. “Update Your Smartphone.” Accessed on 9/25/2019. </a:t>
            </a:r>
            <a:r>
              <a:rPr lang="en-US" sz="1400" dirty="0" smtClean="0">
                <a:hlinkClick r:id="rId8"/>
              </a:rPr>
              <a:t>https</a:t>
            </a:r>
            <a:r>
              <a:rPr lang="en-US" sz="1400" dirty="0">
                <a:hlinkClick r:id="rId8"/>
              </a:rPr>
              <a:t>://www.popsci.com/update-every-gadget/</a:t>
            </a:r>
            <a:endParaRPr lang="en-US" sz="1400" dirty="0"/>
          </a:p>
          <a:p>
            <a:pPr>
              <a:spcAft>
                <a:spcPts val="600"/>
              </a:spcAft>
            </a:pPr>
            <a:endParaRPr lang="en-US" sz="1400" dirty="0"/>
          </a:p>
          <a:p>
            <a:pPr>
              <a:spcAft>
                <a:spcPts val="600"/>
              </a:spcAft>
            </a:pPr>
            <a:endParaRPr lang="en-US" sz="1400" dirty="0" smtClean="0"/>
          </a:p>
          <a:p>
            <a:pPr>
              <a:spcAft>
                <a:spcPts val="600"/>
              </a:spcAft>
            </a:pPr>
            <a:endParaRPr lang="en-US" sz="1400" dirty="0"/>
          </a:p>
          <a:p>
            <a:pPr>
              <a:spcAft>
                <a:spcPts val="600"/>
              </a:spcAft>
            </a:pPr>
            <a:endParaRPr lang="en-US" sz="135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57302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CC5CC3-842C-4D89-99CF-9BED436B2139}"/>
              </a:ext>
            </a:extLst>
          </p:cNvPr>
          <p:cNvSpPr/>
          <p:nvPr/>
        </p:nvSpPr>
        <p:spPr>
          <a:xfrm>
            <a:off x="4331351" y="1546285"/>
            <a:ext cx="4812649" cy="914400"/>
          </a:xfrm>
          <a:prstGeom prst="rect">
            <a:avLst/>
          </a:prstGeom>
          <a:solidFill>
            <a:srgbClr val="647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38600" y="1600200"/>
            <a:ext cx="3407833" cy="914400"/>
          </a:xfrm>
        </p:spPr>
        <p:txBody>
          <a:bodyPr>
            <a:noAutofit/>
          </a:bodyPr>
          <a:lstStyle/>
          <a:p>
            <a:r>
              <a:rPr lang="en-US" sz="6000" dirty="0">
                <a:solidFill>
                  <a:schemeClr val="bg1"/>
                </a:solidFill>
                <a:latin typeface="Arial Black" panose="020B0A04020102020204" pitchFamily="34" charset="0"/>
                <a:cs typeface="Aharoni" panose="020B0604020202020204" pitchFamily="2" charset="-79"/>
              </a:rPr>
              <a:t>81%</a:t>
            </a:r>
          </a:p>
        </p:txBody>
      </p:sp>
      <p:sp>
        <p:nvSpPr>
          <p:cNvPr id="3" name="Content Placeholder 2"/>
          <p:cNvSpPr>
            <a:spLocks noGrp="1"/>
          </p:cNvSpPr>
          <p:nvPr>
            <p:ph idx="1"/>
          </p:nvPr>
        </p:nvSpPr>
        <p:spPr>
          <a:xfrm>
            <a:off x="4572000" y="2743200"/>
            <a:ext cx="4343400" cy="3581400"/>
          </a:xfrm>
        </p:spPr>
        <p:txBody>
          <a:bodyPr>
            <a:normAutofit/>
          </a:bodyPr>
          <a:lstStyle/>
          <a:p>
            <a:pPr marL="0" indent="0">
              <a:buNone/>
            </a:pPr>
            <a:r>
              <a:rPr lang="en-US" sz="2000" dirty="0"/>
              <a:t>What do you use your smartphone for?</a:t>
            </a:r>
          </a:p>
          <a:p>
            <a:r>
              <a:rPr lang="en-US" sz="2000" dirty="0"/>
              <a:t>Phone calls and texting</a:t>
            </a:r>
          </a:p>
          <a:p>
            <a:r>
              <a:rPr lang="en-US" sz="2000" dirty="0"/>
              <a:t>Streaming music and video</a:t>
            </a:r>
          </a:p>
          <a:p>
            <a:r>
              <a:rPr lang="en-US" sz="2000" dirty="0"/>
              <a:t>Social media</a:t>
            </a:r>
          </a:p>
          <a:p>
            <a:r>
              <a:rPr lang="en-US" sz="2000" dirty="0"/>
              <a:t>Photography</a:t>
            </a:r>
          </a:p>
          <a:p>
            <a:r>
              <a:rPr lang="en-US" sz="2000" dirty="0"/>
              <a:t>Online banking</a:t>
            </a:r>
          </a:p>
          <a:p>
            <a:r>
              <a:rPr lang="en-US" sz="2000" dirty="0"/>
              <a:t>Travel</a:t>
            </a:r>
          </a:p>
          <a:p>
            <a:r>
              <a:rPr lang="en-US" sz="2000" dirty="0"/>
              <a:t>Online shopping</a:t>
            </a:r>
          </a:p>
          <a:p>
            <a:r>
              <a:rPr lang="en-US" sz="2000" dirty="0"/>
              <a:t>Health management</a:t>
            </a:r>
          </a:p>
          <a:p>
            <a:endParaRPr lang="en-US" sz="2000" dirty="0"/>
          </a:p>
          <a:p>
            <a:endParaRPr lang="en-US" sz="1800" dirty="0"/>
          </a:p>
          <a:p>
            <a:endParaRPr lang="en-US" sz="2400" dirty="0"/>
          </a:p>
        </p:txBody>
      </p:sp>
      <p:pic>
        <p:nvPicPr>
          <p:cNvPr id="6" name="Picture 5" descr="A person sitting at a table using a computer&#10;&#10;Description automatically generated">
            <a:extLst>
              <a:ext uri="{FF2B5EF4-FFF2-40B4-BE49-F238E27FC236}">
                <a16:creationId xmlns:a16="http://schemas.microsoft.com/office/drawing/2014/main" id="{0870B4A9-6160-4BDA-B4AD-A570AFAC63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392" r="9822" b="9373"/>
          <a:stretch/>
        </p:blipFill>
        <p:spPr>
          <a:xfrm>
            <a:off x="0" y="1270362"/>
            <a:ext cx="4331351" cy="5054238"/>
          </a:xfrm>
          <a:prstGeom prst="rect">
            <a:avLst/>
          </a:prstGeom>
        </p:spPr>
      </p:pic>
      <p:sp>
        <p:nvSpPr>
          <p:cNvPr id="7" name="Title 1">
            <a:extLst>
              <a:ext uri="{FF2B5EF4-FFF2-40B4-BE49-F238E27FC236}">
                <a16:creationId xmlns:a16="http://schemas.microsoft.com/office/drawing/2014/main" id="{FB74853C-1847-4F51-BC70-DE26BEEE7054}"/>
              </a:ext>
            </a:extLst>
          </p:cNvPr>
          <p:cNvSpPr txBox="1">
            <a:spLocks/>
          </p:cNvSpPr>
          <p:nvPr/>
        </p:nvSpPr>
        <p:spPr>
          <a:xfrm>
            <a:off x="6629400" y="1600200"/>
            <a:ext cx="20574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chemeClr val="bg1"/>
                </a:solidFill>
                <a:latin typeface="Arial" panose="020B0604020202020204" pitchFamily="34" charset="0"/>
                <a:cs typeface="Arial" panose="020B0604020202020204" pitchFamily="34" charset="0"/>
              </a:rPr>
              <a:t>of Americans </a:t>
            </a:r>
          </a:p>
          <a:p>
            <a:pPr algn="l"/>
            <a:r>
              <a:rPr lang="en-US" sz="1600" dirty="0">
                <a:solidFill>
                  <a:schemeClr val="bg1"/>
                </a:solidFill>
                <a:latin typeface="Arial" panose="020B0604020202020204" pitchFamily="34" charset="0"/>
                <a:cs typeface="Arial" panose="020B0604020202020204" pitchFamily="34" charset="0"/>
              </a:rPr>
              <a:t>own a smartphone</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84111"/>
            <a:ext cx="5688318" cy="5029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1295400"/>
            <a:ext cx="8610600" cy="914400"/>
          </a:xfrm>
        </p:spPr>
        <p:txBody>
          <a:bodyPr>
            <a:normAutofit/>
          </a:bodyPr>
          <a:lstStyle/>
          <a:p>
            <a:pPr algn="l"/>
            <a:r>
              <a:rPr lang="en-US" sz="4000" dirty="0"/>
              <a:t>Wyatt builds smart home</a:t>
            </a:r>
          </a:p>
        </p:txBody>
      </p:sp>
      <p:sp>
        <p:nvSpPr>
          <p:cNvPr id="13" name="TextBox 12"/>
          <p:cNvSpPr txBox="1"/>
          <p:nvPr/>
        </p:nvSpPr>
        <p:spPr>
          <a:xfrm>
            <a:off x="6629400" y="2362200"/>
            <a:ext cx="2133600" cy="707886"/>
          </a:xfrm>
          <a:prstGeom prst="rect">
            <a:avLst/>
          </a:prstGeom>
          <a:noFill/>
        </p:spPr>
        <p:txBody>
          <a:bodyPr wrap="square" rtlCol="0">
            <a:spAutoFit/>
          </a:bodyPr>
          <a:lstStyle/>
          <a:p>
            <a:r>
              <a:rPr lang="en-US" sz="1000" dirty="0">
                <a:solidFill>
                  <a:schemeClr val="bg1"/>
                </a:solidFill>
              </a:rPr>
              <a:t>Hi Jonathan! It sure does seem like we have a lot in common.  I am a little busy over the next few days, but maybe I’ll message you Tuesday.</a:t>
            </a:r>
          </a:p>
        </p:txBody>
      </p:sp>
      <p:sp>
        <p:nvSpPr>
          <p:cNvPr id="14" name="TextBox 13"/>
          <p:cNvSpPr txBox="1"/>
          <p:nvPr/>
        </p:nvSpPr>
        <p:spPr>
          <a:xfrm>
            <a:off x="6019800" y="3299178"/>
            <a:ext cx="2057400" cy="246221"/>
          </a:xfrm>
          <a:prstGeom prst="rect">
            <a:avLst/>
          </a:prstGeom>
          <a:noFill/>
        </p:spPr>
        <p:txBody>
          <a:bodyPr wrap="square" rtlCol="0">
            <a:spAutoFit/>
          </a:bodyPr>
          <a:lstStyle/>
          <a:p>
            <a:r>
              <a:rPr lang="en-US" sz="1000" dirty="0"/>
              <a:t>Sounds good! Looking forward to it!</a:t>
            </a:r>
          </a:p>
        </p:txBody>
      </p:sp>
      <p:sp>
        <p:nvSpPr>
          <p:cNvPr id="15" name="TextBox 14"/>
          <p:cNvSpPr txBox="1"/>
          <p:nvPr/>
        </p:nvSpPr>
        <p:spPr>
          <a:xfrm>
            <a:off x="6858000" y="3798710"/>
            <a:ext cx="2057400" cy="246221"/>
          </a:xfrm>
          <a:prstGeom prst="rect">
            <a:avLst/>
          </a:prstGeom>
          <a:noFill/>
        </p:spPr>
        <p:txBody>
          <a:bodyPr wrap="square" rtlCol="0">
            <a:spAutoFit/>
          </a:bodyPr>
          <a:lstStyle/>
          <a:p>
            <a:r>
              <a:rPr lang="en-US" sz="1000" dirty="0">
                <a:solidFill>
                  <a:schemeClr val="bg1"/>
                </a:solidFill>
              </a:rPr>
              <a:t>Yeah me too! I’m free at 9pm.</a:t>
            </a:r>
          </a:p>
        </p:txBody>
      </p:sp>
      <p:sp>
        <p:nvSpPr>
          <p:cNvPr id="16" name="TextBox 15"/>
          <p:cNvSpPr txBox="1"/>
          <p:nvPr/>
        </p:nvSpPr>
        <p:spPr>
          <a:xfrm>
            <a:off x="7467600" y="4325779"/>
            <a:ext cx="2057400" cy="246221"/>
          </a:xfrm>
          <a:prstGeom prst="rect">
            <a:avLst/>
          </a:prstGeom>
          <a:noFill/>
        </p:spPr>
        <p:txBody>
          <a:bodyPr wrap="square" rtlCol="0">
            <a:spAutoFit/>
          </a:bodyPr>
          <a:lstStyle/>
          <a:p>
            <a:r>
              <a:rPr lang="en-US" sz="1000" dirty="0">
                <a:solidFill>
                  <a:schemeClr val="bg1"/>
                </a:solidFill>
              </a:rPr>
              <a:t>Does that time work?</a:t>
            </a:r>
          </a:p>
        </p:txBody>
      </p:sp>
      <p:sp>
        <p:nvSpPr>
          <p:cNvPr id="17" name="TextBox 16"/>
          <p:cNvSpPr txBox="1"/>
          <p:nvPr/>
        </p:nvSpPr>
        <p:spPr>
          <a:xfrm>
            <a:off x="6096000" y="4832025"/>
            <a:ext cx="2057400" cy="246221"/>
          </a:xfrm>
          <a:prstGeom prst="rect">
            <a:avLst/>
          </a:prstGeom>
          <a:noFill/>
        </p:spPr>
        <p:txBody>
          <a:bodyPr wrap="square" rtlCol="0">
            <a:spAutoFit/>
          </a:bodyPr>
          <a:lstStyle/>
          <a:p>
            <a:r>
              <a:rPr lang="en-US" sz="1000" dirty="0"/>
              <a:t>Perfect for me!</a:t>
            </a:r>
          </a:p>
        </p:txBody>
      </p:sp>
      <p:pic>
        <p:nvPicPr>
          <p:cNvPr id="7" name="Content Placeholder 6" descr="A picture containing person, indoor, looking, cake&#10;&#10;Description automatically generated">
            <a:extLst>
              <a:ext uri="{FF2B5EF4-FFF2-40B4-BE49-F238E27FC236}">
                <a16:creationId xmlns:a16="http://schemas.microsoft.com/office/drawing/2014/main" id="{01D4ECA4-9524-426F-97BC-AB6386C0331F}"/>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r="2500" b="4667"/>
          <a:stretch/>
        </p:blipFill>
        <p:spPr>
          <a:xfrm>
            <a:off x="-1" y="1295400"/>
            <a:ext cx="9144001" cy="5040488"/>
          </a:xfrm>
        </p:spPr>
      </p:pic>
      <p:sp>
        <p:nvSpPr>
          <p:cNvPr id="20" name="TextBox 19"/>
          <p:cNvSpPr txBox="1"/>
          <p:nvPr/>
        </p:nvSpPr>
        <p:spPr>
          <a:xfrm>
            <a:off x="6019800" y="5849779"/>
            <a:ext cx="2057400" cy="246221"/>
          </a:xfrm>
          <a:prstGeom prst="rect">
            <a:avLst/>
          </a:prstGeom>
          <a:noFill/>
        </p:spPr>
        <p:txBody>
          <a:bodyPr wrap="square" rtlCol="0">
            <a:spAutoFit/>
          </a:bodyPr>
          <a:lstStyle/>
          <a:p>
            <a:r>
              <a:rPr lang="en-US" sz="1000" dirty="0"/>
              <a:t>TTYL</a:t>
            </a:r>
          </a:p>
        </p:txBody>
      </p:sp>
      <p:sp>
        <p:nvSpPr>
          <p:cNvPr id="8" name="Rectangle 7">
            <a:extLst>
              <a:ext uri="{FF2B5EF4-FFF2-40B4-BE49-F238E27FC236}">
                <a16:creationId xmlns:a16="http://schemas.microsoft.com/office/drawing/2014/main" id="{272AA2E8-1727-4E03-A475-BC2DFF54721E}"/>
              </a:ext>
            </a:extLst>
          </p:cNvPr>
          <p:cNvSpPr/>
          <p:nvPr/>
        </p:nvSpPr>
        <p:spPr>
          <a:xfrm>
            <a:off x="-2" y="1284111"/>
            <a:ext cx="9144002" cy="5051777"/>
          </a:xfrm>
          <a:prstGeom prst="rect">
            <a:avLst/>
          </a:prstGeom>
          <a:solidFill>
            <a:schemeClr val="dk1">
              <a:alpha val="5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1C030DFD-9FD6-410A-B4B4-62AFCB9B4563}"/>
              </a:ext>
            </a:extLst>
          </p:cNvPr>
          <p:cNvSpPr txBox="1">
            <a:spLocks/>
          </p:cNvSpPr>
          <p:nvPr/>
        </p:nvSpPr>
        <p:spPr>
          <a:xfrm>
            <a:off x="381000" y="1988389"/>
            <a:ext cx="4343398" cy="40828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bg1"/>
                </a:solidFill>
                <a:latin typeface="+mn-lt"/>
                <a:cs typeface="Aharoni" panose="020B0604020202020204" pitchFamily="2" charset="-79"/>
              </a:rPr>
              <a:t>“I would be lost without my phone.”</a:t>
            </a:r>
          </a:p>
          <a:p>
            <a:endParaRPr lang="en-US" sz="2000" dirty="0">
              <a:solidFill>
                <a:schemeClr val="bg1"/>
              </a:solidFill>
              <a:latin typeface="+mn-lt"/>
              <a:cs typeface="Aharoni" panose="020B0604020202020204" pitchFamily="2" charset="-79"/>
            </a:endParaRPr>
          </a:p>
          <a:p>
            <a:r>
              <a:rPr lang="en-US" sz="2000" dirty="0">
                <a:solidFill>
                  <a:schemeClr val="bg1"/>
                </a:solidFill>
                <a:latin typeface="+mn-lt"/>
                <a:cs typeface="Aharoni" panose="020B0604020202020204" pitchFamily="2" charset="-79"/>
              </a:rPr>
              <a:t>“I don’t leave home without it.”</a:t>
            </a:r>
          </a:p>
          <a:p>
            <a:endParaRPr lang="en-US" sz="2000" dirty="0">
              <a:solidFill>
                <a:schemeClr val="bg1"/>
              </a:solidFill>
              <a:latin typeface="+mn-lt"/>
              <a:cs typeface="Aharoni" panose="020B0604020202020204" pitchFamily="2" charset="-79"/>
            </a:endParaRPr>
          </a:p>
          <a:p>
            <a:r>
              <a:rPr lang="en-US" sz="2000" dirty="0">
                <a:solidFill>
                  <a:schemeClr val="bg1"/>
                </a:solidFill>
                <a:latin typeface="+mn-lt"/>
                <a:cs typeface="Aharoni" panose="020B0604020202020204" pitchFamily="2" charset="-79"/>
              </a:rPr>
              <a:t>“It’s my lifeline!”</a:t>
            </a:r>
          </a:p>
          <a:p>
            <a:endParaRPr lang="en-US" sz="2000" dirty="0">
              <a:solidFill>
                <a:schemeClr val="bg1"/>
              </a:solidFill>
              <a:latin typeface="+mn-lt"/>
              <a:cs typeface="Aharoni" panose="020B0604020202020204" pitchFamily="2" charset="-79"/>
            </a:endParaRPr>
          </a:p>
          <a:p>
            <a:r>
              <a:rPr lang="en-US" sz="2000" dirty="0">
                <a:solidFill>
                  <a:schemeClr val="bg1"/>
                </a:solidFill>
                <a:latin typeface="+mn-lt"/>
                <a:cs typeface="Aharoni" panose="020B0604020202020204" pitchFamily="2" charset="-79"/>
              </a:rPr>
              <a:t>“I feel naked without it.”</a:t>
            </a:r>
          </a:p>
          <a:p>
            <a:endParaRPr lang="en-US" sz="1800" dirty="0">
              <a:solidFill>
                <a:schemeClr val="bg1"/>
              </a:solidFill>
              <a:latin typeface="+mn-lt"/>
              <a:cs typeface="Aharoni" panose="020B0604020202020204" pitchFamily="2" charset="-79"/>
            </a:endParaRPr>
          </a:p>
          <a:p>
            <a:endParaRPr lang="en-US" sz="1800" dirty="0">
              <a:solidFill>
                <a:schemeClr val="bg1"/>
              </a:solidFill>
              <a:latin typeface="+mn-lt"/>
              <a:cs typeface="Aharoni" panose="020B0604020202020204" pitchFamily="2" charset="-79"/>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29400" y="2362200"/>
            <a:ext cx="2133600" cy="707886"/>
          </a:xfrm>
          <a:prstGeom prst="rect">
            <a:avLst/>
          </a:prstGeom>
          <a:noFill/>
        </p:spPr>
        <p:txBody>
          <a:bodyPr wrap="square" rtlCol="0">
            <a:spAutoFit/>
          </a:bodyPr>
          <a:lstStyle/>
          <a:p>
            <a:r>
              <a:rPr lang="en-US" sz="1000" dirty="0">
                <a:solidFill>
                  <a:schemeClr val="bg1"/>
                </a:solidFill>
              </a:rPr>
              <a:t>Hi Jonathan! It sure does seem like we have a lot in common.  I am a little busy over the next few days, but maybe I’ll message you Tuesday.</a:t>
            </a:r>
          </a:p>
        </p:txBody>
      </p:sp>
      <p:sp>
        <p:nvSpPr>
          <p:cNvPr id="14" name="TextBox 13"/>
          <p:cNvSpPr txBox="1"/>
          <p:nvPr/>
        </p:nvSpPr>
        <p:spPr>
          <a:xfrm>
            <a:off x="6019800" y="3299178"/>
            <a:ext cx="2057400" cy="246221"/>
          </a:xfrm>
          <a:prstGeom prst="rect">
            <a:avLst/>
          </a:prstGeom>
          <a:noFill/>
        </p:spPr>
        <p:txBody>
          <a:bodyPr wrap="square" rtlCol="0">
            <a:spAutoFit/>
          </a:bodyPr>
          <a:lstStyle/>
          <a:p>
            <a:r>
              <a:rPr lang="en-US" sz="1000" dirty="0"/>
              <a:t>Sounds good! Looking forward to it!</a:t>
            </a:r>
          </a:p>
        </p:txBody>
      </p:sp>
      <p:sp>
        <p:nvSpPr>
          <p:cNvPr id="15" name="TextBox 14"/>
          <p:cNvSpPr txBox="1"/>
          <p:nvPr/>
        </p:nvSpPr>
        <p:spPr>
          <a:xfrm>
            <a:off x="6858000" y="3798710"/>
            <a:ext cx="2057400" cy="246221"/>
          </a:xfrm>
          <a:prstGeom prst="rect">
            <a:avLst/>
          </a:prstGeom>
          <a:noFill/>
        </p:spPr>
        <p:txBody>
          <a:bodyPr wrap="square" rtlCol="0">
            <a:spAutoFit/>
          </a:bodyPr>
          <a:lstStyle/>
          <a:p>
            <a:r>
              <a:rPr lang="en-US" sz="1000" dirty="0">
                <a:solidFill>
                  <a:schemeClr val="bg1"/>
                </a:solidFill>
              </a:rPr>
              <a:t>Yeah me too! I’m free at 9pm.</a:t>
            </a:r>
          </a:p>
        </p:txBody>
      </p:sp>
      <p:sp>
        <p:nvSpPr>
          <p:cNvPr id="16" name="TextBox 15"/>
          <p:cNvSpPr txBox="1"/>
          <p:nvPr/>
        </p:nvSpPr>
        <p:spPr>
          <a:xfrm>
            <a:off x="7467600" y="4325779"/>
            <a:ext cx="2057400" cy="246221"/>
          </a:xfrm>
          <a:prstGeom prst="rect">
            <a:avLst/>
          </a:prstGeom>
          <a:noFill/>
        </p:spPr>
        <p:txBody>
          <a:bodyPr wrap="square" rtlCol="0">
            <a:spAutoFit/>
          </a:bodyPr>
          <a:lstStyle/>
          <a:p>
            <a:r>
              <a:rPr lang="en-US" sz="1000" dirty="0">
                <a:solidFill>
                  <a:schemeClr val="bg1"/>
                </a:solidFill>
              </a:rPr>
              <a:t>Does that time work?</a:t>
            </a:r>
          </a:p>
        </p:txBody>
      </p:sp>
      <p:sp>
        <p:nvSpPr>
          <p:cNvPr id="17" name="TextBox 16"/>
          <p:cNvSpPr txBox="1"/>
          <p:nvPr/>
        </p:nvSpPr>
        <p:spPr>
          <a:xfrm>
            <a:off x="6096000" y="4832025"/>
            <a:ext cx="2057400" cy="246221"/>
          </a:xfrm>
          <a:prstGeom prst="rect">
            <a:avLst/>
          </a:prstGeom>
          <a:noFill/>
        </p:spPr>
        <p:txBody>
          <a:bodyPr wrap="square" rtlCol="0">
            <a:spAutoFit/>
          </a:bodyPr>
          <a:lstStyle/>
          <a:p>
            <a:r>
              <a:rPr lang="en-US" sz="1000" dirty="0"/>
              <a:t>Perfect for me!</a:t>
            </a:r>
          </a:p>
        </p:txBody>
      </p:sp>
      <p:sp>
        <p:nvSpPr>
          <p:cNvPr id="18" name="TextBox 17"/>
          <p:cNvSpPr txBox="1"/>
          <p:nvPr/>
        </p:nvSpPr>
        <p:spPr>
          <a:xfrm>
            <a:off x="9869020" y="5410200"/>
            <a:ext cx="2057400" cy="246221"/>
          </a:xfrm>
          <a:prstGeom prst="rect">
            <a:avLst/>
          </a:prstGeom>
          <a:noFill/>
        </p:spPr>
        <p:txBody>
          <a:bodyPr wrap="square" rtlCol="0">
            <a:spAutoFit/>
          </a:bodyPr>
          <a:lstStyle/>
          <a:p>
            <a:r>
              <a:rPr lang="en-US" sz="1000" dirty="0">
                <a:solidFill>
                  <a:schemeClr val="bg1"/>
                </a:solidFill>
              </a:rPr>
              <a:t>OK!</a:t>
            </a:r>
          </a:p>
        </p:txBody>
      </p:sp>
      <p:sp>
        <p:nvSpPr>
          <p:cNvPr id="20" name="TextBox 19"/>
          <p:cNvSpPr txBox="1"/>
          <p:nvPr/>
        </p:nvSpPr>
        <p:spPr>
          <a:xfrm>
            <a:off x="6019800" y="5849779"/>
            <a:ext cx="2057400" cy="246221"/>
          </a:xfrm>
          <a:prstGeom prst="rect">
            <a:avLst/>
          </a:prstGeom>
          <a:noFill/>
        </p:spPr>
        <p:txBody>
          <a:bodyPr wrap="square" rtlCol="0">
            <a:spAutoFit/>
          </a:bodyPr>
          <a:lstStyle/>
          <a:p>
            <a:r>
              <a:rPr lang="en-US" sz="1000" dirty="0"/>
              <a:t>TTYL</a:t>
            </a:r>
          </a:p>
        </p:txBody>
      </p:sp>
      <p:sp>
        <p:nvSpPr>
          <p:cNvPr id="19" name="Title 1">
            <a:extLst>
              <a:ext uri="{FF2B5EF4-FFF2-40B4-BE49-F238E27FC236}">
                <a16:creationId xmlns:a16="http://schemas.microsoft.com/office/drawing/2014/main" id="{1C030DFD-9FD6-410A-B4B4-62AFCB9B4563}"/>
              </a:ext>
            </a:extLst>
          </p:cNvPr>
          <p:cNvSpPr txBox="1">
            <a:spLocks/>
          </p:cNvSpPr>
          <p:nvPr/>
        </p:nvSpPr>
        <p:spPr>
          <a:xfrm>
            <a:off x="381000" y="1988389"/>
            <a:ext cx="4343398" cy="40828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bg1"/>
                </a:solidFill>
                <a:latin typeface="+mn-lt"/>
                <a:cs typeface="Aharoni" panose="020B0604020202020204" pitchFamily="2" charset="-79"/>
              </a:rPr>
              <a:t>“I would be lost without my phone.”</a:t>
            </a:r>
          </a:p>
          <a:p>
            <a:endParaRPr lang="en-US" sz="2000" dirty="0">
              <a:solidFill>
                <a:schemeClr val="bg1"/>
              </a:solidFill>
              <a:latin typeface="+mn-lt"/>
              <a:cs typeface="Aharoni" panose="020B0604020202020204" pitchFamily="2" charset="-79"/>
            </a:endParaRPr>
          </a:p>
          <a:p>
            <a:r>
              <a:rPr lang="en-US" sz="2000" dirty="0">
                <a:solidFill>
                  <a:schemeClr val="bg1"/>
                </a:solidFill>
                <a:latin typeface="+mn-lt"/>
                <a:cs typeface="Aharoni" panose="020B0604020202020204" pitchFamily="2" charset="-79"/>
              </a:rPr>
              <a:t>“I don’t leave home without it.”</a:t>
            </a:r>
          </a:p>
          <a:p>
            <a:endParaRPr lang="en-US" sz="2000" dirty="0">
              <a:solidFill>
                <a:schemeClr val="bg1"/>
              </a:solidFill>
              <a:latin typeface="+mn-lt"/>
              <a:cs typeface="Aharoni" panose="020B0604020202020204" pitchFamily="2" charset="-79"/>
            </a:endParaRPr>
          </a:p>
          <a:p>
            <a:r>
              <a:rPr lang="en-US" sz="2000" dirty="0">
                <a:solidFill>
                  <a:schemeClr val="bg1"/>
                </a:solidFill>
                <a:latin typeface="+mn-lt"/>
                <a:cs typeface="Aharoni" panose="020B0604020202020204" pitchFamily="2" charset="-79"/>
              </a:rPr>
              <a:t>“It’s my lifeline!”</a:t>
            </a:r>
          </a:p>
          <a:p>
            <a:endParaRPr lang="en-US" sz="2000" dirty="0">
              <a:solidFill>
                <a:schemeClr val="bg1"/>
              </a:solidFill>
              <a:latin typeface="+mn-lt"/>
              <a:cs typeface="Aharoni" panose="020B0604020202020204" pitchFamily="2" charset="-79"/>
            </a:endParaRPr>
          </a:p>
          <a:p>
            <a:r>
              <a:rPr lang="en-US" sz="2000" dirty="0">
                <a:solidFill>
                  <a:schemeClr val="bg1"/>
                </a:solidFill>
                <a:latin typeface="+mn-lt"/>
                <a:cs typeface="Aharoni" panose="020B0604020202020204" pitchFamily="2" charset="-79"/>
              </a:rPr>
              <a:t>“I feel naked without it.”</a:t>
            </a:r>
          </a:p>
          <a:p>
            <a:endParaRPr lang="en-US" sz="1800" dirty="0">
              <a:solidFill>
                <a:schemeClr val="bg1"/>
              </a:solidFill>
              <a:latin typeface="+mn-lt"/>
              <a:cs typeface="Aharoni" panose="020B0604020202020204" pitchFamily="2" charset="-79"/>
            </a:endParaRPr>
          </a:p>
          <a:p>
            <a:endParaRPr lang="en-US" sz="1800" dirty="0">
              <a:solidFill>
                <a:schemeClr val="bg1"/>
              </a:solidFill>
              <a:latin typeface="+mn-lt"/>
              <a:cs typeface="Aharoni" panose="020B0604020202020204" pitchFamily="2" charset="-79"/>
            </a:endParaRPr>
          </a:p>
        </p:txBody>
      </p:sp>
      <p:pic>
        <p:nvPicPr>
          <p:cNvPr id="9" name="Picture 8" descr="A picture containing person, outdoor, grass, field&#10;&#10;Description automatically generated">
            <a:extLst>
              <a:ext uri="{FF2B5EF4-FFF2-40B4-BE49-F238E27FC236}">
                <a16:creationId xmlns:a16="http://schemas.microsoft.com/office/drawing/2014/main" id="{B341FDCE-2E9A-480E-B81D-74E61CBA95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8" r="3620" b="8561"/>
          <a:stretch/>
        </p:blipFill>
        <p:spPr>
          <a:xfrm>
            <a:off x="0" y="1289755"/>
            <a:ext cx="9144000" cy="5017910"/>
          </a:xfrm>
          <a:prstGeom prst="rect">
            <a:avLst/>
          </a:prstGeom>
        </p:spPr>
      </p:pic>
      <p:sp>
        <p:nvSpPr>
          <p:cNvPr id="21" name="Rectangle 20">
            <a:extLst>
              <a:ext uri="{FF2B5EF4-FFF2-40B4-BE49-F238E27FC236}">
                <a16:creationId xmlns:a16="http://schemas.microsoft.com/office/drawing/2014/main" id="{7FE4D0F0-3A42-4EF8-AF8E-BFCE383C4B69}"/>
              </a:ext>
            </a:extLst>
          </p:cNvPr>
          <p:cNvSpPr/>
          <p:nvPr/>
        </p:nvSpPr>
        <p:spPr>
          <a:xfrm>
            <a:off x="0" y="1277055"/>
            <a:ext cx="9168757" cy="5064182"/>
          </a:xfrm>
          <a:prstGeom prst="rect">
            <a:avLst/>
          </a:prstGeom>
          <a:solidFill>
            <a:schemeClr val="dk1">
              <a:alpha val="5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013BAB26-9782-4DB1-B897-770E150711F9}"/>
              </a:ext>
            </a:extLst>
          </p:cNvPr>
          <p:cNvSpPr txBox="1">
            <a:spLocks/>
          </p:cNvSpPr>
          <p:nvPr/>
        </p:nvSpPr>
        <p:spPr>
          <a:xfrm>
            <a:off x="2081273" y="2252804"/>
            <a:ext cx="5181599" cy="34094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latin typeface="+mn-lt"/>
                <a:cs typeface="Aharoni" panose="020B0604020202020204" pitchFamily="2" charset="-79"/>
              </a:rPr>
              <a:t>Are you familiar with your smartphone’s security and privacy settings?</a:t>
            </a:r>
          </a:p>
          <a:p>
            <a:endParaRPr lang="en-US" sz="1800" dirty="0">
              <a:solidFill>
                <a:schemeClr val="bg1"/>
              </a:solidFill>
              <a:latin typeface="+mn-lt"/>
              <a:cs typeface="Aharoni" panose="020B0604020202020204" pitchFamily="2" charset="-79"/>
            </a:endParaRPr>
          </a:p>
          <a:p>
            <a:endParaRPr lang="en-US" sz="1800" dirty="0">
              <a:solidFill>
                <a:schemeClr val="bg1"/>
              </a:solidFill>
              <a:latin typeface="+mn-lt"/>
              <a:cs typeface="Aharoni" panose="020B0604020202020204" pitchFamily="2" charset="-79"/>
            </a:endParaRPr>
          </a:p>
        </p:txBody>
      </p:sp>
    </p:spTree>
    <p:custDataLst>
      <p:tags r:id="rId1"/>
    </p:custDataLst>
    <p:extLst>
      <p:ext uri="{BB962C8B-B14F-4D97-AF65-F5344CB8AC3E}">
        <p14:creationId xmlns:p14="http://schemas.microsoft.com/office/powerpoint/2010/main" val="3624075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84111"/>
            <a:ext cx="9144000" cy="5029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1295400"/>
            <a:ext cx="8610600" cy="914400"/>
          </a:xfrm>
        </p:spPr>
        <p:txBody>
          <a:bodyPr>
            <a:normAutofit/>
          </a:bodyPr>
          <a:lstStyle/>
          <a:p>
            <a:pPr algn="l"/>
            <a:r>
              <a:rPr lang="en-US" sz="3600" dirty="0"/>
              <a:t>Identify your device and OS</a:t>
            </a:r>
          </a:p>
        </p:txBody>
      </p:sp>
      <p:sp>
        <p:nvSpPr>
          <p:cNvPr id="11" name="Content Placeholder 2"/>
          <p:cNvSpPr>
            <a:spLocks noGrp="1"/>
          </p:cNvSpPr>
          <p:nvPr>
            <p:ph idx="1"/>
          </p:nvPr>
        </p:nvSpPr>
        <p:spPr>
          <a:xfrm>
            <a:off x="152400" y="2209800"/>
            <a:ext cx="5486400" cy="4114800"/>
          </a:xfrm>
        </p:spPr>
        <p:txBody>
          <a:bodyPr>
            <a:normAutofit/>
          </a:bodyPr>
          <a:lstStyle/>
          <a:p>
            <a:pPr marL="0" indent="0">
              <a:buNone/>
            </a:pPr>
            <a:r>
              <a:rPr lang="en-US" sz="2400" dirty="0"/>
              <a:t>There are 2 major operating systems</a:t>
            </a:r>
          </a:p>
        </p:txBody>
      </p:sp>
      <p:sp>
        <p:nvSpPr>
          <p:cNvPr id="5" name="Rectangle 4">
            <a:extLst>
              <a:ext uri="{FF2B5EF4-FFF2-40B4-BE49-F238E27FC236}">
                <a16:creationId xmlns:a16="http://schemas.microsoft.com/office/drawing/2014/main" id="{967F5F55-A47A-4243-BD6A-94DB18392570}"/>
              </a:ext>
            </a:extLst>
          </p:cNvPr>
          <p:cNvSpPr/>
          <p:nvPr/>
        </p:nvSpPr>
        <p:spPr>
          <a:xfrm>
            <a:off x="0" y="2884310"/>
            <a:ext cx="457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3C15261-3EA7-4A73-9E7E-DCD9233EC7CB}"/>
              </a:ext>
            </a:extLst>
          </p:cNvPr>
          <p:cNvSpPr/>
          <p:nvPr/>
        </p:nvSpPr>
        <p:spPr>
          <a:xfrm>
            <a:off x="4572000" y="2877222"/>
            <a:ext cx="4577316"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ios logo">
            <a:extLst>
              <a:ext uri="{FF2B5EF4-FFF2-40B4-BE49-F238E27FC236}">
                <a16:creationId xmlns:a16="http://schemas.microsoft.com/office/drawing/2014/main" id="{BE5B8F80-AA94-486A-8C94-E8ADBAC50C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5772" y="3059604"/>
            <a:ext cx="1596190" cy="7387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2ABDE4D7-9A5F-47FB-B651-1962C96CA3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723" b="35944"/>
          <a:stretch/>
        </p:blipFill>
        <p:spPr bwMode="auto">
          <a:xfrm>
            <a:off x="5582769" y="3162299"/>
            <a:ext cx="2857500" cy="5334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6F78D297-F4EF-42F6-BCB0-54D3640BF4F6}"/>
              </a:ext>
            </a:extLst>
          </p:cNvPr>
          <p:cNvSpPr/>
          <p:nvPr/>
        </p:nvSpPr>
        <p:spPr>
          <a:xfrm>
            <a:off x="4528585" y="3296322"/>
            <a:ext cx="76200" cy="2590800"/>
          </a:xfrm>
          <a:prstGeom prst="roundRect">
            <a:avLst>
              <a:gd name="adj" fmla="val 50000"/>
            </a:avLst>
          </a:prstGeom>
          <a:solidFill>
            <a:srgbClr val="014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6571208-E1EB-4E4B-AD1E-B647705702E8}"/>
              </a:ext>
            </a:extLst>
          </p:cNvPr>
          <p:cNvSpPr txBox="1"/>
          <p:nvPr/>
        </p:nvSpPr>
        <p:spPr>
          <a:xfrm>
            <a:off x="381000" y="4023538"/>
            <a:ext cx="3578030" cy="1938992"/>
          </a:xfrm>
          <a:prstGeom prst="rect">
            <a:avLst/>
          </a:prstGeom>
          <a:noFill/>
        </p:spPr>
        <p:txBody>
          <a:bodyPr wrap="square" rtlCol="0">
            <a:spAutoFit/>
          </a:bodyPr>
          <a:lstStyle/>
          <a:p>
            <a:r>
              <a:rPr lang="en-US" sz="2400" dirty="0"/>
              <a:t>Manufactured by Apple</a:t>
            </a:r>
          </a:p>
          <a:p>
            <a:pPr marL="285750" indent="-285750">
              <a:buFont typeface="Arial" panose="020B0604020202020204" pitchFamily="34" charset="0"/>
              <a:buChar char="•"/>
            </a:pPr>
            <a:r>
              <a:rPr lang="en-US" sz="2400" dirty="0"/>
              <a:t>iPhone</a:t>
            </a:r>
          </a:p>
          <a:p>
            <a:pPr marL="285750" indent="-285750">
              <a:buFont typeface="Arial" panose="020B0604020202020204" pitchFamily="34" charset="0"/>
              <a:buChar char="•"/>
            </a:pPr>
            <a:r>
              <a:rPr lang="en-US" sz="2400" dirty="0"/>
              <a:t>Common models</a:t>
            </a:r>
          </a:p>
          <a:p>
            <a:pPr marL="742950" lvl="1" indent="-285750">
              <a:buFont typeface="Arial" panose="020B0604020202020204" pitchFamily="34" charset="0"/>
              <a:buChar char="•"/>
            </a:pPr>
            <a:r>
              <a:rPr lang="en-US" sz="2400" dirty="0"/>
              <a:t>6, 7, 8, X (10), and 11</a:t>
            </a:r>
          </a:p>
          <a:p>
            <a:pPr marL="285750" indent="-285750">
              <a:buFont typeface="Arial" panose="020B0604020202020204" pitchFamily="34" charset="0"/>
              <a:buChar char="•"/>
            </a:pPr>
            <a:r>
              <a:rPr lang="en-US" sz="2400" dirty="0"/>
              <a:t>New OS annually</a:t>
            </a:r>
          </a:p>
        </p:txBody>
      </p:sp>
      <p:sp>
        <p:nvSpPr>
          <p:cNvPr id="22" name="TextBox 21">
            <a:extLst>
              <a:ext uri="{FF2B5EF4-FFF2-40B4-BE49-F238E27FC236}">
                <a16:creationId xmlns:a16="http://schemas.microsoft.com/office/drawing/2014/main" id="{61887555-9E5E-45A1-812E-EDDD6A17AA03}"/>
              </a:ext>
            </a:extLst>
          </p:cNvPr>
          <p:cNvSpPr txBox="1"/>
          <p:nvPr/>
        </p:nvSpPr>
        <p:spPr>
          <a:xfrm>
            <a:off x="5174340" y="4023538"/>
            <a:ext cx="3697644" cy="1938992"/>
          </a:xfrm>
          <a:prstGeom prst="rect">
            <a:avLst/>
          </a:prstGeom>
          <a:noFill/>
        </p:spPr>
        <p:txBody>
          <a:bodyPr wrap="square" rtlCol="0">
            <a:spAutoFit/>
          </a:bodyPr>
          <a:lstStyle/>
          <a:p>
            <a:r>
              <a:rPr lang="en-US" sz="2400" dirty="0"/>
              <a:t>OS by Google</a:t>
            </a:r>
          </a:p>
          <a:p>
            <a:pPr marL="285750" indent="-285750">
              <a:buFont typeface="Arial" panose="020B0604020202020204" pitchFamily="34" charset="0"/>
              <a:buChar char="•"/>
            </a:pPr>
            <a:r>
              <a:rPr lang="en-US" sz="2400" dirty="0"/>
              <a:t>Various manufacturers</a:t>
            </a:r>
          </a:p>
          <a:p>
            <a:pPr marL="742950" lvl="1" indent="-285750">
              <a:buFont typeface="Arial" panose="020B0604020202020204" pitchFamily="34" charset="0"/>
              <a:buChar char="•"/>
            </a:pPr>
            <a:r>
              <a:rPr lang="en-US" sz="2400" dirty="0"/>
              <a:t>Samsung, LG, Huawei, Moto, Google</a:t>
            </a:r>
          </a:p>
          <a:p>
            <a:pPr marL="285750" indent="-285750">
              <a:buFont typeface="Arial" panose="020B0604020202020204" pitchFamily="34" charset="0"/>
              <a:buChar char="•"/>
            </a:pPr>
            <a:r>
              <a:rPr lang="en-US" sz="2400" dirty="0"/>
              <a:t>New OS annually</a:t>
            </a:r>
          </a:p>
        </p:txBody>
      </p:sp>
    </p:spTree>
    <p:custDataLst>
      <p:tags r:id="rId1"/>
    </p:custDataLst>
    <p:extLst>
      <p:ext uri="{BB962C8B-B14F-4D97-AF65-F5344CB8AC3E}">
        <p14:creationId xmlns:p14="http://schemas.microsoft.com/office/powerpoint/2010/main" val="717977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84111"/>
            <a:ext cx="6629400" cy="5029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1295400"/>
            <a:ext cx="8610600" cy="914400"/>
          </a:xfrm>
        </p:spPr>
        <p:txBody>
          <a:bodyPr>
            <a:normAutofit/>
          </a:bodyPr>
          <a:lstStyle/>
          <a:p>
            <a:pPr algn="l"/>
            <a:r>
              <a:rPr lang="en-US" sz="4000" dirty="0"/>
              <a:t>Security</a:t>
            </a:r>
          </a:p>
        </p:txBody>
      </p:sp>
      <p:sp>
        <p:nvSpPr>
          <p:cNvPr id="11" name="Content Placeholder 2"/>
          <p:cNvSpPr>
            <a:spLocks noGrp="1"/>
          </p:cNvSpPr>
          <p:nvPr>
            <p:ph idx="1"/>
          </p:nvPr>
        </p:nvSpPr>
        <p:spPr>
          <a:xfrm>
            <a:off x="152400" y="2209800"/>
            <a:ext cx="5486400" cy="4114800"/>
          </a:xfrm>
        </p:spPr>
        <p:txBody>
          <a:bodyPr>
            <a:normAutofit/>
          </a:bodyPr>
          <a:lstStyle/>
          <a:p>
            <a:r>
              <a:rPr lang="en-US" sz="2400" dirty="0"/>
              <a:t>Your password, pin, or fingerprint is your first line of defense in securing your device</a:t>
            </a:r>
          </a:p>
          <a:p>
            <a:r>
              <a:rPr lang="en-US" sz="2400" dirty="0"/>
              <a:t>If the device is restarted, the password or pin will need to be entered</a:t>
            </a:r>
          </a:p>
          <a:p>
            <a:r>
              <a:rPr lang="en-US" sz="2400" dirty="0"/>
              <a:t>User defined options for screen timeout and unsuccessful password attempts can be set</a:t>
            </a:r>
          </a:p>
        </p:txBody>
      </p:sp>
      <p:sp>
        <p:nvSpPr>
          <p:cNvPr id="13" name="TextBox 12"/>
          <p:cNvSpPr txBox="1"/>
          <p:nvPr/>
        </p:nvSpPr>
        <p:spPr>
          <a:xfrm>
            <a:off x="6629400" y="2362200"/>
            <a:ext cx="2133600" cy="707886"/>
          </a:xfrm>
          <a:prstGeom prst="rect">
            <a:avLst/>
          </a:prstGeom>
          <a:noFill/>
        </p:spPr>
        <p:txBody>
          <a:bodyPr wrap="square" rtlCol="0">
            <a:spAutoFit/>
          </a:bodyPr>
          <a:lstStyle/>
          <a:p>
            <a:r>
              <a:rPr lang="en-US" sz="1000" dirty="0">
                <a:solidFill>
                  <a:schemeClr val="bg1"/>
                </a:solidFill>
              </a:rPr>
              <a:t>Hi Jonathan! It sure does seem like we have a lot in common.  I am a little busy over the next few days, but maybe I’ll message you Tuesday.</a:t>
            </a:r>
          </a:p>
        </p:txBody>
      </p:sp>
      <p:sp>
        <p:nvSpPr>
          <p:cNvPr id="15" name="TextBox 14"/>
          <p:cNvSpPr txBox="1"/>
          <p:nvPr/>
        </p:nvSpPr>
        <p:spPr>
          <a:xfrm>
            <a:off x="6858000" y="3798710"/>
            <a:ext cx="2057400" cy="246221"/>
          </a:xfrm>
          <a:prstGeom prst="rect">
            <a:avLst/>
          </a:prstGeom>
          <a:noFill/>
        </p:spPr>
        <p:txBody>
          <a:bodyPr wrap="square" rtlCol="0">
            <a:spAutoFit/>
          </a:bodyPr>
          <a:lstStyle/>
          <a:p>
            <a:r>
              <a:rPr lang="en-US" sz="1000" dirty="0">
                <a:solidFill>
                  <a:schemeClr val="bg1"/>
                </a:solidFill>
              </a:rPr>
              <a:t>Yeah me too! I’m free at 9pm.</a:t>
            </a:r>
          </a:p>
        </p:txBody>
      </p:sp>
      <p:sp>
        <p:nvSpPr>
          <p:cNvPr id="16" name="TextBox 15"/>
          <p:cNvSpPr txBox="1"/>
          <p:nvPr/>
        </p:nvSpPr>
        <p:spPr>
          <a:xfrm>
            <a:off x="7467600" y="4325779"/>
            <a:ext cx="2057400" cy="246221"/>
          </a:xfrm>
          <a:prstGeom prst="rect">
            <a:avLst/>
          </a:prstGeom>
          <a:noFill/>
        </p:spPr>
        <p:txBody>
          <a:bodyPr wrap="square" rtlCol="0">
            <a:spAutoFit/>
          </a:bodyPr>
          <a:lstStyle/>
          <a:p>
            <a:r>
              <a:rPr lang="en-US" sz="1000" dirty="0">
                <a:solidFill>
                  <a:schemeClr val="bg1"/>
                </a:solidFill>
              </a:rPr>
              <a:t>Does that time work?</a:t>
            </a:r>
          </a:p>
        </p:txBody>
      </p:sp>
      <p:sp>
        <p:nvSpPr>
          <p:cNvPr id="18" name="TextBox 17"/>
          <p:cNvSpPr txBox="1"/>
          <p:nvPr/>
        </p:nvSpPr>
        <p:spPr>
          <a:xfrm>
            <a:off x="8305800" y="5334000"/>
            <a:ext cx="2057400" cy="246221"/>
          </a:xfrm>
          <a:prstGeom prst="rect">
            <a:avLst/>
          </a:prstGeom>
          <a:noFill/>
        </p:spPr>
        <p:txBody>
          <a:bodyPr wrap="square" rtlCol="0">
            <a:spAutoFit/>
          </a:bodyPr>
          <a:lstStyle/>
          <a:p>
            <a:r>
              <a:rPr lang="en-US" sz="1000" dirty="0">
                <a:solidFill>
                  <a:schemeClr val="bg1"/>
                </a:solidFill>
              </a:rPr>
              <a:t>OK!</a:t>
            </a:r>
          </a:p>
        </p:txBody>
      </p:sp>
      <p:sp>
        <p:nvSpPr>
          <p:cNvPr id="3" name="Rectangle 2"/>
          <p:cNvSpPr/>
          <p:nvPr/>
        </p:nvSpPr>
        <p:spPr>
          <a:xfrm>
            <a:off x="6629400" y="1284110"/>
            <a:ext cx="2514600" cy="50404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black, clock, group, standing&#10;&#10;Description automatically generated">
            <a:extLst>
              <a:ext uri="{FF2B5EF4-FFF2-40B4-BE49-F238E27FC236}">
                <a16:creationId xmlns:a16="http://schemas.microsoft.com/office/drawing/2014/main" id="{1D8D72FF-287F-4FA3-9BBE-CD686E45E5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1277778"/>
            <a:ext cx="2514600" cy="5040489"/>
          </a:xfrm>
          <a:prstGeom prst="rect">
            <a:avLst/>
          </a:prstGeom>
        </p:spPr>
      </p:pic>
    </p:spTree>
    <p:custDataLst>
      <p:tags r:id="rId1"/>
    </p:custDataLst>
    <p:extLst>
      <p:ext uri="{BB962C8B-B14F-4D97-AF65-F5344CB8AC3E}">
        <p14:creationId xmlns:p14="http://schemas.microsoft.com/office/powerpoint/2010/main" val="3538317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84111"/>
            <a:ext cx="6553200" cy="5029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1295400"/>
            <a:ext cx="8610600" cy="914400"/>
          </a:xfrm>
        </p:spPr>
        <p:txBody>
          <a:bodyPr>
            <a:normAutofit/>
          </a:bodyPr>
          <a:lstStyle/>
          <a:p>
            <a:pPr algn="l"/>
            <a:r>
              <a:rPr lang="en-US" sz="4000" dirty="0"/>
              <a:t>Emergency features</a:t>
            </a:r>
          </a:p>
        </p:txBody>
      </p:sp>
      <p:sp>
        <p:nvSpPr>
          <p:cNvPr id="11" name="Content Placeholder 2"/>
          <p:cNvSpPr>
            <a:spLocks noGrp="1"/>
          </p:cNvSpPr>
          <p:nvPr>
            <p:ph idx="1"/>
          </p:nvPr>
        </p:nvSpPr>
        <p:spPr>
          <a:xfrm>
            <a:off x="152400" y="2209800"/>
            <a:ext cx="5486400" cy="4114800"/>
          </a:xfrm>
        </p:spPr>
        <p:txBody>
          <a:bodyPr>
            <a:normAutofit/>
          </a:bodyPr>
          <a:lstStyle/>
          <a:p>
            <a:r>
              <a:rPr lang="en-US" sz="2400" dirty="0"/>
              <a:t>Pertinent life saving medical information regarding medications, allergies, etc.</a:t>
            </a:r>
          </a:p>
          <a:p>
            <a:r>
              <a:rPr lang="en-US" sz="2400" dirty="0"/>
              <a:t>Emergency SOS on iPhones can be configured to automatically call 911 when power button is pressed repeatedly 5 times</a:t>
            </a:r>
          </a:p>
          <a:p>
            <a:r>
              <a:rPr lang="en-US" sz="2400" dirty="0"/>
              <a:t>Emergency contacts can be set</a:t>
            </a:r>
            <a:endParaRPr lang="en-US" sz="2000" dirty="0"/>
          </a:p>
        </p:txBody>
      </p:sp>
      <p:sp>
        <p:nvSpPr>
          <p:cNvPr id="13" name="TextBox 12"/>
          <p:cNvSpPr txBox="1"/>
          <p:nvPr/>
        </p:nvSpPr>
        <p:spPr>
          <a:xfrm>
            <a:off x="6629400" y="2362200"/>
            <a:ext cx="2133600" cy="707886"/>
          </a:xfrm>
          <a:prstGeom prst="rect">
            <a:avLst/>
          </a:prstGeom>
          <a:noFill/>
        </p:spPr>
        <p:txBody>
          <a:bodyPr wrap="square" rtlCol="0">
            <a:spAutoFit/>
          </a:bodyPr>
          <a:lstStyle/>
          <a:p>
            <a:r>
              <a:rPr lang="en-US" sz="1000" dirty="0">
                <a:solidFill>
                  <a:schemeClr val="bg1"/>
                </a:solidFill>
              </a:rPr>
              <a:t>Hi Jonathan! It sure does seem like we have a lot in common.  I am a little busy over the next few days, but maybe I’ll message you Tuesday.</a:t>
            </a:r>
          </a:p>
        </p:txBody>
      </p:sp>
      <p:sp>
        <p:nvSpPr>
          <p:cNvPr id="15" name="TextBox 14"/>
          <p:cNvSpPr txBox="1"/>
          <p:nvPr/>
        </p:nvSpPr>
        <p:spPr>
          <a:xfrm>
            <a:off x="6858000" y="3798710"/>
            <a:ext cx="2057400" cy="246221"/>
          </a:xfrm>
          <a:prstGeom prst="rect">
            <a:avLst/>
          </a:prstGeom>
          <a:noFill/>
        </p:spPr>
        <p:txBody>
          <a:bodyPr wrap="square" rtlCol="0">
            <a:spAutoFit/>
          </a:bodyPr>
          <a:lstStyle/>
          <a:p>
            <a:r>
              <a:rPr lang="en-US" sz="1000" dirty="0">
                <a:solidFill>
                  <a:schemeClr val="bg1"/>
                </a:solidFill>
              </a:rPr>
              <a:t>Yeah me too! I’m free at 9pm.</a:t>
            </a:r>
          </a:p>
        </p:txBody>
      </p:sp>
      <p:sp>
        <p:nvSpPr>
          <p:cNvPr id="16" name="TextBox 15"/>
          <p:cNvSpPr txBox="1"/>
          <p:nvPr/>
        </p:nvSpPr>
        <p:spPr>
          <a:xfrm>
            <a:off x="7467600" y="4325779"/>
            <a:ext cx="2057400" cy="246221"/>
          </a:xfrm>
          <a:prstGeom prst="rect">
            <a:avLst/>
          </a:prstGeom>
          <a:noFill/>
        </p:spPr>
        <p:txBody>
          <a:bodyPr wrap="square" rtlCol="0">
            <a:spAutoFit/>
          </a:bodyPr>
          <a:lstStyle/>
          <a:p>
            <a:r>
              <a:rPr lang="en-US" sz="1000" dirty="0">
                <a:solidFill>
                  <a:schemeClr val="bg1"/>
                </a:solidFill>
              </a:rPr>
              <a:t>Does that time work?</a:t>
            </a:r>
          </a:p>
        </p:txBody>
      </p:sp>
      <p:sp>
        <p:nvSpPr>
          <p:cNvPr id="18" name="TextBox 17"/>
          <p:cNvSpPr txBox="1"/>
          <p:nvPr/>
        </p:nvSpPr>
        <p:spPr>
          <a:xfrm>
            <a:off x="8305800" y="5334000"/>
            <a:ext cx="2057400" cy="246221"/>
          </a:xfrm>
          <a:prstGeom prst="rect">
            <a:avLst/>
          </a:prstGeom>
          <a:noFill/>
        </p:spPr>
        <p:txBody>
          <a:bodyPr wrap="square" rtlCol="0">
            <a:spAutoFit/>
          </a:bodyPr>
          <a:lstStyle/>
          <a:p>
            <a:r>
              <a:rPr lang="en-US" sz="1000" dirty="0">
                <a:solidFill>
                  <a:schemeClr val="bg1"/>
                </a:solidFill>
              </a:rPr>
              <a:t>OK!</a:t>
            </a:r>
          </a:p>
        </p:txBody>
      </p:sp>
      <p:sp>
        <p:nvSpPr>
          <p:cNvPr id="3" name="Rectangle 2"/>
          <p:cNvSpPr/>
          <p:nvPr/>
        </p:nvSpPr>
        <p:spPr>
          <a:xfrm>
            <a:off x="6629400" y="1284110"/>
            <a:ext cx="2514600" cy="50404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cell phone&#10;&#10;Description automatically generated">
            <a:extLst>
              <a:ext uri="{FF2B5EF4-FFF2-40B4-BE49-F238E27FC236}">
                <a16:creationId xmlns:a16="http://schemas.microsoft.com/office/drawing/2014/main" id="{DC6661C0-2B5B-46D7-9568-DB6ED8D57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83" r="32385"/>
          <a:stretch/>
        </p:blipFill>
        <p:spPr>
          <a:xfrm>
            <a:off x="5973076" y="1289067"/>
            <a:ext cx="3171810" cy="5035531"/>
          </a:xfrm>
          <a:prstGeom prst="rect">
            <a:avLst/>
          </a:prstGeom>
        </p:spPr>
      </p:pic>
    </p:spTree>
    <p:custDataLst>
      <p:tags r:id="rId1"/>
    </p:custDataLst>
    <p:extLst>
      <p:ext uri="{BB962C8B-B14F-4D97-AF65-F5344CB8AC3E}">
        <p14:creationId xmlns:p14="http://schemas.microsoft.com/office/powerpoint/2010/main" val="4244379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ellphone&#10;&#10;Description automatically generated">
            <a:extLst>
              <a:ext uri="{FF2B5EF4-FFF2-40B4-BE49-F238E27FC236}">
                <a16:creationId xmlns:a16="http://schemas.microsoft.com/office/drawing/2014/main" id="{178B4570-E1B4-4870-B282-5895960234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700" b="18192"/>
          <a:stretch/>
        </p:blipFill>
        <p:spPr>
          <a:xfrm>
            <a:off x="1" y="739091"/>
            <a:ext cx="9144000" cy="5585509"/>
          </a:xfrm>
          <a:prstGeom prst="rect">
            <a:avLst/>
          </a:prstGeom>
        </p:spPr>
      </p:pic>
      <p:sp>
        <p:nvSpPr>
          <p:cNvPr id="10" name="Title 1"/>
          <p:cNvSpPr>
            <a:spLocks noGrp="1"/>
          </p:cNvSpPr>
          <p:nvPr>
            <p:ph type="title"/>
          </p:nvPr>
        </p:nvSpPr>
        <p:spPr>
          <a:xfrm>
            <a:off x="175068" y="823229"/>
            <a:ext cx="8839200" cy="914400"/>
          </a:xfrm>
        </p:spPr>
        <p:txBody>
          <a:bodyPr>
            <a:normAutofit/>
          </a:bodyPr>
          <a:lstStyle/>
          <a:p>
            <a:pPr algn="l"/>
            <a:r>
              <a:rPr lang="en-US" dirty="0"/>
              <a:t>System updates</a:t>
            </a:r>
          </a:p>
        </p:txBody>
      </p:sp>
      <p:sp>
        <p:nvSpPr>
          <p:cNvPr id="11" name="Content Placeholder 2"/>
          <p:cNvSpPr>
            <a:spLocks noGrp="1"/>
          </p:cNvSpPr>
          <p:nvPr>
            <p:ph idx="1"/>
          </p:nvPr>
        </p:nvSpPr>
        <p:spPr>
          <a:xfrm>
            <a:off x="330643" y="2271029"/>
            <a:ext cx="3044825" cy="4114800"/>
          </a:xfrm>
        </p:spPr>
        <p:txBody>
          <a:bodyPr>
            <a:normAutofit/>
          </a:bodyPr>
          <a:lstStyle/>
          <a:p>
            <a:r>
              <a:rPr lang="en-US" sz="2400" dirty="0"/>
              <a:t>Make sure the latest patches and fixes are installed</a:t>
            </a:r>
          </a:p>
          <a:p>
            <a:r>
              <a:rPr lang="en-US" sz="2400" dirty="0"/>
              <a:t>Check the manufacturer’s website</a:t>
            </a:r>
          </a:p>
          <a:p>
            <a:r>
              <a:rPr lang="en-US" sz="2400" dirty="0"/>
              <a:t>Update over </a:t>
            </a:r>
            <a:r>
              <a:rPr lang="en-US" sz="2400" dirty="0" err="1"/>
              <a:t>wifi</a:t>
            </a:r>
            <a:endParaRPr lang="en-US" sz="2400" dirty="0"/>
          </a:p>
        </p:txBody>
      </p:sp>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5"/>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5"/>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6"/>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id="{FE5C4B92-4947-4082-B200-F1F59A6B8D81}"/>
              </a:ext>
            </a:extLst>
          </p:cNvPr>
          <p:cNvSpPr txBox="1"/>
          <p:nvPr/>
        </p:nvSpPr>
        <p:spPr>
          <a:xfrm>
            <a:off x="216657" y="1645608"/>
            <a:ext cx="4374467" cy="369332"/>
          </a:xfrm>
          <a:prstGeom prst="rect">
            <a:avLst/>
          </a:prstGeom>
          <a:noFill/>
        </p:spPr>
        <p:txBody>
          <a:bodyPr wrap="none" rtlCol="0">
            <a:spAutoFit/>
          </a:bodyPr>
          <a:lstStyle/>
          <a:p>
            <a:r>
              <a:rPr lang="en-US" dirty="0"/>
              <a:t>Users can set option to automatically update</a:t>
            </a:r>
          </a:p>
        </p:txBody>
      </p:sp>
    </p:spTree>
    <p:custDataLst>
      <p:tags r:id="rId1"/>
    </p:custDataLst>
    <p:extLst>
      <p:ext uri="{BB962C8B-B14F-4D97-AF65-F5344CB8AC3E}">
        <p14:creationId xmlns:p14="http://schemas.microsoft.com/office/powerpoint/2010/main" val="1761231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84111"/>
            <a:ext cx="6553200" cy="5029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1295400"/>
            <a:ext cx="8610600" cy="914400"/>
          </a:xfrm>
        </p:spPr>
        <p:txBody>
          <a:bodyPr>
            <a:normAutofit/>
          </a:bodyPr>
          <a:lstStyle/>
          <a:p>
            <a:pPr algn="l"/>
            <a:r>
              <a:rPr lang="en-US" sz="4000" dirty="0"/>
              <a:t>App Permissions</a:t>
            </a:r>
          </a:p>
        </p:txBody>
      </p:sp>
      <p:sp>
        <p:nvSpPr>
          <p:cNvPr id="11" name="Content Placeholder 2"/>
          <p:cNvSpPr>
            <a:spLocks noGrp="1"/>
          </p:cNvSpPr>
          <p:nvPr>
            <p:ph idx="1"/>
          </p:nvPr>
        </p:nvSpPr>
        <p:spPr>
          <a:xfrm>
            <a:off x="152400" y="2209800"/>
            <a:ext cx="5486400" cy="4114800"/>
          </a:xfrm>
        </p:spPr>
        <p:txBody>
          <a:bodyPr>
            <a:normAutofit/>
          </a:bodyPr>
          <a:lstStyle/>
          <a:p>
            <a:r>
              <a:rPr lang="en-US" sz="2400" dirty="0"/>
              <a:t>Know what apps are on your phone and what they do</a:t>
            </a:r>
          </a:p>
          <a:p>
            <a:r>
              <a:rPr lang="en-US" sz="2400" dirty="0"/>
              <a:t>App permissions govern what the app is allowed to do and access such as:</a:t>
            </a:r>
          </a:p>
          <a:p>
            <a:pPr lvl="1"/>
            <a:r>
              <a:rPr lang="en-US" sz="2000" dirty="0"/>
              <a:t>Contact data</a:t>
            </a:r>
          </a:p>
          <a:p>
            <a:pPr lvl="1"/>
            <a:r>
              <a:rPr lang="en-US" sz="2000" dirty="0"/>
              <a:t>Media files (images and videos)</a:t>
            </a:r>
          </a:p>
          <a:p>
            <a:pPr lvl="1"/>
            <a:r>
              <a:rPr lang="en-US" sz="2000" dirty="0"/>
              <a:t>The camera (front and rear)</a:t>
            </a:r>
          </a:p>
          <a:p>
            <a:pPr lvl="1"/>
            <a:r>
              <a:rPr lang="en-US" sz="2000" dirty="0"/>
              <a:t>Microphone</a:t>
            </a:r>
          </a:p>
          <a:p>
            <a:r>
              <a:rPr lang="en-US" sz="2400" dirty="0"/>
              <a:t>Permissions can be adjusted any time</a:t>
            </a:r>
          </a:p>
          <a:p>
            <a:r>
              <a:rPr lang="en-US" sz="2400" dirty="0"/>
              <a:t>Based on user comfort level</a:t>
            </a:r>
          </a:p>
        </p:txBody>
      </p:sp>
      <p:sp>
        <p:nvSpPr>
          <p:cNvPr id="13" name="TextBox 12"/>
          <p:cNvSpPr txBox="1"/>
          <p:nvPr/>
        </p:nvSpPr>
        <p:spPr>
          <a:xfrm>
            <a:off x="6629400" y="2362200"/>
            <a:ext cx="2133600" cy="707886"/>
          </a:xfrm>
          <a:prstGeom prst="rect">
            <a:avLst/>
          </a:prstGeom>
          <a:noFill/>
        </p:spPr>
        <p:txBody>
          <a:bodyPr wrap="square" rtlCol="0">
            <a:spAutoFit/>
          </a:bodyPr>
          <a:lstStyle/>
          <a:p>
            <a:r>
              <a:rPr lang="en-US" sz="1000" dirty="0">
                <a:solidFill>
                  <a:schemeClr val="bg1"/>
                </a:solidFill>
              </a:rPr>
              <a:t>Hi Jonathan! It sure does seem like we have a lot in common.  I am a little busy over the next few days, but maybe I’ll message you Tuesday.</a:t>
            </a:r>
          </a:p>
        </p:txBody>
      </p:sp>
      <p:sp>
        <p:nvSpPr>
          <p:cNvPr id="15" name="TextBox 14"/>
          <p:cNvSpPr txBox="1"/>
          <p:nvPr/>
        </p:nvSpPr>
        <p:spPr>
          <a:xfrm>
            <a:off x="6858000" y="3798710"/>
            <a:ext cx="2057400" cy="246221"/>
          </a:xfrm>
          <a:prstGeom prst="rect">
            <a:avLst/>
          </a:prstGeom>
          <a:noFill/>
        </p:spPr>
        <p:txBody>
          <a:bodyPr wrap="square" rtlCol="0">
            <a:spAutoFit/>
          </a:bodyPr>
          <a:lstStyle/>
          <a:p>
            <a:r>
              <a:rPr lang="en-US" sz="1000" dirty="0">
                <a:solidFill>
                  <a:schemeClr val="bg1"/>
                </a:solidFill>
              </a:rPr>
              <a:t>Yeah me too! I’m free at 9pm.</a:t>
            </a:r>
          </a:p>
        </p:txBody>
      </p:sp>
      <p:sp>
        <p:nvSpPr>
          <p:cNvPr id="16" name="TextBox 15"/>
          <p:cNvSpPr txBox="1"/>
          <p:nvPr/>
        </p:nvSpPr>
        <p:spPr>
          <a:xfrm>
            <a:off x="7467600" y="4325779"/>
            <a:ext cx="2057400" cy="246221"/>
          </a:xfrm>
          <a:prstGeom prst="rect">
            <a:avLst/>
          </a:prstGeom>
          <a:noFill/>
        </p:spPr>
        <p:txBody>
          <a:bodyPr wrap="square" rtlCol="0">
            <a:spAutoFit/>
          </a:bodyPr>
          <a:lstStyle/>
          <a:p>
            <a:r>
              <a:rPr lang="en-US" sz="1000" dirty="0">
                <a:solidFill>
                  <a:schemeClr val="bg1"/>
                </a:solidFill>
              </a:rPr>
              <a:t>Does that time work?</a:t>
            </a:r>
          </a:p>
        </p:txBody>
      </p:sp>
      <p:sp>
        <p:nvSpPr>
          <p:cNvPr id="18" name="TextBox 17"/>
          <p:cNvSpPr txBox="1"/>
          <p:nvPr/>
        </p:nvSpPr>
        <p:spPr>
          <a:xfrm>
            <a:off x="8305800" y="5334000"/>
            <a:ext cx="2057400" cy="246221"/>
          </a:xfrm>
          <a:prstGeom prst="rect">
            <a:avLst/>
          </a:prstGeom>
          <a:noFill/>
        </p:spPr>
        <p:txBody>
          <a:bodyPr wrap="square" rtlCol="0">
            <a:spAutoFit/>
          </a:bodyPr>
          <a:lstStyle/>
          <a:p>
            <a:r>
              <a:rPr lang="en-US" sz="1000" dirty="0">
                <a:solidFill>
                  <a:schemeClr val="bg1"/>
                </a:solidFill>
              </a:rPr>
              <a:t>OK!</a:t>
            </a:r>
          </a:p>
        </p:txBody>
      </p:sp>
      <p:pic>
        <p:nvPicPr>
          <p:cNvPr id="5" name="Picture 4" descr="A screenshot of a cell phone&#10;&#10;Description automatically generated">
            <a:extLst>
              <a:ext uri="{FF2B5EF4-FFF2-40B4-BE49-F238E27FC236}">
                <a16:creationId xmlns:a16="http://schemas.microsoft.com/office/drawing/2014/main" id="{8964BA81-49B9-4DFD-B017-245754DD16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1284110"/>
            <a:ext cx="2514600" cy="5029200"/>
          </a:xfrm>
          <a:prstGeom prst="rect">
            <a:avLst/>
          </a:prstGeom>
        </p:spPr>
      </p:pic>
    </p:spTree>
    <p:custDataLst>
      <p:tags r:id="rId1"/>
    </p:custDataLst>
    <p:extLst>
      <p:ext uri="{BB962C8B-B14F-4D97-AF65-F5344CB8AC3E}">
        <p14:creationId xmlns:p14="http://schemas.microsoft.com/office/powerpoint/2010/main" val="37830154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6FKuJeHp"/>
  <p:tag name="ARTICULATE_SLIDE_THUMBNAIL_REFRESH" val="1"/>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2486</Words>
  <Application>Microsoft Office PowerPoint</Application>
  <PresentationFormat>On-screen Show (4:3)</PresentationFormat>
  <Paragraphs>276</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Aharoni</vt:lpstr>
      <vt:lpstr>Arial</vt:lpstr>
      <vt:lpstr>Arial Black</vt:lpstr>
      <vt:lpstr>Articulate Narrow</vt:lpstr>
      <vt:lpstr>Calibri</vt:lpstr>
      <vt:lpstr>Impact</vt:lpstr>
      <vt:lpstr>Times New Roman</vt:lpstr>
      <vt:lpstr>Office Theme</vt:lpstr>
      <vt:lpstr>Securing your Smartphone</vt:lpstr>
      <vt:lpstr>81%</vt:lpstr>
      <vt:lpstr>Wyatt builds smart home</vt:lpstr>
      <vt:lpstr>PowerPoint Presentation</vt:lpstr>
      <vt:lpstr>Identify your device and OS</vt:lpstr>
      <vt:lpstr>Security</vt:lpstr>
      <vt:lpstr>Emergency features</vt:lpstr>
      <vt:lpstr>System updates</vt:lpstr>
      <vt:lpstr>App Permissions</vt:lpstr>
      <vt:lpstr>Location</vt:lpstr>
      <vt:lpstr>Tips to recover a lost smartphone</vt:lpstr>
      <vt:lpstr>Resources</vt:lpstr>
      <vt:lpstr>QUESTIONS</vt:lpstr>
      <vt:lpstr>Graphics Credit</vt:lpstr>
      <vt:lpstr>Bibliography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Theft</dc:title>
  <dc:creator/>
  <cp:lastModifiedBy/>
  <cp:revision>1306</cp:revision>
  <dcterms:created xsi:type="dcterms:W3CDTF">2015-01-21T15:07:18Z</dcterms:created>
  <dcterms:modified xsi:type="dcterms:W3CDTF">2019-10-02T18:40:46Z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8FF45640-EC94-4B66-88FC-321BDB813BBD</vt:lpwstr>
  </property>
  <property fmtid="{D5CDD505-2E9C-101B-9397-08002B2CF9AE}" pid="3" name="ArticulatePath">
    <vt:lpwstr>15 Smartphone Security_ML</vt:lpwstr>
  </property>
</Properties>
</file>