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73" r:id="rId2"/>
    <p:sldId id="257" r:id="rId3"/>
    <p:sldId id="258" r:id="rId4"/>
    <p:sldId id="287" r:id="rId5"/>
    <p:sldId id="259" r:id="rId6"/>
    <p:sldId id="260" r:id="rId7"/>
    <p:sldId id="262" r:id="rId8"/>
    <p:sldId id="274" r:id="rId9"/>
    <p:sldId id="275" r:id="rId10"/>
    <p:sldId id="280" r:id="rId11"/>
    <p:sldId id="276" r:id="rId12"/>
    <p:sldId id="283" r:id="rId13"/>
    <p:sldId id="284" r:id="rId14"/>
    <p:sldId id="272" r:id="rId15"/>
    <p:sldId id="281" r:id="rId16"/>
    <p:sldId id="282" r:id="rId17"/>
    <p:sldId id="286"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k6uZSXtkctvwqijrpcGbA==" hashData="+0CJPTS+3xyg11NiTHZAs2lQB6M="/>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69249" autoAdjust="0"/>
  </p:normalViewPr>
  <p:slideViewPr>
    <p:cSldViewPr>
      <p:cViewPr varScale="1">
        <p:scale>
          <a:sx n="80" d="100"/>
          <a:sy n="80" d="100"/>
        </p:scale>
        <p:origin x="2442" y="78"/>
      </p:cViewPr>
      <p:guideLst>
        <p:guide orient="horz" pos="2160"/>
        <p:guide pos="2880"/>
      </p:guideLst>
    </p:cSldViewPr>
  </p:slideViewPr>
  <p:outlineViewPr>
    <p:cViewPr>
      <p:scale>
        <a:sx n="33" d="100"/>
        <a:sy n="33" d="100"/>
      </p:scale>
      <p:origin x="42" y="91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22905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next 15-20</a:t>
            </a:r>
            <a:r>
              <a:rPr lang="en-US" baseline="0" dirty="0" smtClean="0"/>
              <a:t> minutes I will be discussing the opioid epidemic . With the increase of opioid abuse, we should all be informed about the factors within this current epidemic. During this presentation I will cover what opioids are, what they used for, the common types of opioids, the indicators of opioid addiction, and national hotlines created for helping individuals who are  effected by opioids.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extLst>
      <p:ext uri="{BB962C8B-B14F-4D97-AF65-F5344CB8AC3E}">
        <p14:creationId xmlns:p14="http://schemas.microsoft.com/office/powerpoint/2010/main" val="588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The following symptoms are focused on opioid withdraw: Craving the effects of the drug, anxious or irritable behavior, abdominal pain, vomiting, diarrhea, shivering, and being constantly cold</a:t>
            </a:r>
          </a:p>
          <a:p>
            <a:endParaRPr lang="en-US" b="0" baseline="0" dirty="0" smtClean="0"/>
          </a:p>
          <a:p>
            <a:r>
              <a:rPr lang="en-US" b="0" baseline="0" dirty="0" smtClean="0"/>
              <a:t>(Accessed on September 25, 2019)</a:t>
            </a:r>
          </a:p>
          <a:p>
            <a:r>
              <a:rPr lang="en-US" baseline="0" dirty="0" smtClean="0"/>
              <a:t>https://www.asahq.org/whensecondscount/pain-management/opioid-treatment/opioid-abuse/</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extLst>
      <p:ext uri="{BB962C8B-B14F-4D97-AF65-F5344CB8AC3E}">
        <p14:creationId xmlns:p14="http://schemas.microsoft.com/office/powerpoint/2010/main" val="133287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symptoms are focused on opioid overdose:</a:t>
            </a:r>
            <a:r>
              <a:rPr lang="en-US" baseline="0" dirty="0" smtClean="0"/>
              <a:t> quick, low breathing, powerful drowsiness, unable to speak, a blue tint to skin and lips, and snoring related sounds.</a:t>
            </a:r>
          </a:p>
          <a:p>
            <a:endParaRPr lang="en-US" baseline="0" dirty="0" smtClean="0"/>
          </a:p>
          <a:p>
            <a:r>
              <a:rPr lang="en-US" baseline="0" dirty="0" smtClean="0"/>
              <a:t>If you suspect that someone is experiencing a drug overdose, immediately call 911. </a:t>
            </a:r>
          </a:p>
          <a:p>
            <a:endParaRPr lang="en-US" dirty="0" smtClean="0"/>
          </a:p>
          <a:p>
            <a:endParaRPr lang="en-US" dirty="0" smtClean="0"/>
          </a:p>
          <a:p>
            <a:r>
              <a:rPr lang="en-US" dirty="0" smtClean="0"/>
              <a:t>(Accessed on September 25, 2019)</a:t>
            </a:r>
          </a:p>
          <a:p>
            <a:r>
              <a:rPr lang="en-US" dirty="0" smtClean="0"/>
              <a:t>https://www.asahq.org/whensecondscount/pain-management/opioid-treatment/opioid-abuse/</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extLst>
      <p:ext uri="{BB962C8B-B14F-4D97-AF65-F5344CB8AC3E}">
        <p14:creationId xmlns:p14="http://schemas.microsoft.com/office/powerpoint/2010/main" val="198705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the national spread of opioid abuse in correlation with the widespread opioid epidemic, there are several national hotlines created to assist individuals dealing with opioid abuse.  Over the next few slides, we will learn about them and their provided services. </a:t>
            </a:r>
          </a:p>
          <a:p>
            <a:endParaRPr lang="en-US" baseline="0" dirty="0" smtClean="0"/>
          </a:p>
          <a:p>
            <a:r>
              <a:rPr lang="en-US" baseline="0" dirty="0" smtClean="0"/>
              <a:t>(Accessed on September 25, 2019)</a:t>
            </a:r>
          </a:p>
          <a:p>
            <a:r>
              <a:rPr lang="en-US" dirty="0" smtClean="0"/>
              <a:t>https://www.samhsa.gov/find-help/national-helpline</a:t>
            </a:r>
          </a:p>
          <a:p>
            <a:r>
              <a:rPr lang="en-US" dirty="0" smtClean="0"/>
              <a:t>https://www.justthinktwice.gov/content/get-help</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extLst>
      <p:ext uri="{BB962C8B-B14F-4D97-AF65-F5344CB8AC3E}">
        <p14:creationId xmlns:p14="http://schemas.microsoft.com/office/powerpoint/2010/main" val="159385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a few more national hotlines that help with opioid dependency</a:t>
            </a:r>
          </a:p>
          <a:p>
            <a:endParaRPr lang="en-US" baseline="0" dirty="0" smtClean="0"/>
          </a:p>
          <a:p>
            <a:r>
              <a:rPr lang="en-US" dirty="0" smtClean="0"/>
              <a:t>(Accessed on September 25, 2019)</a:t>
            </a:r>
          </a:p>
          <a:p>
            <a:r>
              <a:rPr lang="en-US" dirty="0" smtClean="0"/>
              <a:t>https://www.justthinktwice.gov/content/get-help</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extLst>
      <p:ext uri="{BB962C8B-B14F-4D97-AF65-F5344CB8AC3E}">
        <p14:creationId xmlns:p14="http://schemas.microsoft.com/office/powerpoint/2010/main" val="120310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u="sng" kern="1200" dirty="0" smtClean="0">
                <a:solidFill>
                  <a:schemeClr val="tx1"/>
                </a:solidFill>
                <a:latin typeface="+mn-lt"/>
                <a:ea typeface="+mn-ea"/>
                <a:cs typeface="+mn-cs"/>
              </a:rPr>
              <a:t>Instructor Note</a:t>
            </a:r>
            <a:r>
              <a:rPr lang="en-US" sz="1200" kern="1200" dirty="0" smtClean="0">
                <a:solidFill>
                  <a:schemeClr val="tx1"/>
                </a:solidFill>
                <a:latin typeface="+mn-lt"/>
                <a:ea typeface="+mn-ea"/>
                <a:cs typeface="+mn-cs"/>
              </a:rPr>
              <a:t>: Ask the participants if they have any questions about</a:t>
            </a:r>
            <a:r>
              <a:rPr lang="en-US" sz="1200" kern="1200" baseline="0" dirty="0" smtClean="0">
                <a:solidFill>
                  <a:schemeClr val="tx1"/>
                </a:solidFill>
                <a:latin typeface="+mn-lt"/>
                <a:ea typeface="+mn-ea"/>
                <a:cs typeface="+mn-cs"/>
              </a:rPr>
              <a:t> the general overview the opioid epidemic, types of opioids, opioid abuse, or help hotlines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15</a:t>
            </a:fld>
            <a:endParaRPr lang="en-US" dirty="0"/>
          </a:p>
        </p:txBody>
      </p:sp>
    </p:spTree>
    <p:extLst>
      <p:ext uri="{BB962C8B-B14F-4D97-AF65-F5344CB8AC3E}">
        <p14:creationId xmlns:p14="http://schemas.microsoft.com/office/powerpoint/2010/main" val="354596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16</a:t>
            </a:fld>
            <a:endParaRPr lang="en-US" dirty="0"/>
          </a:p>
        </p:txBody>
      </p:sp>
    </p:spTree>
    <p:extLst>
      <p:ext uri="{BB962C8B-B14F-4D97-AF65-F5344CB8AC3E}">
        <p14:creationId xmlns:p14="http://schemas.microsoft.com/office/powerpoint/2010/main" val="238288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start this presentation, let’s begin discussing what opioids are and what their purpose is. Opioids are a category of drugs that involve heroin and synthetic opioids. Synthetic opioids are prescribed by medical professionals to help relieve pain. When they are taken as directed, they fulfill their purpose, but when taken recreationally they can be become addictive.  Medical professionals often prescribe opioids to individuals with acute or chronic pain due to a disease, surgery or injury. They are also prescribed to individuals with moderate to severe coughs and diarrhea. Methadone and buprenorphine are commonly used when treating addiction to other opioids, such as heroin. </a:t>
            </a:r>
          </a:p>
          <a:p>
            <a:endParaRPr lang="en-US" baseline="0" dirty="0" smtClean="0"/>
          </a:p>
          <a:p>
            <a:r>
              <a:rPr lang="en-US" baseline="0" dirty="0" smtClean="0"/>
              <a:t>(Accessed on September 25, 2019.)</a:t>
            </a:r>
          </a:p>
          <a:p>
            <a:r>
              <a:rPr lang="en-US" baseline="0" dirty="0" smtClean="0"/>
              <a:t> https://www.hhs.gov/opioids/prevention/index.html</a:t>
            </a:r>
          </a:p>
          <a:p>
            <a:r>
              <a:rPr lang="en-US" dirty="0" smtClean="0"/>
              <a:t>https://choicesforchange.ca/client-resources/alcohol-and-drug-information/opioids/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that we have an idea of what opioids are, let’s discuss why and when the epidemic began. The opioid epidemic is based on the increase of deaths and hospitalizations due to the use of opioid prescriptions and illegal drugs.</a:t>
            </a:r>
          </a:p>
          <a:p>
            <a:endParaRPr lang="en-US" baseline="0" dirty="0" smtClean="0"/>
          </a:p>
          <a:p>
            <a:r>
              <a:rPr lang="en-US" baseline="0" dirty="0" smtClean="0"/>
              <a:t>Increased distribution of opioids as a pain management drug by pharmaceutical companies in the late 90s is also believed to be a contributing factor.</a:t>
            </a:r>
            <a:br>
              <a:rPr lang="en-US" baseline="0" dirty="0" smtClean="0"/>
            </a:br>
            <a:r>
              <a:rPr lang="en-US" baseline="0" dirty="0" smtClean="0"/>
              <a:t/>
            </a:r>
            <a:br>
              <a:rPr lang="en-US" baseline="0" dirty="0" smtClean="0"/>
            </a:br>
            <a:r>
              <a:rPr lang="en-US" baseline="0" dirty="0" smtClean="0"/>
              <a:t>The pharmaceutical companies believed that the opioids would not become addictive when being used for pain relief. Due to the statements made by the pharmaceutical companies, medical professionals began to prescribe them in high volume. The high volume of prescriptions resulted in mass misuse of the opioids which created the conclusion that they are in fact addictive.  </a:t>
            </a:r>
          </a:p>
          <a:p>
            <a:endParaRPr lang="en-US" baseline="0" dirty="0" smtClean="0"/>
          </a:p>
          <a:p>
            <a:r>
              <a:rPr lang="en-US" baseline="0" dirty="0" smtClean="0"/>
              <a:t>(Accessed on September 25, 2019)</a:t>
            </a:r>
          </a:p>
          <a:p>
            <a:r>
              <a:rPr lang="en-US" b="0" baseline="0" dirty="0" smtClean="0"/>
              <a:t>https://www.addictioncenter.com/opiates/opioid-epidemic/</a:t>
            </a:r>
          </a:p>
          <a:p>
            <a:r>
              <a:rPr lang="en-US" b="0" baseline="0" dirty="0" smtClean="0"/>
              <a:t>https://www.drugabuse.gov/drugs-abuse/opioids/opioid-overdose-crisis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discusses the most</a:t>
            </a:r>
            <a:r>
              <a:rPr lang="en-US" baseline="0" dirty="0" smtClean="0"/>
              <a:t> recent statistics regarding the effects of the national opioid epidemic. </a:t>
            </a:r>
          </a:p>
          <a:p>
            <a:r>
              <a:rPr lang="en-US" baseline="0" dirty="0" smtClean="0"/>
              <a:t>Read through the statistics</a:t>
            </a:r>
          </a:p>
          <a:p>
            <a:endParaRPr lang="en-US" baseline="0" dirty="0" smtClean="0"/>
          </a:p>
          <a:p>
            <a:r>
              <a:rPr lang="en-US" sz="1200" dirty="0" smtClean="0"/>
              <a:t>“In 2017, the most recent year for which data is available, opioid overdoses killed more than forty-seven thousand people, or more than six times the number of U.S. military service members killed in the post-9/11 wars in Iraq and Afghanistan.” – Claire </a:t>
            </a:r>
            <a:r>
              <a:rPr lang="en-US" sz="1200" dirty="0" err="1" smtClean="0"/>
              <a:t>Felter</a:t>
            </a:r>
            <a:r>
              <a:rPr lang="en-US" sz="1200" dirty="0" smtClean="0"/>
              <a:t>, Council of Foreign Relations</a:t>
            </a:r>
          </a:p>
          <a:p>
            <a:endParaRPr lang="en-US" sz="1200" dirty="0" smtClean="0"/>
          </a:p>
          <a:p>
            <a:r>
              <a:rPr lang="en-US" sz="1200" dirty="0" smtClean="0"/>
              <a:t>“A nearly 21 percent rise in deaths involving methamphetamine — to 12,987 in 2018, from 10,749 in 2017 — has officials at every level of government concerned.”- New York Times</a:t>
            </a:r>
          </a:p>
          <a:p>
            <a:endParaRPr lang="en-US" sz="1200" dirty="0" smtClean="0"/>
          </a:p>
          <a:p>
            <a:r>
              <a:rPr lang="en-US" sz="1200" dirty="0" smtClean="0"/>
              <a:t> “In 2017, more than 47,000 Americans died as a result of an opioid overdose, including prescription opioids, heroin, and illicitly manufactured fentanyl, a powerful synthetic opioid.”- National Institute of Drug Abuse</a:t>
            </a:r>
          </a:p>
          <a:p>
            <a:endParaRPr lang="en-US" dirty="0" smtClean="0"/>
          </a:p>
          <a:p>
            <a:endParaRPr lang="en-US" dirty="0" smtClean="0"/>
          </a:p>
          <a:p>
            <a:r>
              <a:rPr lang="en-US" dirty="0" smtClean="0"/>
              <a:t>(Accessed on September 25, 2019)</a:t>
            </a:r>
          </a:p>
          <a:p>
            <a:r>
              <a:rPr lang="en-US" dirty="0" smtClean="0"/>
              <a:t>https://www.cfr.org/backgrounder/us-opioid-epidemic</a:t>
            </a:r>
          </a:p>
          <a:p>
            <a:r>
              <a:rPr lang="en-US" dirty="0" smtClean="0"/>
              <a:t>https://www.nytimes.com/interactive/2019/07/17/upshot/drug-overdose-deaths-fall.html</a:t>
            </a:r>
          </a:p>
          <a:p>
            <a:r>
              <a:rPr lang="en-US" dirty="0" smtClean="0"/>
              <a:t>https://www.drugabuse.gov/publications/drugfacts/prescription-opioids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extLst>
      <p:ext uri="{BB962C8B-B14F-4D97-AF65-F5344CB8AC3E}">
        <p14:creationId xmlns:p14="http://schemas.microsoft.com/office/powerpoint/2010/main" val="333420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discusses the expected statistics regarding the effects of the national opioid epidemic. </a:t>
            </a:r>
          </a:p>
          <a:p>
            <a:r>
              <a:rPr lang="en-US" baseline="0" dirty="0" smtClean="0"/>
              <a:t>Read through the statistics</a:t>
            </a:r>
          </a:p>
          <a:p>
            <a:endParaRPr lang="en-US" baseline="0" dirty="0" smtClean="0"/>
          </a:p>
          <a:p>
            <a:pPr marL="285750" indent="-285750">
              <a:buFont typeface="Arial" panose="020B0604020202020204" pitchFamily="34" charset="0"/>
              <a:buChar char="•"/>
            </a:pPr>
            <a:r>
              <a:rPr lang="en-US" dirty="0" smtClean="0"/>
              <a:t>“According to SAMHSA, mental health and substance abuse treatment expenditures totaled $171.7 billion in 2009. This is expected to reach $280.5 billion by 2020.” – Nursing 2019</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projected that under the status quo, the total number of opioid overdose deaths in the United States will increase from 33,100 in 2015 to 81,700 by 2025.” – </a:t>
            </a:r>
            <a:r>
              <a:rPr lang="en-US" dirty="0" err="1" smtClean="0"/>
              <a:t>Jama</a:t>
            </a:r>
            <a:r>
              <a:rPr lang="en-US" dirty="0" smtClean="0"/>
              <a:t> Network Open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estimated that between 2016 and 2025, 700,400 individuals will die from opioid overdose, with 80% of the deaths attributable to illicit opioids. – </a:t>
            </a:r>
            <a:r>
              <a:rPr lang="en-US" dirty="0" err="1" smtClean="0"/>
              <a:t>Jama</a:t>
            </a:r>
            <a:r>
              <a:rPr lang="en-US" dirty="0" smtClean="0"/>
              <a:t> Network Open</a:t>
            </a:r>
          </a:p>
          <a:p>
            <a:endParaRPr lang="en-US" baseline="0" dirty="0" smtClean="0"/>
          </a:p>
          <a:p>
            <a:endParaRPr lang="en-US" baseline="0" dirty="0" smtClean="0"/>
          </a:p>
          <a:p>
            <a:endParaRPr lang="en-US" baseline="0" dirty="0" smtClean="0"/>
          </a:p>
          <a:p>
            <a:r>
              <a:rPr lang="en-US" baseline="0" dirty="0" smtClean="0"/>
              <a:t>(Accessed on September 25, 2019)</a:t>
            </a:r>
          </a:p>
          <a:p>
            <a:r>
              <a:rPr lang="en-US" baseline="0" dirty="0" smtClean="0"/>
              <a:t>https://journals.lww.com/nursing/Fulltext/2019/05000/Evolution_of_the_national_opioid_crisis.14.aspx</a:t>
            </a:r>
          </a:p>
          <a:p>
            <a:r>
              <a:rPr lang="en-US" baseline="0" dirty="0" smtClean="0"/>
              <a:t>https://jamanetwork.com/journals/jamanetworkopen/fullarticle/2723405</a:t>
            </a:r>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far we have learned about why the opioid epidemic begin and what it is. Now, let’s dive into where the actual opioid drugs originate from. From a natural perspective, Morphine and Codeine come from the natural gummy substance produced from the seed pod of the opium poppy, grown in South Asia. Heroin is created by mixing morphine and chemicals. Aside from the natural aspect to opioids, they are now mostly created synthetically from chemicals. </a:t>
            </a:r>
          </a:p>
          <a:p>
            <a:endParaRPr lang="en-US" baseline="0" dirty="0" smtClean="0"/>
          </a:p>
          <a:p>
            <a:r>
              <a:rPr lang="en-US" baseline="0" dirty="0" smtClean="0"/>
              <a:t>(Accessed on September 25, 2019)</a:t>
            </a:r>
          </a:p>
          <a:p>
            <a:r>
              <a:rPr lang="en-US" baseline="0" dirty="0" smtClean="0"/>
              <a:t>https://choicesforchange.ca/client-resources/alcohol-and-drug-information/opioids/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There are various opioids in the medical field, but the following opioids are the ones commonly prescribed: Fentanyl, Oxycodone, also known as OxyContin or Percocet, Hydrocodone, also known as Vicodin, Codeine, Morphine, also known as Kadian or Avinza, and Oxymorphone, also known as Opana.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a:p>
            <a:r>
              <a:rPr lang="en-US" baseline="0" dirty="0" smtClean="0"/>
              <a:t>(Source Accessed on September 25, 2019)</a:t>
            </a:r>
          </a:p>
          <a:p>
            <a:r>
              <a:rPr lang="en-US" baseline="0" dirty="0" smtClean="0"/>
              <a:t>https://www.drugabuse.gov/drugs-abuse/opioids/opioid-overdose-crisis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individual</a:t>
            </a:r>
            <a:r>
              <a:rPr lang="en-US" sz="1200" b="0" i="0" kern="1200" baseline="0" dirty="0" smtClean="0">
                <a:solidFill>
                  <a:schemeClr val="tx1"/>
                </a:solidFill>
                <a:effectLst/>
                <a:latin typeface="+mn-lt"/>
                <a:ea typeface="+mn-ea"/>
                <a:cs typeface="+mn-cs"/>
              </a:rPr>
              <a:t>s are prescribed an opioid, they do not always finish the prescribed amount. Therefore, the surplus, whether is be expired or unused, of opioids should by disposed of immediately. Here are a few possibilities to consider when disposing opioids. The best way to dispose of extra, unused, or expired opioid medication is to take it back to the pharmacy as soon as possible. If finding a pharmacy is not an option, then checking the FDA medication flush list is the course of action.</a:t>
            </a:r>
          </a:p>
          <a:p>
            <a:r>
              <a:rPr lang="en-US" sz="1200" b="0" i="0" kern="1200" dirty="0" smtClean="0">
                <a:solidFill>
                  <a:schemeClr val="tx1"/>
                </a:solidFill>
                <a:effectLst/>
                <a:latin typeface="+mn-lt"/>
                <a:ea typeface="+mn-ea"/>
                <a:cs typeface="+mn-cs"/>
              </a:rPr>
              <a:t>If the medication is listed on the FDA flush list, then flush the medication immediately. If the medication is not on the flush list, then the last resort to throw the medication in the trash.</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(Accessed</a:t>
            </a:r>
            <a:r>
              <a:rPr lang="en-US" sz="1200" b="0" i="0" kern="1200" baseline="0" dirty="0" smtClean="0">
                <a:solidFill>
                  <a:schemeClr val="tx1"/>
                </a:solidFill>
                <a:effectLst/>
                <a:latin typeface="+mn-lt"/>
                <a:ea typeface="+mn-ea"/>
                <a:cs typeface="+mn-cs"/>
              </a:rPr>
              <a:t> on September 25, 2019)</a:t>
            </a:r>
          </a:p>
          <a:p>
            <a:r>
              <a:rPr lang="en-US" sz="1200" b="0" i="0" kern="1200" dirty="0" smtClean="0">
                <a:solidFill>
                  <a:schemeClr val="tx1"/>
                </a:solidFill>
                <a:effectLst/>
                <a:latin typeface="+mn-lt"/>
                <a:ea typeface="+mn-ea"/>
                <a:cs typeface="+mn-cs"/>
              </a:rPr>
              <a:t>https://www.fda.gov/drugs/safe-disposal-medicines/disposal-unused-medicines-what-you-should-know</a:t>
            </a: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extLst>
      <p:ext uri="{BB962C8B-B14F-4D97-AF65-F5344CB8AC3E}">
        <p14:creationId xmlns:p14="http://schemas.microsoft.com/office/powerpoint/2010/main" val="363909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When it comes to the topic of the opioid epidemic, the issue of opioid abuse is significant. Over the next few slides, we will go over the possible indicators of opioid addiction, opioid withdraw, and opioid overdose. Possible symptoms of addiction to opioids are spending more time alone and avoiding time with loved ones, loss of interest in activities, decline in hygiene, feeling more drained and unhappy, an increase in appetite, being highly energetic, talking quickly, and not making sense with words, being irritable, anxious, or moody, having an unorganized sleep schedule , having a lack of priorities in life including school and work, and experiencing financial troubles </a:t>
            </a:r>
          </a:p>
          <a:p>
            <a:endParaRPr lang="en-US" b="0" baseline="0" dirty="0" smtClean="0"/>
          </a:p>
          <a:p>
            <a:r>
              <a:rPr lang="en-US" dirty="0" smtClean="0"/>
              <a:t>(Accessed</a:t>
            </a:r>
            <a:r>
              <a:rPr lang="en-US" baseline="0" dirty="0" smtClean="0"/>
              <a:t> on September 25, 2019)</a:t>
            </a:r>
          </a:p>
          <a:p>
            <a:endParaRPr lang="en-US" baseline="0" dirty="0" smtClean="0"/>
          </a:p>
          <a:p>
            <a:r>
              <a:rPr lang="en-US" dirty="0" smtClean="0"/>
              <a:t>https://www.asahq.org/whensecondscount/pain-management/opioid-treatment/opioid-abuse/</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extLst>
      <p:ext uri="{BB962C8B-B14F-4D97-AF65-F5344CB8AC3E}">
        <p14:creationId xmlns:p14="http://schemas.microsoft.com/office/powerpoint/2010/main" val="31052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The Opioid Epidemic</a:t>
            </a:r>
            <a:endParaRPr lang="en-US" sz="2400" i="1" dirty="0">
              <a:solidFill>
                <a:schemeClr val="bg1"/>
              </a:solidFill>
            </a:endParaRPr>
          </a:p>
        </p:txBody>
      </p:sp>
    </p:spTree>
    <p:custDataLst>
      <p:tags r:id="rId1"/>
    </p:custData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8" Type="http://schemas.openxmlformats.org/officeDocument/2006/relationships/hyperlink" Target="https://www.nytimes.com/interactive/2019/07/17/upshot/drug-overdose-deaths-fall.html" TargetMode="External"/><Relationship Id="rId3" Type="http://schemas.openxmlformats.org/officeDocument/2006/relationships/notesSlide" Target="../notesSlides/notesSlide16.xml"/><Relationship Id="rId7" Type="http://schemas.openxmlformats.org/officeDocument/2006/relationships/hyperlink" Target="https://www.justthinktwice.gov/content/get-help"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www.cfr.org/backgrounder/us-opioid-epidemic" TargetMode="External"/><Relationship Id="rId5" Type="http://schemas.openxmlformats.org/officeDocument/2006/relationships/hyperlink" Target="https://www.fda.gov/drugs/safe-disposal-medicines/disposal-unused-medicines-what-you-should-know" TargetMode="External"/><Relationship Id="rId4" Type="http://schemas.openxmlformats.org/officeDocument/2006/relationships/hyperlink" Target="https://jamanetwork.com/journals/jamanetworkopen/fullarticle/2723405" TargetMode="External"/><Relationship Id="rId9" Type="http://schemas.openxmlformats.org/officeDocument/2006/relationships/hyperlink" Target="https://journals.lww.com/nursing/Fulltext/2019/05000/Evolution_of_the_national_opioid_crisis.14.aspx"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deadiversion.usdoj.gov/tips_online.htm" TargetMode="External"/><Relationship Id="rId3" Type="http://schemas.openxmlformats.org/officeDocument/2006/relationships/hyperlink" Target="https://www.samhsa.gov/find-help/national-helpline" TargetMode="External"/><Relationship Id="rId7" Type="http://schemas.openxmlformats.org/officeDocument/2006/relationships/hyperlink" Target="https://www.drugabuse.gov/publications/drugfacts/prescription-opioids"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www.drugabuse.gov/drugs-abuse/opioids/opioid-overdose-crisis" TargetMode="External"/><Relationship Id="rId5" Type="http://schemas.openxmlformats.org/officeDocument/2006/relationships/hyperlink" Target="https://www.asahq.org/whensecondscount/pain-management/opioid-treatment/opioid-abuse/" TargetMode="External"/><Relationship Id="rId10" Type="http://schemas.openxmlformats.org/officeDocument/2006/relationships/hyperlink" Target="https://www.hhs.gov/opioids/prevention/index.html" TargetMode="External"/><Relationship Id="rId4" Type="http://schemas.openxmlformats.org/officeDocument/2006/relationships/hyperlink" Target="https://choicesforchange.ca/client-resources/alcohol-and-drug-information/opioids/" TargetMode="External"/><Relationship Id="rId9" Type="http://schemas.openxmlformats.org/officeDocument/2006/relationships/hyperlink" Target="https://www.addictioncenter.com/opiates/opioid-epidemic/"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smtClean="0">
                <a:solidFill>
                  <a:schemeClr val="bg1"/>
                </a:solidFill>
                <a:latin typeface="Articulate Narrow" pitchFamily="2" charset="0"/>
              </a:rPr>
              <a:t>The Opioid Epidemic </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4" cstate="print"/>
          <a:srcRect t="35417" b="43055"/>
          <a:stretch>
            <a:fillRect/>
          </a:stretch>
        </p:blipFill>
        <p:spPr>
          <a:xfrm>
            <a:off x="-123496" y="3342722"/>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sp>
        <p:nvSpPr>
          <p:cNvPr id="24" name="TextBox 23"/>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724" t="39764" b="43116"/>
          <a:stretch/>
        </p:blipFill>
        <p:spPr>
          <a:xfrm>
            <a:off x="-76200" y="1341917"/>
            <a:ext cx="9220200" cy="2296634"/>
          </a:xfrm>
          <a:prstGeom prst="rect">
            <a:avLst/>
          </a:prstGeom>
        </p:spPr>
      </p:pic>
      <p:sp>
        <p:nvSpPr>
          <p:cNvPr id="6" name="Rectangle 5"/>
          <p:cNvSpPr/>
          <p:nvPr/>
        </p:nvSpPr>
        <p:spPr>
          <a:xfrm>
            <a:off x="6477000" y="1295401"/>
            <a:ext cx="76201" cy="2362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90305" y="4911122"/>
            <a:ext cx="3334789" cy="819148"/>
            <a:chOff x="3153747" y="5230554"/>
            <a:chExt cx="5583847" cy="1371600"/>
          </a:xfrm>
        </p:grpSpPr>
        <p:pic>
          <p:nvPicPr>
            <p:cNvPr id="19" name="Picture 18" descr="COPS Logo_Transparent (2).png"/>
            <p:cNvPicPr>
              <a:picLocks noChangeAspect="1"/>
            </p:cNvPicPr>
            <p:nvPr/>
          </p:nvPicPr>
          <p:blipFill>
            <a:blip r:embed="rId6" cstate="print"/>
            <a:stretch>
              <a:fillRect/>
            </a:stretch>
          </p:blipFill>
          <p:spPr>
            <a:xfrm>
              <a:off x="3153747" y="5523345"/>
              <a:ext cx="2834646" cy="914402"/>
            </a:xfrm>
            <a:prstGeom prst="rect">
              <a:avLst/>
            </a:prstGeom>
          </p:spPr>
        </p:pic>
        <p:pic>
          <p:nvPicPr>
            <p:cNvPr id="21" name="Picture 20" descr="IACP_Logo.gif"/>
            <p:cNvPicPr>
              <a:picLocks noChangeAspect="1"/>
            </p:cNvPicPr>
            <p:nvPr/>
          </p:nvPicPr>
          <p:blipFill>
            <a:blip r:embed="rId7" cstate="print"/>
            <a:stretch>
              <a:fillRect/>
            </a:stretch>
          </p:blipFill>
          <p:spPr>
            <a:xfrm>
              <a:off x="7365994" y="5230554"/>
              <a:ext cx="1371600" cy="1371600"/>
            </a:xfrm>
            <a:prstGeom prst="rect">
              <a:avLst/>
            </a:prstGeom>
          </p:spPr>
        </p:pic>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7314" y="1485900"/>
            <a:ext cx="7924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Indicators of drug withdrawal </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64" y="1508052"/>
            <a:ext cx="1028700" cy="892248"/>
          </a:xfrm>
          <a:prstGeom prst="rect">
            <a:avLst/>
          </a:prstGeom>
        </p:spPr>
      </p:pic>
      <p:sp>
        <p:nvSpPr>
          <p:cNvPr id="8" name="Snip Single Corner Rectangle 7"/>
          <p:cNvSpPr/>
          <p:nvPr/>
        </p:nvSpPr>
        <p:spPr>
          <a:xfrm flipV="1">
            <a:off x="3544" y="2422449"/>
            <a:ext cx="9140456" cy="3521149"/>
          </a:xfrm>
          <a:prstGeom prst="snip1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9043" y="3060011"/>
            <a:ext cx="3296536" cy="2862322"/>
          </a:xfrm>
          <a:prstGeom prst="rect">
            <a:avLst/>
          </a:prstGeom>
          <a:noFill/>
        </p:spPr>
        <p:txBody>
          <a:bodyPr wrap="square" rtlCol="0">
            <a:spAutoFit/>
          </a:bodyPr>
          <a:lstStyle/>
          <a:p>
            <a:r>
              <a:rPr lang="en-US" dirty="0" smtClean="0"/>
              <a:t>Here are some behavioral indicators that are commonly associated with drug withdrawal.</a:t>
            </a:r>
          </a:p>
          <a:p>
            <a:endParaRPr lang="en-US" dirty="0"/>
          </a:p>
          <a:p>
            <a:r>
              <a:rPr lang="en-US" i="1" dirty="0" smtClean="0"/>
              <a:t>*These indicators alone cannot be used to determine the abuse or addiction of opioids or other drugs.</a:t>
            </a:r>
          </a:p>
          <a:p>
            <a:endParaRPr lang="en-US" dirty="0"/>
          </a:p>
          <a:p>
            <a:endParaRPr lang="en-US" dirty="0"/>
          </a:p>
        </p:txBody>
      </p:sp>
      <p:sp>
        <p:nvSpPr>
          <p:cNvPr id="11" name="Content Placeholder 2"/>
          <p:cNvSpPr>
            <a:spLocks noGrp="1"/>
          </p:cNvSpPr>
          <p:nvPr>
            <p:ph idx="1"/>
          </p:nvPr>
        </p:nvSpPr>
        <p:spPr>
          <a:xfrm>
            <a:off x="3733800" y="2895600"/>
            <a:ext cx="5715000" cy="3567289"/>
          </a:xfrm>
        </p:spPr>
        <p:txBody>
          <a:bodyPr>
            <a:normAutofit/>
          </a:bodyPr>
          <a:lstStyle/>
          <a:p>
            <a:r>
              <a:rPr lang="en-US" sz="1800" dirty="0" smtClean="0"/>
              <a:t>Craving </a:t>
            </a:r>
            <a:r>
              <a:rPr lang="en-US" sz="1800" dirty="0"/>
              <a:t>the effects of the drug</a:t>
            </a:r>
          </a:p>
          <a:p>
            <a:r>
              <a:rPr lang="en-US" sz="1800" dirty="0" smtClean="0"/>
              <a:t>Anxious </a:t>
            </a:r>
            <a:r>
              <a:rPr lang="en-US" sz="1800" dirty="0"/>
              <a:t>or irritable behavior</a:t>
            </a:r>
          </a:p>
          <a:p>
            <a:r>
              <a:rPr lang="en-US" sz="1800" dirty="0" smtClean="0"/>
              <a:t>Abdominal </a:t>
            </a:r>
            <a:r>
              <a:rPr lang="en-US" sz="1800" dirty="0"/>
              <a:t>pain </a:t>
            </a:r>
          </a:p>
          <a:p>
            <a:r>
              <a:rPr lang="en-US" sz="1800" dirty="0" smtClean="0"/>
              <a:t>Vomiting </a:t>
            </a:r>
            <a:endParaRPr lang="en-US" sz="1800" dirty="0"/>
          </a:p>
          <a:p>
            <a:r>
              <a:rPr lang="en-US" sz="1800" dirty="0" smtClean="0"/>
              <a:t>Diarrhea</a:t>
            </a:r>
            <a:endParaRPr lang="en-US" sz="1800" dirty="0"/>
          </a:p>
          <a:p>
            <a:r>
              <a:rPr lang="en-US" sz="1800" dirty="0" smtClean="0"/>
              <a:t>Shivering</a:t>
            </a:r>
            <a:endParaRPr lang="en-US" sz="1800" dirty="0"/>
          </a:p>
          <a:p>
            <a:r>
              <a:rPr lang="en-US" sz="1800" dirty="0" smtClean="0"/>
              <a:t>Being </a:t>
            </a:r>
            <a:r>
              <a:rPr lang="en-US" sz="1800" dirty="0"/>
              <a:t>cold</a:t>
            </a:r>
          </a:p>
          <a:p>
            <a:pPr lvl="1"/>
            <a:endParaRPr lang="en-US" sz="2000" dirty="0" smtClean="0"/>
          </a:p>
        </p:txBody>
      </p:sp>
      <p:sp>
        <p:nvSpPr>
          <p:cNvPr id="9" name="Rounded Rectangle 8"/>
          <p:cNvSpPr/>
          <p:nvPr/>
        </p:nvSpPr>
        <p:spPr>
          <a:xfrm flipH="1">
            <a:off x="3509100" y="2564645"/>
            <a:ext cx="72300" cy="320454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449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7314" y="1485900"/>
            <a:ext cx="7924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Indicators of drug overdose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64" y="1508052"/>
            <a:ext cx="1028700" cy="892248"/>
          </a:xfrm>
          <a:prstGeom prst="rect">
            <a:avLst/>
          </a:prstGeom>
        </p:spPr>
      </p:pic>
      <p:sp>
        <p:nvSpPr>
          <p:cNvPr id="8" name="Snip Single Corner Rectangle 7"/>
          <p:cNvSpPr/>
          <p:nvPr/>
        </p:nvSpPr>
        <p:spPr>
          <a:xfrm flipV="1">
            <a:off x="3544" y="2422449"/>
            <a:ext cx="9140456" cy="3521149"/>
          </a:xfrm>
          <a:prstGeom prst="snip1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7330" y="2751862"/>
            <a:ext cx="3296536" cy="2862322"/>
          </a:xfrm>
          <a:prstGeom prst="rect">
            <a:avLst/>
          </a:prstGeom>
          <a:noFill/>
        </p:spPr>
        <p:txBody>
          <a:bodyPr wrap="square" rtlCol="0">
            <a:spAutoFit/>
          </a:bodyPr>
          <a:lstStyle/>
          <a:p>
            <a:r>
              <a:rPr lang="en-US" dirty="0" smtClean="0"/>
              <a:t>Here are some indicators that are commonly associated with drug overdoses cases.</a:t>
            </a:r>
          </a:p>
          <a:p>
            <a:endParaRPr lang="en-US" dirty="0"/>
          </a:p>
          <a:p>
            <a:r>
              <a:rPr lang="en-US" i="1" dirty="0" smtClean="0"/>
              <a:t>*These indicators alone cannot be used to determine the abuse or addiction of opioids or other drugs.</a:t>
            </a:r>
          </a:p>
          <a:p>
            <a:endParaRPr lang="en-US" dirty="0"/>
          </a:p>
          <a:p>
            <a:endParaRPr lang="en-US" dirty="0"/>
          </a:p>
        </p:txBody>
      </p:sp>
      <p:sp>
        <p:nvSpPr>
          <p:cNvPr id="12" name="Rounded Rectangle 11"/>
          <p:cNvSpPr/>
          <p:nvPr/>
        </p:nvSpPr>
        <p:spPr>
          <a:xfrm flipH="1">
            <a:off x="3733800" y="2773324"/>
            <a:ext cx="45719" cy="2103476"/>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3810000" y="2773324"/>
            <a:ext cx="4876800" cy="2103476"/>
          </a:xfrm>
        </p:spPr>
        <p:txBody>
          <a:bodyPr>
            <a:normAutofit/>
          </a:bodyPr>
          <a:lstStyle/>
          <a:p>
            <a:r>
              <a:rPr lang="en-US" sz="1800" dirty="0" smtClean="0"/>
              <a:t>Quick</a:t>
            </a:r>
            <a:r>
              <a:rPr lang="en-US" sz="1800" dirty="0"/>
              <a:t>, </a:t>
            </a:r>
            <a:r>
              <a:rPr lang="en-US" sz="1800" dirty="0" smtClean="0"/>
              <a:t>low </a:t>
            </a:r>
            <a:r>
              <a:rPr lang="en-US" sz="1800" dirty="0"/>
              <a:t>breathing </a:t>
            </a:r>
          </a:p>
          <a:p>
            <a:r>
              <a:rPr lang="en-US" sz="1800" dirty="0" smtClean="0"/>
              <a:t>Powerful </a:t>
            </a:r>
            <a:r>
              <a:rPr lang="en-US" sz="1800" dirty="0"/>
              <a:t>drowsiness</a:t>
            </a:r>
          </a:p>
          <a:p>
            <a:r>
              <a:rPr lang="en-US" sz="1800" dirty="0" smtClean="0"/>
              <a:t>Unable </a:t>
            </a:r>
            <a:r>
              <a:rPr lang="en-US" sz="1800" dirty="0"/>
              <a:t>to speak</a:t>
            </a:r>
          </a:p>
          <a:p>
            <a:r>
              <a:rPr lang="en-US" sz="1800" dirty="0" smtClean="0"/>
              <a:t>A </a:t>
            </a:r>
            <a:r>
              <a:rPr lang="en-US" sz="1800" dirty="0"/>
              <a:t>blue tint to skin and lips</a:t>
            </a:r>
          </a:p>
          <a:p>
            <a:r>
              <a:rPr lang="en-US" sz="1800" dirty="0" smtClean="0"/>
              <a:t>Snoring </a:t>
            </a:r>
            <a:r>
              <a:rPr lang="en-US" sz="1800" dirty="0"/>
              <a:t>related sounds</a:t>
            </a:r>
          </a:p>
          <a:p>
            <a:pPr lvl="1"/>
            <a:endParaRPr lang="en-US" sz="2000" dirty="0" smtClean="0"/>
          </a:p>
        </p:txBody>
      </p:sp>
      <p:sp>
        <p:nvSpPr>
          <p:cNvPr id="3" name="TextBox 2"/>
          <p:cNvSpPr txBox="1"/>
          <p:nvPr/>
        </p:nvSpPr>
        <p:spPr>
          <a:xfrm>
            <a:off x="150002" y="5269174"/>
            <a:ext cx="8977522" cy="400110"/>
          </a:xfrm>
          <a:prstGeom prst="rect">
            <a:avLst/>
          </a:prstGeom>
          <a:noFill/>
        </p:spPr>
        <p:txBody>
          <a:bodyPr wrap="none" rtlCol="0">
            <a:spAutoFit/>
          </a:bodyPr>
          <a:lstStyle/>
          <a:p>
            <a:r>
              <a:rPr lang="en-US" sz="2000" b="1" dirty="0" smtClean="0"/>
              <a:t>If you suspect that someone is experiencing a drug overdose, call 911 immediately.</a:t>
            </a:r>
            <a:endParaRPr lang="en-US" sz="2000" b="1" dirty="0"/>
          </a:p>
        </p:txBody>
      </p:sp>
    </p:spTree>
    <p:custDataLst>
      <p:tags r:id="rId1"/>
    </p:custDataLst>
    <p:extLst>
      <p:ext uri="{BB962C8B-B14F-4D97-AF65-F5344CB8AC3E}">
        <p14:creationId xmlns:p14="http://schemas.microsoft.com/office/powerpoint/2010/main" val="94381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5105400" cy="3962400"/>
          </a:xfrm>
        </p:spPr>
        <p:txBody>
          <a:bodyPr>
            <a:noAutofit/>
          </a:bodyPr>
          <a:lstStyle/>
          <a:p>
            <a:r>
              <a:rPr lang="en-US" sz="1800" dirty="0" smtClean="0"/>
              <a:t>Substance </a:t>
            </a:r>
            <a:r>
              <a:rPr lang="en-US" sz="1800" dirty="0"/>
              <a:t>Abuse and Mental Health Services Administration National Helpline (SAMHSA) </a:t>
            </a:r>
          </a:p>
          <a:p>
            <a:pPr lvl="1"/>
            <a:r>
              <a:rPr lang="en-US" sz="1600" dirty="0" smtClean="0"/>
              <a:t>For </a:t>
            </a:r>
            <a:r>
              <a:rPr lang="en-US" sz="1600" dirty="0"/>
              <a:t>families or individuals having problems involving drugs and mental health. </a:t>
            </a:r>
            <a:endParaRPr lang="en-US" sz="1600" dirty="0" smtClean="0"/>
          </a:p>
          <a:p>
            <a:r>
              <a:rPr lang="en-US" sz="1800" dirty="0" smtClean="0"/>
              <a:t>National </a:t>
            </a:r>
            <a:r>
              <a:rPr lang="en-US" sz="1800" dirty="0"/>
              <a:t>Alcoholism and Substance Abuse Center (</a:t>
            </a:r>
            <a:r>
              <a:rPr lang="en-US" sz="1800" dirty="0" smtClean="0"/>
              <a:t>NASAIC)</a:t>
            </a:r>
          </a:p>
          <a:p>
            <a:pPr lvl="1"/>
            <a:r>
              <a:rPr lang="en-US" sz="1600" dirty="0" smtClean="0"/>
              <a:t>Provides </a:t>
            </a:r>
            <a:r>
              <a:rPr lang="en-US" sz="1600" dirty="0"/>
              <a:t>a list of drug and alcohol treatment </a:t>
            </a:r>
            <a:r>
              <a:rPr lang="en-US" sz="1600" dirty="0" smtClean="0"/>
              <a:t>centers</a:t>
            </a:r>
          </a:p>
          <a:p>
            <a:pPr lvl="1"/>
            <a:r>
              <a:rPr lang="en-US" sz="1600" dirty="0" smtClean="0"/>
              <a:t>You </a:t>
            </a:r>
            <a:r>
              <a:rPr lang="en-US" sz="1600" dirty="0"/>
              <a:t>can call, live chat, or complete a contact </a:t>
            </a:r>
            <a:r>
              <a:rPr lang="en-US" sz="1600" dirty="0" smtClean="0"/>
              <a:t>form</a:t>
            </a:r>
          </a:p>
          <a:p>
            <a:r>
              <a:rPr lang="en-US" sz="1800" dirty="0" smtClean="0"/>
              <a:t>National </a:t>
            </a:r>
            <a:r>
              <a:rPr lang="en-US" sz="1800" dirty="0"/>
              <a:t>Intervention </a:t>
            </a:r>
            <a:r>
              <a:rPr lang="en-US" sz="1800" dirty="0" smtClean="0"/>
              <a:t>Referral</a:t>
            </a:r>
          </a:p>
          <a:p>
            <a:pPr lvl="1"/>
            <a:r>
              <a:rPr lang="en-US" sz="1600" dirty="0" smtClean="0"/>
              <a:t>Used </a:t>
            </a:r>
            <a:r>
              <a:rPr lang="en-US" sz="1600" dirty="0"/>
              <a:t>for getting information about drug and alcohol based interventions and treatment referrals</a:t>
            </a:r>
          </a:p>
          <a:p>
            <a:endParaRPr lang="en-US" sz="2200" dirty="0"/>
          </a:p>
          <a:p>
            <a:endParaRPr lang="en-US" sz="2200" dirty="0"/>
          </a:p>
          <a:p>
            <a:endParaRPr lang="en-US" sz="1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266825"/>
            <a:ext cx="3371850" cy="5057775"/>
          </a:xfrm>
          <a:prstGeom prst="rect">
            <a:avLst/>
          </a:prstGeom>
        </p:spPr>
      </p:pic>
      <p:sp>
        <p:nvSpPr>
          <p:cNvPr id="8" name="Title 1"/>
          <p:cNvSpPr>
            <a:spLocks noGrp="1"/>
          </p:cNvSpPr>
          <p:nvPr>
            <p:ph type="title"/>
          </p:nvPr>
        </p:nvSpPr>
        <p:spPr>
          <a:xfrm>
            <a:off x="457200" y="1295400"/>
            <a:ext cx="5410200" cy="914400"/>
          </a:xfrm>
        </p:spPr>
        <p:txBody>
          <a:bodyPr>
            <a:normAutofit/>
          </a:bodyPr>
          <a:lstStyle/>
          <a:p>
            <a:pPr algn="l"/>
            <a:r>
              <a:rPr lang="en-US" dirty="0" smtClean="0"/>
              <a:t>Finding help</a:t>
            </a:r>
            <a:endParaRPr lang="en-US" dirty="0"/>
          </a:p>
        </p:txBody>
      </p:sp>
    </p:spTree>
    <p:custDataLst>
      <p:tags r:id="rId1"/>
    </p:custDataLst>
    <p:extLst>
      <p:ext uri="{BB962C8B-B14F-4D97-AF65-F5344CB8AC3E}">
        <p14:creationId xmlns:p14="http://schemas.microsoft.com/office/powerpoint/2010/main" val="169121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2362199"/>
            <a:ext cx="8492067" cy="3795889"/>
          </a:xfrm>
        </p:spPr>
        <p:txBody>
          <a:bodyPr>
            <a:normAutofit/>
          </a:bodyPr>
          <a:lstStyle/>
          <a:p>
            <a:r>
              <a:rPr lang="en-US" sz="1800" dirty="0" smtClean="0"/>
              <a:t>Boys </a:t>
            </a:r>
            <a:r>
              <a:rPr lang="en-US" sz="1800" dirty="0"/>
              <a:t>Town National </a:t>
            </a:r>
            <a:r>
              <a:rPr lang="en-US" sz="1800" dirty="0" smtClean="0"/>
              <a:t>Hotline</a:t>
            </a:r>
          </a:p>
          <a:p>
            <a:pPr lvl="1"/>
            <a:r>
              <a:rPr lang="en-US" sz="1600" dirty="0" smtClean="0"/>
              <a:t>A </a:t>
            </a:r>
            <a:r>
              <a:rPr lang="en-US" sz="1600" dirty="0"/>
              <a:t>referral hotline that has trained counselors to help with questions concerning school problems, pregnancy, suicide, chemical dependency, sexual and physical </a:t>
            </a:r>
            <a:r>
              <a:rPr lang="en-US" sz="1600" dirty="0" smtClean="0"/>
              <a:t>abuse</a:t>
            </a:r>
          </a:p>
          <a:p>
            <a:r>
              <a:rPr lang="en-US" sz="1800" dirty="0" smtClean="0"/>
              <a:t>National </a:t>
            </a:r>
            <a:r>
              <a:rPr lang="en-US" sz="1800" dirty="0"/>
              <a:t>Council on Alcoholism and Drug Dependence (</a:t>
            </a:r>
            <a:r>
              <a:rPr lang="en-US" sz="1800" dirty="0" smtClean="0"/>
              <a:t>NCADD)</a:t>
            </a:r>
          </a:p>
          <a:p>
            <a:pPr lvl="1"/>
            <a:r>
              <a:rPr lang="en-US" sz="1600" dirty="0" smtClean="0"/>
              <a:t>Provides </a:t>
            </a:r>
            <a:r>
              <a:rPr lang="en-US" sz="1600" dirty="0"/>
              <a:t>assistance in confronting and working through alcohol and drug </a:t>
            </a:r>
            <a:r>
              <a:rPr lang="en-US" sz="1600" dirty="0" smtClean="0"/>
              <a:t>problems</a:t>
            </a:r>
            <a:endParaRPr lang="en-US" sz="1600" dirty="0"/>
          </a:p>
          <a:p>
            <a:endParaRPr lang="en-US" sz="2000" dirty="0" smtClean="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5902" b="37531"/>
          <a:stretch/>
        </p:blipFill>
        <p:spPr>
          <a:xfrm>
            <a:off x="-16934" y="4114800"/>
            <a:ext cx="9160934" cy="2234374"/>
          </a:xfrm>
          <a:prstGeom prst="rect">
            <a:avLst/>
          </a:prstGeom>
        </p:spPr>
      </p:pic>
      <p:sp>
        <p:nvSpPr>
          <p:cNvPr id="6" name="Title 1"/>
          <p:cNvSpPr>
            <a:spLocks noGrp="1"/>
          </p:cNvSpPr>
          <p:nvPr>
            <p:ph type="title"/>
          </p:nvPr>
        </p:nvSpPr>
        <p:spPr>
          <a:xfrm>
            <a:off x="457200" y="1295400"/>
            <a:ext cx="5410200" cy="914400"/>
          </a:xfrm>
        </p:spPr>
        <p:txBody>
          <a:bodyPr>
            <a:normAutofit/>
          </a:bodyPr>
          <a:lstStyle/>
          <a:p>
            <a:pPr algn="l"/>
            <a:r>
              <a:rPr lang="en-US" dirty="0" smtClean="0"/>
              <a:t>Finding help</a:t>
            </a:r>
            <a:endParaRPr lang="en-US" dirty="0"/>
          </a:p>
        </p:txBody>
      </p:sp>
    </p:spTree>
    <p:custDataLst>
      <p:tags r:id="rId1"/>
    </p:custDataLst>
    <p:extLst>
      <p:ext uri="{BB962C8B-B14F-4D97-AF65-F5344CB8AC3E}">
        <p14:creationId xmlns:p14="http://schemas.microsoft.com/office/powerpoint/2010/main" val="296911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4"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Credit</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sz="1400" dirty="0" smtClean="0">
                <a:solidFill>
                  <a:schemeClr val="bg1">
                    <a:lumMod val="50000"/>
                  </a:schemeClr>
                </a:solidFill>
              </a:rPr>
              <a:t>2019. Photo by Simon </a:t>
            </a:r>
            <a:r>
              <a:rPr lang="en-US" sz="1400" dirty="0" err="1" smtClean="0">
                <a:solidFill>
                  <a:schemeClr val="bg1">
                    <a:lumMod val="50000"/>
                  </a:schemeClr>
                </a:solidFill>
              </a:rPr>
              <a:t>Migaj</a:t>
            </a:r>
            <a:r>
              <a:rPr lang="en-US" sz="1400" dirty="0" smtClean="0">
                <a:solidFill>
                  <a:schemeClr val="bg1">
                    <a:lumMod val="50000"/>
                  </a:schemeClr>
                </a:solidFill>
              </a:rPr>
              <a:t>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Lauren York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Noah </a:t>
            </a:r>
            <a:r>
              <a:rPr lang="en-US" sz="1400" dirty="0" err="1" smtClean="0">
                <a:solidFill>
                  <a:schemeClr val="bg1">
                    <a:lumMod val="50000"/>
                  </a:schemeClr>
                </a:solidFill>
              </a:rPr>
              <a:t>Buscher</a:t>
            </a:r>
            <a:r>
              <a:rPr lang="en-US" sz="1400" dirty="0" smtClean="0">
                <a:solidFill>
                  <a:schemeClr val="bg1">
                    <a:lumMod val="50000"/>
                  </a:schemeClr>
                </a:solidFill>
              </a:rPr>
              <a:t>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Thought Catalog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JC </a:t>
            </a:r>
            <a:r>
              <a:rPr lang="en-US" sz="1400" dirty="0" err="1" smtClean="0">
                <a:solidFill>
                  <a:schemeClr val="bg1">
                    <a:lumMod val="50000"/>
                  </a:schemeClr>
                </a:solidFill>
              </a:rPr>
              <a:t>Gellidon</a:t>
            </a:r>
            <a:r>
              <a:rPr lang="en-US" sz="1400" dirty="0" smtClean="0">
                <a:solidFill>
                  <a:schemeClr val="bg1">
                    <a:lumMod val="50000"/>
                  </a:schemeClr>
                </a:solidFill>
              </a:rPr>
              <a:t>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Matilda </a:t>
            </a:r>
            <a:r>
              <a:rPr lang="en-US" sz="1400" dirty="0" err="1" smtClean="0">
                <a:solidFill>
                  <a:schemeClr val="bg1">
                    <a:lumMod val="50000"/>
                  </a:schemeClr>
                </a:solidFill>
              </a:rPr>
              <a:t>Vistbacka</a:t>
            </a:r>
            <a:r>
              <a:rPr lang="en-US" sz="1400" dirty="0" smtClean="0">
                <a:solidFill>
                  <a:schemeClr val="bg1">
                    <a:lumMod val="50000"/>
                  </a:schemeClr>
                </a:solidFill>
              </a:rPr>
              <a:t>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a:t>
            </a:r>
            <a:r>
              <a:rPr lang="en-US" sz="1400" dirty="0" err="1" smtClean="0">
                <a:solidFill>
                  <a:schemeClr val="bg1">
                    <a:lumMod val="50000"/>
                  </a:schemeClr>
                </a:solidFill>
              </a:rPr>
              <a:t>Adeolu</a:t>
            </a:r>
            <a:r>
              <a:rPr lang="en-US" sz="1400" dirty="0" smtClean="0">
                <a:solidFill>
                  <a:schemeClr val="bg1">
                    <a:lumMod val="50000"/>
                  </a:schemeClr>
                </a:solidFill>
              </a:rPr>
              <a:t> </a:t>
            </a:r>
            <a:r>
              <a:rPr lang="en-US" sz="1400" dirty="0" err="1" smtClean="0">
                <a:solidFill>
                  <a:schemeClr val="bg1">
                    <a:lumMod val="50000"/>
                  </a:schemeClr>
                </a:solidFill>
              </a:rPr>
              <a:t>Eletu</a:t>
            </a:r>
            <a:r>
              <a:rPr lang="en-US" sz="1400" dirty="0" smtClean="0">
                <a:solidFill>
                  <a:schemeClr val="bg1">
                    <a:lumMod val="50000"/>
                  </a:schemeClr>
                </a:solidFill>
              </a:rPr>
              <a:t>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Milos </a:t>
            </a:r>
            <a:r>
              <a:rPr lang="en-US" sz="1400" dirty="0" err="1" smtClean="0">
                <a:solidFill>
                  <a:schemeClr val="bg1">
                    <a:lumMod val="50000"/>
                  </a:schemeClr>
                </a:solidFill>
              </a:rPr>
              <a:t>Tonchevski</a:t>
            </a:r>
            <a:r>
              <a:rPr lang="en-US" sz="1400" dirty="0" smtClean="0">
                <a:solidFill>
                  <a:schemeClr val="bg1">
                    <a:lumMod val="50000"/>
                  </a:schemeClr>
                </a:solidFill>
              </a:rPr>
              <a:t>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Haley Lawrence on </a:t>
            </a:r>
            <a:r>
              <a:rPr lang="en-US" sz="1400" dirty="0" err="1" smtClean="0">
                <a:solidFill>
                  <a:schemeClr val="bg1">
                    <a:lumMod val="50000"/>
                  </a:schemeClr>
                </a:solidFill>
              </a:rPr>
              <a:t>Unsplash</a:t>
            </a:r>
            <a:r>
              <a:rPr lang="en-US" sz="1400" dirty="0" smtClean="0">
                <a:solidFill>
                  <a:schemeClr val="bg1">
                    <a:lumMod val="50000"/>
                  </a:schemeClr>
                </a:solidFill>
              </a:rPr>
              <a:t>.</a:t>
            </a:r>
          </a:p>
          <a:p>
            <a:r>
              <a:rPr lang="en-US" sz="1400" dirty="0" smtClean="0">
                <a:solidFill>
                  <a:schemeClr val="bg1">
                    <a:lumMod val="50000"/>
                  </a:schemeClr>
                </a:solidFill>
              </a:rPr>
              <a:t>2019. Photo by Sharon McCutcheon on </a:t>
            </a:r>
            <a:r>
              <a:rPr lang="en-US" sz="1400" dirty="0" err="1" smtClean="0">
                <a:solidFill>
                  <a:schemeClr val="bg1">
                    <a:lumMod val="50000"/>
                  </a:schemeClr>
                </a:solidFill>
              </a:rPr>
              <a:t>Unsplash</a:t>
            </a:r>
            <a:r>
              <a:rPr lang="en-US" sz="1400" dirty="0" smtClean="0">
                <a:solidFill>
                  <a:schemeClr val="bg1">
                    <a:lumMod val="50000"/>
                  </a:schemeClr>
                </a:solidFill>
              </a:rPr>
              <a:t>.</a:t>
            </a:r>
            <a:r>
              <a:rPr lang="en-US" sz="1600" dirty="0"/>
              <a:t/>
            </a:r>
            <a:br>
              <a:rPr lang="en-US" sz="1600" dirty="0"/>
            </a:br>
            <a:r>
              <a:rPr lang="en-US" sz="1600" dirty="0"/>
              <a:t/>
            </a:r>
            <a:br>
              <a:rPr lang="en-US" sz="1600" dirty="0"/>
            </a:br>
            <a:endParaRPr lang="en-US" sz="1600" i="1" dirty="0" smtClean="0">
              <a:solidFill>
                <a:schemeClr val="accent3">
                  <a:lumMod val="75000"/>
                </a:schemeClr>
              </a:solidFill>
            </a:endParaRPr>
          </a:p>
          <a:p>
            <a:endParaRPr lang="en-US" dirty="0" smtClean="0"/>
          </a:p>
          <a:p>
            <a:pPr>
              <a:buNone/>
            </a:pPr>
            <a:endParaRPr lang="en-US" dirty="0"/>
          </a:p>
        </p:txBody>
      </p:sp>
    </p:spTree>
    <p:custDataLst>
      <p:tags r:id="rId1"/>
    </p:custDataLst>
    <p:extLst>
      <p:ext uri="{BB962C8B-B14F-4D97-AF65-F5344CB8AC3E}">
        <p14:creationId xmlns:p14="http://schemas.microsoft.com/office/powerpoint/2010/main" val="2220282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57200" y="2133600"/>
            <a:ext cx="8077200" cy="5257800"/>
          </a:xfrm>
        </p:spPr>
        <p:txBody>
          <a:bodyPr>
            <a:noAutofit/>
          </a:bodyPr>
          <a:lstStyle/>
          <a:p>
            <a:pPr>
              <a:spcAft>
                <a:spcPts val="600"/>
              </a:spcAft>
            </a:pPr>
            <a:r>
              <a:rPr lang="en-US" sz="1200" dirty="0">
                <a:latin typeface="+mj-lt"/>
                <a:cs typeface="Times New Roman" panose="02020603050405020304" pitchFamily="18" charset="0"/>
              </a:rPr>
              <a:t>Chhatwal, Jagpreet. “Prevention of Prescription Opioid Misuse and Projected Overdose Deaths in the United States.” JAMA Network Open, 1 February, 2019. Accessed on September 26, 2019. </a:t>
            </a:r>
            <a:r>
              <a:rPr lang="en-US" sz="1200" dirty="0">
                <a:latin typeface="+mj-lt"/>
                <a:cs typeface="Times New Roman" panose="02020603050405020304" pitchFamily="18" charset="0"/>
                <a:hlinkClick r:id="rId4"/>
              </a:rPr>
              <a:t>https://</a:t>
            </a:r>
            <a:r>
              <a:rPr lang="en-US" sz="1200" dirty="0" smtClean="0">
                <a:latin typeface="+mj-lt"/>
                <a:cs typeface="Times New Roman" panose="02020603050405020304" pitchFamily="18" charset="0"/>
                <a:hlinkClick r:id="rId4"/>
              </a:rPr>
              <a:t>jamanetwork.com/journals/jamanetworkopen/fullarticle/2723405</a:t>
            </a:r>
            <a:endParaRPr lang="en-US" sz="1200" dirty="0">
              <a:latin typeface="+mj-lt"/>
              <a:cs typeface="Times New Roman" panose="02020603050405020304" pitchFamily="18" charset="0"/>
            </a:endParaRPr>
          </a:p>
          <a:p>
            <a:pPr>
              <a:spcAft>
                <a:spcPts val="600"/>
              </a:spcAft>
            </a:pPr>
            <a:r>
              <a:rPr lang="en-US" sz="1200" dirty="0" smtClean="0">
                <a:latin typeface="+mj-lt"/>
                <a:cs typeface="Times New Roman" panose="02020603050405020304" pitchFamily="18" charset="0"/>
              </a:rPr>
              <a:t>“Disposal </a:t>
            </a:r>
            <a:r>
              <a:rPr lang="en-US" sz="1200" dirty="0">
                <a:latin typeface="+mj-lt"/>
                <a:cs typeface="Times New Roman" panose="02020603050405020304" pitchFamily="18" charset="0"/>
              </a:rPr>
              <a:t>of Unused Medicines: What You Should Know.” U.S. Food &amp; Drug Administration. 1 February, 2019. Accessed on September 25, 2019. </a:t>
            </a:r>
            <a:r>
              <a:rPr lang="en-US" sz="1200" dirty="0">
                <a:latin typeface="+mj-lt"/>
                <a:cs typeface="Times New Roman" panose="02020603050405020304" pitchFamily="18" charset="0"/>
                <a:hlinkClick r:id="rId5"/>
              </a:rPr>
              <a:t>https://</a:t>
            </a:r>
            <a:r>
              <a:rPr lang="en-US" sz="1200" dirty="0" smtClean="0">
                <a:latin typeface="+mj-lt"/>
                <a:cs typeface="Times New Roman" panose="02020603050405020304" pitchFamily="18" charset="0"/>
                <a:hlinkClick r:id="rId5"/>
              </a:rPr>
              <a:t>www.fda.gov/drugs/safe-disposal-medicines/disposal-unused-medicines-what-you-should-know</a:t>
            </a:r>
            <a:endParaRPr lang="en-US" sz="1200" dirty="0" smtClean="0">
              <a:latin typeface="+mj-lt"/>
              <a:cs typeface="Times New Roman" panose="02020603050405020304" pitchFamily="18" charset="0"/>
            </a:endParaRPr>
          </a:p>
          <a:p>
            <a:pPr>
              <a:spcAft>
                <a:spcPts val="600"/>
              </a:spcAft>
            </a:pPr>
            <a:r>
              <a:rPr lang="en-US" sz="1200" dirty="0">
                <a:latin typeface="+mj-lt"/>
                <a:cs typeface="Times New Roman" panose="02020603050405020304" pitchFamily="18" charset="0"/>
              </a:rPr>
              <a:t>Felter, Claire. “The U.S. Opioid Epidemic.” Council on Foreign Relations, 17 September, 2019. Accessed on September 25, 2019. </a:t>
            </a:r>
            <a:r>
              <a:rPr lang="en-US" sz="1200" dirty="0">
                <a:latin typeface="+mj-lt"/>
                <a:cs typeface="Times New Roman" panose="02020603050405020304" pitchFamily="18" charset="0"/>
                <a:hlinkClick r:id="rId6"/>
              </a:rPr>
              <a:t>https://</a:t>
            </a:r>
            <a:r>
              <a:rPr lang="en-US" sz="1200" dirty="0" smtClean="0">
                <a:latin typeface="+mj-lt"/>
                <a:cs typeface="Times New Roman" panose="02020603050405020304" pitchFamily="18" charset="0"/>
                <a:hlinkClick r:id="rId6"/>
              </a:rPr>
              <a:t>www.cfr.org/backgrounder/us-opioid-epidemic</a:t>
            </a:r>
            <a:endParaRPr lang="en-US" sz="1200" dirty="0" smtClean="0">
              <a:latin typeface="+mj-lt"/>
              <a:cs typeface="Times New Roman" panose="02020603050405020304" pitchFamily="18" charset="0"/>
            </a:endParaRPr>
          </a:p>
          <a:p>
            <a:pPr>
              <a:spcAft>
                <a:spcPts val="600"/>
              </a:spcAft>
            </a:pPr>
            <a:r>
              <a:rPr lang="en-US" sz="1200" dirty="0">
                <a:latin typeface="+mj-lt"/>
                <a:cs typeface="Times New Roman" panose="02020603050405020304" pitchFamily="18" charset="0"/>
              </a:rPr>
              <a:t>“Get Help.” Just Think Twice. Drug Enforcement Administration. Accessed on September 25, 2019. </a:t>
            </a:r>
            <a:r>
              <a:rPr lang="en-US" sz="1200" dirty="0">
                <a:latin typeface="+mj-lt"/>
                <a:cs typeface="Times New Roman" panose="02020603050405020304" pitchFamily="18" charset="0"/>
                <a:hlinkClick r:id="rId7"/>
              </a:rPr>
              <a:t>https://</a:t>
            </a:r>
            <a:r>
              <a:rPr lang="en-US" sz="1200" dirty="0" smtClean="0">
                <a:latin typeface="+mj-lt"/>
                <a:cs typeface="Times New Roman" panose="02020603050405020304" pitchFamily="18" charset="0"/>
                <a:hlinkClick r:id="rId7"/>
              </a:rPr>
              <a:t>www.justthinktwice.gov/content/get-help</a:t>
            </a:r>
            <a:r>
              <a:rPr lang="en-US" sz="1200" dirty="0">
                <a:latin typeface="+mj-lt"/>
                <a:cs typeface="Times New Roman" panose="02020603050405020304" pitchFamily="18" charset="0"/>
              </a:rPr>
              <a:t> </a:t>
            </a:r>
            <a:endParaRPr lang="en-US" sz="1200" dirty="0" smtClean="0">
              <a:latin typeface="+mj-lt"/>
              <a:cs typeface="Times New Roman" panose="02020603050405020304" pitchFamily="18" charset="0"/>
            </a:endParaRPr>
          </a:p>
          <a:p>
            <a:pPr>
              <a:spcAft>
                <a:spcPts val="600"/>
              </a:spcAft>
            </a:pPr>
            <a:r>
              <a:rPr lang="en-US" sz="1200" dirty="0" smtClean="0">
                <a:latin typeface="+mj-lt"/>
                <a:cs typeface="Times New Roman" panose="02020603050405020304" pitchFamily="18" charset="0"/>
              </a:rPr>
              <a:t>Goodnough</a:t>
            </a:r>
            <a:r>
              <a:rPr lang="en-US" sz="1200" dirty="0">
                <a:latin typeface="+mj-lt"/>
                <a:cs typeface="Times New Roman" panose="02020603050405020304" pitchFamily="18" charset="0"/>
              </a:rPr>
              <a:t>, Abby., Katz, Josh., Sanger-Katz, Margot. “Drug Overdose Deaths Drop in U.S for the First Time Since 1990.” The New York Times. The New York Times Company, 17 July, 2019.  Accessed on September 25, 2019. </a:t>
            </a:r>
            <a:r>
              <a:rPr lang="en-US" sz="1200" dirty="0">
                <a:latin typeface="+mj-lt"/>
                <a:cs typeface="Times New Roman" panose="02020603050405020304" pitchFamily="18" charset="0"/>
                <a:hlinkClick r:id="rId8"/>
              </a:rPr>
              <a:t>https://</a:t>
            </a:r>
            <a:r>
              <a:rPr lang="en-US" sz="1200" dirty="0" smtClean="0">
                <a:latin typeface="+mj-lt"/>
                <a:cs typeface="Times New Roman" panose="02020603050405020304" pitchFamily="18" charset="0"/>
                <a:hlinkClick r:id="rId8"/>
              </a:rPr>
              <a:t>www.nytimes.com/interactive/2019/07/17/upshot/drug-overdose-deaths-fall.html</a:t>
            </a:r>
            <a:endParaRPr lang="en-US" sz="1200" dirty="0" smtClean="0">
              <a:latin typeface="+mj-lt"/>
              <a:cs typeface="Times New Roman" panose="02020603050405020304" pitchFamily="18" charset="0"/>
            </a:endParaRPr>
          </a:p>
          <a:p>
            <a:pPr>
              <a:spcAft>
                <a:spcPts val="600"/>
              </a:spcAft>
            </a:pPr>
            <a:r>
              <a:rPr lang="en-US" sz="1200" dirty="0">
                <a:latin typeface="+mj-lt"/>
                <a:cs typeface="Times New Roman" panose="02020603050405020304" pitchFamily="18" charset="0"/>
              </a:rPr>
              <a:t>Morland, Rebecca. “Evolution of the national opioid crisis.” Nursing 2019. Wolters Kluwer Health, Inc., May 2019. Accessed on September 25, 2019. </a:t>
            </a:r>
            <a:r>
              <a:rPr lang="en-US" sz="1200" dirty="0">
                <a:latin typeface="+mj-lt"/>
                <a:cs typeface="Times New Roman" panose="02020603050405020304" pitchFamily="18" charset="0"/>
                <a:hlinkClick r:id="rId9"/>
              </a:rPr>
              <a:t>https://</a:t>
            </a:r>
            <a:r>
              <a:rPr lang="en-US" sz="1200" dirty="0" smtClean="0">
                <a:latin typeface="+mj-lt"/>
                <a:cs typeface="Times New Roman" panose="02020603050405020304" pitchFamily="18" charset="0"/>
                <a:hlinkClick r:id="rId9"/>
              </a:rPr>
              <a:t>journals.lww.com/nursing/Fulltext/2019/05000/Evolution_of_the_national_opioid_crisis.14.aspx</a:t>
            </a:r>
            <a:endParaRPr lang="en-US" sz="1200" dirty="0" smtClean="0">
              <a:latin typeface="+mj-lt"/>
              <a:cs typeface="Times New Roman" panose="02020603050405020304" pitchFamily="18" charset="0"/>
            </a:endParaRPr>
          </a:p>
          <a:p>
            <a:pPr>
              <a:spcAft>
                <a:spcPts val="600"/>
              </a:spcAft>
            </a:pPr>
            <a:endParaRPr lang="en-US" sz="1200" dirty="0" smtClean="0">
              <a:latin typeface="+mj-lt"/>
              <a:cs typeface="Times New Roman" panose="02020603050405020304" pitchFamily="18" charset="0"/>
            </a:endParaRPr>
          </a:p>
          <a:p>
            <a:pPr>
              <a:spcAft>
                <a:spcPts val="600"/>
              </a:spcAft>
            </a:pPr>
            <a:endParaRPr lang="en-US" sz="1200" dirty="0" smtClean="0">
              <a:latin typeface="+mj-lt"/>
              <a:cs typeface="Times New Roman" panose="02020603050405020304" pitchFamily="18" charset="0"/>
            </a:endParaRPr>
          </a:p>
          <a:p>
            <a:pPr>
              <a:spcAft>
                <a:spcPts val="600"/>
              </a:spcAft>
            </a:pPr>
            <a:endParaRPr lang="en-US" sz="1200" dirty="0" smtClean="0">
              <a:latin typeface="+mj-lt"/>
              <a:cs typeface="Times New Roman" panose="02020603050405020304" pitchFamily="18" charset="0"/>
            </a:endParaRPr>
          </a:p>
        </p:txBody>
      </p:sp>
    </p:spTree>
    <p:custDataLst>
      <p:tags r:id="rId1"/>
    </p:custDataLst>
    <p:extLst>
      <p:ext uri="{BB962C8B-B14F-4D97-AF65-F5344CB8AC3E}">
        <p14:creationId xmlns:p14="http://schemas.microsoft.com/office/powerpoint/2010/main" val="175730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92500"/>
          </a:bodyPr>
          <a:lstStyle/>
          <a:p>
            <a:endParaRPr lang="en-US" sz="1200" dirty="0" smtClean="0"/>
          </a:p>
          <a:p>
            <a:r>
              <a:rPr lang="en-US" sz="1400" dirty="0"/>
              <a:t>“National Helpline.” Substance Abuse and Mental Health Services Administration. Accessed on September 25, 2019. </a:t>
            </a:r>
            <a:r>
              <a:rPr lang="en-US" sz="1400" dirty="0">
                <a:hlinkClick r:id="rId3"/>
              </a:rPr>
              <a:t>https://</a:t>
            </a:r>
            <a:r>
              <a:rPr lang="en-US" sz="1400" dirty="0" smtClean="0">
                <a:hlinkClick r:id="rId3"/>
              </a:rPr>
              <a:t>www.samhsa.gov/find-help/national-helpline</a:t>
            </a:r>
            <a:endParaRPr lang="en-US" sz="1400" dirty="0"/>
          </a:p>
          <a:p>
            <a:r>
              <a:rPr lang="en-US" sz="1400" dirty="0" smtClean="0"/>
              <a:t>“</a:t>
            </a:r>
            <a:r>
              <a:rPr lang="en-US" sz="1400" dirty="0"/>
              <a:t>Opioids.” Choices for Change. Choices for Change, 2016. Accessed on September 25, 2019. </a:t>
            </a:r>
            <a:r>
              <a:rPr lang="en-US" sz="1400" dirty="0">
                <a:hlinkClick r:id="rId4"/>
              </a:rPr>
              <a:t>https://choicesforchange.ca/client-resources/alcohol-and-drug-information/opioids</a:t>
            </a:r>
            <a:r>
              <a:rPr lang="en-US" sz="1400" dirty="0" smtClean="0">
                <a:hlinkClick r:id="rId4"/>
              </a:rPr>
              <a:t>/</a:t>
            </a:r>
            <a:endParaRPr lang="en-US" sz="1400" dirty="0"/>
          </a:p>
          <a:p>
            <a:r>
              <a:rPr lang="en-US" sz="1400" dirty="0" smtClean="0"/>
              <a:t>“</a:t>
            </a:r>
            <a:r>
              <a:rPr lang="en-US" sz="1400" dirty="0"/>
              <a:t>Opioid Abuse.” When Seconds Count American Society of Anesthesiologists. Accessed on September 25, 2019. </a:t>
            </a:r>
            <a:r>
              <a:rPr lang="en-US" sz="1400" dirty="0">
                <a:hlinkClick r:id="rId5"/>
              </a:rPr>
              <a:t>https://www.asahq.org/whensecondscount/pain-management/opioid-treatment/opioid-abuse</a:t>
            </a:r>
            <a:r>
              <a:rPr lang="en-US" sz="1400" dirty="0" smtClean="0">
                <a:hlinkClick r:id="rId5"/>
              </a:rPr>
              <a:t>/</a:t>
            </a:r>
            <a:endParaRPr lang="en-US" sz="1400" dirty="0"/>
          </a:p>
          <a:p>
            <a:r>
              <a:rPr lang="en-US" sz="1400" dirty="0" smtClean="0"/>
              <a:t>“</a:t>
            </a:r>
            <a:r>
              <a:rPr lang="en-US" sz="1400" dirty="0"/>
              <a:t>Opioid Overdose Crisis.” National Institute of Drug Abuse. Turning Discovery into Health, January 2019. Accessed on September 25, 2019. </a:t>
            </a:r>
            <a:r>
              <a:rPr lang="en-US" sz="1400" dirty="0">
                <a:hlinkClick r:id="rId6"/>
              </a:rPr>
              <a:t>https://</a:t>
            </a:r>
            <a:r>
              <a:rPr lang="en-US" sz="1400" dirty="0" smtClean="0">
                <a:hlinkClick r:id="rId6"/>
              </a:rPr>
              <a:t>www.drugabuse.gov/drugs-abuse/opioids/opioid-overdose-crisis</a:t>
            </a:r>
            <a:endParaRPr lang="en-US" sz="1400" dirty="0"/>
          </a:p>
          <a:p>
            <a:r>
              <a:rPr lang="en-US" sz="1400" dirty="0" smtClean="0"/>
              <a:t>“</a:t>
            </a:r>
            <a:r>
              <a:rPr lang="en-US" sz="1400" dirty="0"/>
              <a:t>Prescription Opioids.” National Institute of Drug Abuse. Turning Discovery into Health, June 2019. Accessed on September 25, 2019.  </a:t>
            </a:r>
            <a:r>
              <a:rPr lang="en-US" sz="1400" dirty="0">
                <a:hlinkClick r:id="rId7"/>
              </a:rPr>
              <a:t>https://</a:t>
            </a:r>
            <a:r>
              <a:rPr lang="en-US" sz="1400" dirty="0" smtClean="0">
                <a:hlinkClick r:id="rId7"/>
              </a:rPr>
              <a:t>www.drugabuse.gov/publications/drugfacts/prescription-opioids</a:t>
            </a:r>
            <a:endParaRPr lang="en-US" sz="1400" dirty="0" smtClean="0"/>
          </a:p>
          <a:p>
            <a:r>
              <a:rPr lang="en-US" sz="1400" dirty="0"/>
              <a:t>“Submit a Tip to the DEA.” U.S Department of Justice, Drug Enforcement Administration, Diversion Control Division. Accessed on September 25, 2019. </a:t>
            </a:r>
            <a:r>
              <a:rPr lang="en-US" sz="1400" dirty="0">
                <a:hlinkClick r:id="rId8"/>
              </a:rPr>
              <a:t>https://</a:t>
            </a:r>
            <a:r>
              <a:rPr lang="en-US" sz="1400" dirty="0" smtClean="0">
                <a:hlinkClick r:id="rId8"/>
              </a:rPr>
              <a:t>www.deadiversion.usdoj.gov/tips_online.htm</a:t>
            </a:r>
            <a:endParaRPr lang="en-US" sz="1400" dirty="0"/>
          </a:p>
          <a:p>
            <a:r>
              <a:rPr lang="en-US" sz="1400" dirty="0"/>
              <a:t>“The Opioid Epidemic.” Addiction Center. Addiction Center, 12 September, 2019. Accessed on September 25, 2019. </a:t>
            </a:r>
            <a:r>
              <a:rPr lang="en-US" sz="1400" dirty="0">
                <a:hlinkClick r:id="rId9"/>
              </a:rPr>
              <a:t>https://www.addictioncenter.com/opiates/opioid-epidemic</a:t>
            </a:r>
            <a:r>
              <a:rPr lang="en-US" sz="1400" dirty="0" smtClean="0">
                <a:hlinkClick r:id="rId9"/>
              </a:rPr>
              <a:t>/</a:t>
            </a:r>
            <a:endParaRPr lang="en-US" sz="1400" dirty="0" smtClean="0"/>
          </a:p>
          <a:p>
            <a:r>
              <a:rPr lang="en-US" sz="1400" dirty="0" smtClean="0"/>
              <a:t>“</a:t>
            </a:r>
            <a:r>
              <a:rPr lang="en-US" sz="1400" dirty="0"/>
              <a:t>What are Opioids?” U.S Department of Health and Human Services. Department of Health and Human Services, 15 May, 2018. Accessed on September 25, 2019. </a:t>
            </a:r>
            <a:r>
              <a:rPr lang="en-US" sz="1400" dirty="0">
                <a:hlinkClick r:id="rId10"/>
              </a:rPr>
              <a:t>https://</a:t>
            </a:r>
            <a:r>
              <a:rPr lang="en-US" sz="1400" dirty="0" smtClean="0">
                <a:hlinkClick r:id="rId10"/>
              </a:rPr>
              <a:t>www.hhs.gov/opioids/prevention/index.html</a:t>
            </a:r>
            <a:endParaRPr lang="en-US" sz="1400" dirty="0" smtClean="0"/>
          </a:p>
          <a:p>
            <a:endParaRPr lang="en-US" sz="1200" dirty="0"/>
          </a:p>
          <a:p>
            <a:endParaRPr lang="en-US" sz="1200" dirty="0"/>
          </a:p>
          <a:p>
            <a:endParaRPr lang="en-US" sz="1200" dirty="0" smtClean="0"/>
          </a:p>
          <a:p>
            <a:endParaRPr lang="en-US" sz="1200" dirty="0"/>
          </a:p>
          <a:p>
            <a:endParaRPr lang="en-US" sz="1200" dirty="0" smtClean="0"/>
          </a:p>
          <a:p>
            <a:endParaRPr lang="en-US" sz="1200" dirty="0"/>
          </a:p>
          <a:p>
            <a:endParaRPr lang="en-US" sz="1200" dirty="0"/>
          </a:p>
        </p:txBody>
      </p:sp>
    </p:spTree>
    <p:custDataLst>
      <p:tags r:id="rId1"/>
    </p:custDataLst>
    <p:extLst>
      <p:ext uri="{BB962C8B-B14F-4D97-AF65-F5344CB8AC3E}">
        <p14:creationId xmlns:p14="http://schemas.microsoft.com/office/powerpoint/2010/main" val="522409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141" y="1303263"/>
            <a:ext cx="6400800" cy="914400"/>
          </a:xfrm>
        </p:spPr>
        <p:txBody>
          <a:bodyPr/>
          <a:lstStyle/>
          <a:p>
            <a:r>
              <a:rPr lang="en-US" dirty="0" smtClean="0"/>
              <a:t>What are opioids?</a:t>
            </a:r>
            <a:endParaRPr lang="en-US" dirty="0"/>
          </a:p>
        </p:txBody>
      </p:sp>
      <p:sp>
        <p:nvSpPr>
          <p:cNvPr id="3" name="Content Placeholder 2"/>
          <p:cNvSpPr>
            <a:spLocks noGrp="1"/>
          </p:cNvSpPr>
          <p:nvPr>
            <p:ph idx="1"/>
          </p:nvPr>
        </p:nvSpPr>
        <p:spPr>
          <a:xfrm>
            <a:off x="3276600" y="2305377"/>
            <a:ext cx="5715000" cy="4021282"/>
          </a:xfrm>
        </p:spPr>
        <p:txBody>
          <a:bodyPr>
            <a:normAutofit/>
          </a:bodyPr>
          <a:lstStyle/>
          <a:p>
            <a:r>
              <a:rPr lang="en-US" sz="2600" dirty="0"/>
              <a:t>A</a:t>
            </a:r>
            <a:r>
              <a:rPr lang="en-US" sz="2600" dirty="0" smtClean="0"/>
              <a:t> </a:t>
            </a:r>
            <a:r>
              <a:rPr lang="en-US" sz="2600" dirty="0"/>
              <a:t>category of drugs </a:t>
            </a:r>
            <a:r>
              <a:rPr lang="en-US" sz="2600" dirty="0" smtClean="0"/>
              <a:t>that involve </a:t>
            </a:r>
            <a:r>
              <a:rPr lang="en-US" sz="2600" dirty="0"/>
              <a:t>heroin and synthetic </a:t>
            </a:r>
            <a:r>
              <a:rPr lang="en-US" sz="2600" dirty="0" smtClean="0"/>
              <a:t>opioids</a:t>
            </a:r>
          </a:p>
          <a:p>
            <a:r>
              <a:rPr lang="en-US" sz="2600" dirty="0" smtClean="0"/>
              <a:t>Synthetic </a:t>
            </a:r>
            <a:r>
              <a:rPr lang="en-US" sz="2600" dirty="0"/>
              <a:t>opioids are prescribed by medical professionals to help relieve </a:t>
            </a:r>
            <a:r>
              <a:rPr lang="en-US" sz="2600" dirty="0" smtClean="0"/>
              <a:t>pain in patients</a:t>
            </a:r>
          </a:p>
          <a:p>
            <a:r>
              <a:rPr lang="en-US" sz="2600" dirty="0" smtClean="0"/>
              <a:t>Medical </a:t>
            </a:r>
            <a:r>
              <a:rPr lang="en-US" sz="2600" dirty="0"/>
              <a:t>professionals often prescribe opioids to individuals with acute or chronic pain due to a disease, surgery or injury</a:t>
            </a:r>
          </a:p>
          <a:p>
            <a:pPr marL="0" indent="0">
              <a:buNone/>
            </a:pPr>
            <a:endParaRPr lang="en-US" sz="2400" dirty="0" smtClean="0"/>
          </a:p>
          <a:p>
            <a:pPr marL="0" indent="0">
              <a:buNone/>
            </a:pPr>
            <a:endParaRPr lang="en-US" sz="24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6129" t="8438" r="26837" b="12006"/>
          <a:stretch/>
        </p:blipFill>
        <p:spPr>
          <a:xfrm>
            <a:off x="0" y="1285845"/>
            <a:ext cx="3136812" cy="502920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6781800" cy="914400"/>
          </a:xfrm>
        </p:spPr>
        <p:txBody>
          <a:bodyPr>
            <a:normAutofit/>
          </a:bodyPr>
          <a:lstStyle/>
          <a:p>
            <a:pPr algn="l"/>
            <a:r>
              <a:rPr lang="en-US" sz="4000" dirty="0" smtClean="0"/>
              <a:t>Why is there an epidemic?</a:t>
            </a:r>
            <a:endParaRPr lang="en-US" sz="4000" dirty="0"/>
          </a:p>
        </p:txBody>
      </p:sp>
      <p:sp>
        <p:nvSpPr>
          <p:cNvPr id="11" name="Content Placeholder 2"/>
          <p:cNvSpPr>
            <a:spLocks noGrp="1"/>
          </p:cNvSpPr>
          <p:nvPr>
            <p:ph idx="1"/>
          </p:nvPr>
        </p:nvSpPr>
        <p:spPr>
          <a:xfrm>
            <a:off x="152400" y="2209800"/>
            <a:ext cx="5330824" cy="4114800"/>
          </a:xfrm>
        </p:spPr>
        <p:txBody>
          <a:bodyPr>
            <a:normAutofit/>
          </a:bodyPr>
          <a:lstStyle/>
          <a:p>
            <a:r>
              <a:rPr lang="en-US" sz="2000" dirty="0"/>
              <a:t>B</a:t>
            </a:r>
            <a:r>
              <a:rPr lang="en-US" sz="2000" dirty="0" smtClean="0"/>
              <a:t>ased </a:t>
            </a:r>
            <a:r>
              <a:rPr lang="en-US" sz="2000" dirty="0"/>
              <a:t>on the increase of deaths and hospitalizations due to the </a:t>
            </a:r>
            <a:r>
              <a:rPr lang="en-US" sz="2000" dirty="0" smtClean="0"/>
              <a:t>abuse </a:t>
            </a:r>
            <a:r>
              <a:rPr lang="en-US" sz="2000" dirty="0"/>
              <a:t>of opioid prescriptions and illegal </a:t>
            </a:r>
            <a:r>
              <a:rPr lang="en-US" sz="2000" dirty="0" smtClean="0"/>
              <a:t>drugs</a:t>
            </a:r>
            <a:br>
              <a:rPr lang="en-US" sz="2000" dirty="0" smtClean="0"/>
            </a:br>
            <a:endParaRPr lang="en-US" sz="2000" dirty="0" smtClean="0"/>
          </a:p>
          <a:p>
            <a:r>
              <a:rPr lang="en-US" sz="2000" dirty="0"/>
              <a:t>P</a:t>
            </a:r>
            <a:r>
              <a:rPr lang="en-US" sz="2000" dirty="0" smtClean="0"/>
              <a:t>harmaceutical companies increased production and sales of opioids </a:t>
            </a:r>
            <a:r>
              <a:rPr lang="en-US" sz="2000" dirty="0"/>
              <a:t>in the late </a:t>
            </a:r>
            <a:r>
              <a:rPr lang="en-US" sz="2000" dirty="0" smtClean="0"/>
              <a:t>90s</a:t>
            </a:r>
            <a:br>
              <a:rPr lang="en-US" sz="2000" dirty="0" smtClean="0"/>
            </a:br>
            <a:endParaRPr lang="en-US" sz="2000" dirty="0" smtClean="0"/>
          </a:p>
          <a:p>
            <a:pPr lvl="1"/>
            <a:r>
              <a:rPr lang="en-US" sz="2000" dirty="0" smtClean="0"/>
              <a:t>The </a:t>
            </a:r>
            <a:r>
              <a:rPr lang="en-US" sz="2000" dirty="0"/>
              <a:t>pharmaceutical companies believed that the opioids would not become addictive when being used for pain </a:t>
            </a:r>
            <a:r>
              <a:rPr lang="en-US" sz="2000" dirty="0" smtClean="0"/>
              <a:t>relief </a:t>
            </a:r>
            <a:endParaRPr lang="en-US" sz="2000" dirty="0"/>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smtClean="0">
                <a:solidFill>
                  <a:schemeClr val="bg1"/>
                </a:solidFill>
              </a:rPr>
              <a:t>Hi Jonathan! It sure does seem like we have a lot in common.  I am a little busy over the next few days, but maybe I’ll message you Tuesday.</a:t>
            </a:r>
            <a:endParaRPr lang="en-US" sz="1000" dirty="0">
              <a:solidFill>
                <a:schemeClr val="bg1"/>
              </a:solidFill>
            </a:endParaRP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smtClean="0">
                <a:solidFill>
                  <a:schemeClr val="bg1"/>
                </a:solidFill>
              </a:rPr>
              <a:t>Yeah me too! I’m free at 9pm.</a:t>
            </a:r>
            <a:endParaRPr lang="en-US" sz="1000" dirty="0">
              <a:solidFill>
                <a:schemeClr val="bg1"/>
              </a:solidFill>
            </a:endParaRP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smtClean="0">
                <a:solidFill>
                  <a:schemeClr val="bg1"/>
                </a:solidFill>
              </a:rPr>
              <a:t>Does that time work?</a:t>
            </a:r>
            <a:endParaRPr lang="en-US" sz="1000" dirty="0">
              <a:solidFill>
                <a:schemeClr val="bg1"/>
              </a:solidFill>
            </a:endParaRP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smtClean="0">
                <a:solidFill>
                  <a:schemeClr val="bg1"/>
                </a:solidFill>
              </a:rPr>
              <a:t>OK!</a:t>
            </a:r>
            <a:endParaRPr lang="en-US" sz="1000" dirty="0">
              <a:solidFill>
                <a:schemeClr val="bg1"/>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492"/>
          <a:stretch/>
        </p:blipFill>
        <p:spPr>
          <a:xfrm flipH="1">
            <a:off x="5864224" y="1283043"/>
            <a:ext cx="3279776" cy="5031259"/>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91200" y="1283043"/>
            <a:ext cx="3352800" cy="5029200"/>
          </a:xfrm>
          <a:prstGeom prst="rect">
            <a:avLst/>
          </a:prstGeom>
        </p:spPr>
      </p:pic>
      <p:sp>
        <p:nvSpPr>
          <p:cNvPr id="3" name="Content Placeholder 2"/>
          <p:cNvSpPr>
            <a:spLocks noGrp="1"/>
          </p:cNvSpPr>
          <p:nvPr>
            <p:ph idx="1"/>
          </p:nvPr>
        </p:nvSpPr>
        <p:spPr>
          <a:xfrm>
            <a:off x="304800" y="2286000"/>
            <a:ext cx="5105400" cy="3048000"/>
          </a:xfrm>
        </p:spPr>
        <p:txBody>
          <a:bodyPr>
            <a:noAutofit/>
          </a:bodyPr>
          <a:lstStyle/>
          <a:p>
            <a:r>
              <a:rPr lang="en-US" sz="2000" dirty="0" smtClean="0"/>
              <a:t>In </a:t>
            </a:r>
            <a:r>
              <a:rPr lang="en-US" sz="2000" dirty="0"/>
              <a:t>2017, the most recent year for which data is available, opioid overdoses killed more than forty-seven thousand </a:t>
            </a:r>
            <a:r>
              <a:rPr lang="en-US" sz="2000" dirty="0" smtClean="0"/>
              <a:t>people</a:t>
            </a:r>
          </a:p>
          <a:p>
            <a:endParaRPr lang="en-US" sz="2000" dirty="0"/>
          </a:p>
          <a:p>
            <a:r>
              <a:rPr lang="en-US" sz="2000" dirty="0" smtClean="0"/>
              <a:t>A </a:t>
            </a:r>
            <a:r>
              <a:rPr lang="en-US" sz="2000" dirty="0"/>
              <a:t>nearly 21 percent rise in deaths involving methamphetamine — to 12,987 in 2018, from 10,749 in </a:t>
            </a:r>
            <a:r>
              <a:rPr lang="en-US" sz="2000" dirty="0" smtClean="0"/>
              <a:t>2017</a:t>
            </a:r>
          </a:p>
          <a:p>
            <a:endParaRPr lang="en-US" sz="2000" dirty="0" smtClean="0"/>
          </a:p>
          <a:p>
            <a:r>
              <a:rPr lang="en-US" sz="2000" dirty="0" smtClean="0"/>
              <a:t>Causes </a:t>
            </a:r>
            <a:r>
              <a:rPr lang="en-US" sz="2000" dirty="0" smtClean="0"/>
              <a:t>of death were abuse of </a:t>
            </a:r>
            <a:r>
              <a:rPr lang="en-US" sz="2000" dirty="0"/>
              <a:t>prescription opioids, heroin, and illicitly manufactured fentanyl, a powerful synthetic </a:t>
            </a:r>
            <a:r>
              <a:rPr lang="en-US" sz="2000" dirty="0" smtClean="0"/>
              <a:t>opioid</a:t>
            </a:r>
          </a:p>
        </p:txBody>
      </p:sp>
      <p:sp>
        <p:nvSpPr>
          <p:cNvPr id="5" name="TextBox 4"/>
          <p:cNvSpPr txBox="1"/>
          <p:nvPr/>
        </p:nvSpPr>
        <p:spPr>
          <a:xfrm>
            <a:off x="6030797" y="1952934"/>
            <a:ext cx="3113203" cy="707886"/>
          </a:xfrm>
          <a:prstGeom prst="rect">
            <a:avLst/>
          </a:prstGeom>
          <a:noFill/>
        </p:spPr>
        <p:txBody>
          <a:bodyPr wrap="square" rtlCol="0">
            <a:spAutoFit/>
          </a:bodyPr>
          <a:lstStyle/>
          <a:p>
            <a:r>
              <a:rPr lang="en-US" sz="4000" dirty="0" smtClean="0">
                <a:solidFill>
                  <a:schemeClr val="accent2">
                    <a:lumMod val="60000"/>
                    <a:lumOff val="40000"/>
                  </a:schemeClr>
                </a:solidFill>
                <a:latin typeface="AlternateGotNo3D" panose="00000500000000000000" pitchFamily="50" charset="0"/>
              </a:rPr>
              <a:t>47,000 lives lost</a:t>
            </a:r>
          </a:p>
        </p:txBody>
      </p:sp>
      <p:sp>
        <p:nvSpPr>
          <p:cNvPr id="7" name="Title 1"/>
          <p:cNvSpPr>
            <a:spLocks noGrp="1"/>
          </p:cNvSpPr>
          <p:nvPr>
            <p:ph type="title"/>
          </p:nvPr>
        </p:nvSpPr>
        <p:spPr>
          <a:xfrm>
            <a:off x="457200" y="1295400"/>
            <a:ext cx="6400800" cy="914400"/>
          </a:xfrm>
        </p:spPr>
        <p:txBody>
          <a:bodyPr>
            <a:normAutofit/>
          </a:bodyPr>
          <a:lstStyle/>
          <a:p>
            <a:pPr algn="l"/>
            <a:r>
              <a:rPr lang="en-US" sz="4000" dirty="0" smtClean="0"/>
              <a:t>Recent Statistics</a:t>
            </a:r>
            <a:endParaRPr lang="en-US" sz="4000" dirty="0"/>
          </a:p>
        </p:txBody>
      </p:sp>
    </p:spTree>
    <p:custDataLst>
      <p:tags r:id="rId1"/>
    </p:custDataLst>
    <p:extLst>
      <p:ext uri="{BB962C8B-B14F-4D97-AF65-F5344CB8AC3E}">
        <p14:creationId xmlns:p14="http://schemas.microsoft.com/office/powerpoint/2010/main" val="3126502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295400"/>
            <a:ext cx="5410200" cy="914400"/>
          </a:xfrm>
        </p:spPr>
        <p:txBody>
          <a:bodyPr>
            <a:normAutofit/>
          </a:bodyPr>
          <a:lstStyle/>
          <a:p>
            <a:pPr algn="l"/>
            <a:r>
              <a:rPr lang="en-US" dirty="0" smtClean="0"/>
              <a:t>Projections</a:t>
            </a:r>
            <a:endParaRPr lang="en-US" dirty="0"/>
          </a:p>
        </p:txBody>
      </p:sp>
      <p:sp>
        <p:nvSpPr>
          <p:cNvPr id="11" name="Content Placeholder 2"/>
          <p:cNvSpPr>
            <a:spLocks noGrp="1"/>
          </p:cNvSpPr>
          <p:nvPr>
            <p:ph idx="1"/>
          </p:nvPr>
        </p:nvSpPr>
        <p:spPr>
          <a:xfrm>
            <a:off x="4114800" y="2057400"/>
            <a:ext cx="4572000" cy="4267200"/>
          </a:xfrm>
        </p:spPr>
        <p:txBody>
          <a:bodyPr>
            <a:normAutofit/>
          </a:bodyPr>
          <a:lstStyle/>
          <a:p>
            <a:endParaRPr lang="en-US" sz="2400" dirty="0" smtClean="0"/>
          </a:p>
          <a:p>
            <a:endParaRPr lang="en-US" sz="2400" dirty="0" smtClean="0"/>
          </a:p>
          <a:p>
            <a:endParaRPr lang="en-US" sz="2400" dirty="0" smtClean="0"/>
          </a:p>
        </p:txBody>
      </p:sp>
      <p:sp>
        <p:nvSpPr>
          <p:cNvPr id="3" name="TextBox 2"/>
          <p:cNvSpPr txBox="1"/>
          <p:nvPr/>
        </p:nvSpPr>
        <p:spPr>
          <a:xfrm>
            <a:off x="457200" y="2362200"/>
            <a:ext cx="54102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M</a:t>
            </a:r>
            <a:r>
              <a:rPr lang="en-US" sz="2000" dirty="0" smtClean="0"/>
              <a:t>ental </a:t>
            </a:r>
            <a:r>
              <a:rPr lang="en-US" sz="2000" dirty="0"/>
              <a:t>health and substance abuse treatment expenditures </a:t>
            </a:r>
            <a:r>
              <a:rPr lang="en-US" sz="2000" dirty="0" smtClean="0"/>
              <a:t>expected </a:t>
            </a:r>
            <a:r>
              <a:rPr lang="en-US" sz="2000" dirty="0"/>
              <a:t>to reach </a:t>
            </a:r>
            <a:r>
              <a:rPr lang="en-US" sz="2000" b="1" dirty="0">
                <a:solidFill>
                  <a:schemeClr val="accent2">
                    <a:lumMod val="75000"/>
                  </a:schemeClr>
                </a:solidFill>
              </a:rPr>
              <a:t>$280.5 billion </a:t>
            </a:r>
            <a:r>
              <a:rPr lang="en-US" sz="2000" dirty="0"/>
              <a:t>by </a:t>
            </a:r>
            <a:r>
              <a:rPr lang="en-US" sz="2000" dirty="0" smtClean="0"/>
              <a:t>2020</a:t>
            </a:r>
            <a:br>
              <a:rPr lang="en-US" sz="2000" dirty="0" smtClean="0"/>
            </a:br>
            <a:endParaRPr lang="en-US" sz="2000" dirty="0" smtClean="0"/>
          </a:p>
          <a:p>
            <a:pPr marL="285750" indent="-285750">
              <a:buFont typeface="Arial" panose="020B0604020202020204" pitchFamily="34" charset="0"/>
              <a:buChar char="•"/>
            </a:pPr>
            <a:r>
              <a:rPr lang="en-US" sz="2000" dirty="0"/>
              <a:t>T</a:t>
            </a:r>
            <a:r>
              <a:rPr lang="en-US" sz="2000" dirty="0" smtClean="0"/>
              <a:t>he </a:t>
            </a:r>
            <a:r>
              <a:rPr lang="en-US" sz="2000" dirty="0"/>
              <a:t>total number of opioid overdose deaths in the United States will increase from 33,100 in 2015 to </a:t>
            </a:r>
            <a:r>
              <a:rPr lang="en-US" sz="2000" b="1" dirty="0">
                <a:solidFill>
                  <a:schemeClr val="accent2">
                    <a:lumMod val="75000"/>
                  </a:schemeClr>
                </a:solidFill>
              </a:rPr>
              <a:t>81,700</a:t>
            </a:r>
            <a:r>
              <a:rPr lang="en-US" sz="2000" dirty="0"/>
              <a:t> by </a:t>
            </a:r>
            <a:r>
              <a:rPr lang="en-US" sz="2000" dirty="0" smtClean="0"/>
              <a:t>2025</a:t>
            </a:r>
            <a:br>
              <a:rPr lang="en-US" sz="2000" dirty="0" smtClean="0"/>
            </a:br>
            <a:endParaRPr lang="en-US" sz="2000" dirty="0" smtClean="0"/>
          </a:p>
          <a:p>
            <a:pPr marL="285750" indent="-285750">
              <a:buFont typeface="Arial" panose="020B0604020202020204" pitchFamily="34" charset="0"/>
              <a:buChar char="•"/>
            </a:pPr>
            <a:r>
              <a:rPr lang="en-US" sz="2000" dirty="0"/>
              <a:t>B</a:t>
            </a:r>
            <a:r>
              <a:rPr lang="en-US" sz="2000" dirty="0" smtClean="0"/>
              <a:t>etween </a:t>
            </a:r>
            <a:r>
              <a:rPr lang="en-US" sz="2000" dirty="0"/>
              <a:t>2016 and 2025, </a:t>
            </a:r>
            <a:r>
              <a:rPr lang="en-US" sz="2000" b="1" dirty="0" smtClean="0">
                <a:solidFill>
                  <a:schemeClr val="accent2">
                    <a:lumMod val="75000"/>
                  </a:schemeClr>
                </a:solidFill>
              </a:rPr>
              <a:t>700,400</a:t>
            </a:r>
            <a:r>
              <a:rPr lang="en-US" sz="2000" dirty="0" smtClean="0"/>
              <a:t> individuals </a:t>
            </a:r>
            <a:r>
              <a:rPr lang="en-US" sz="2000" dirty="0"/>
              <a:t>will die from opioid overdose, with 80% </a:t>
            </a:r>
            <a:r>
              <a:rPr lang="en-US" sz="2000" dirty="0" smtClean="0"/>
              <a:t>of </a:t>
            </a:r>
            <a:r>
              <a:rPr lang="en-US" sz="2000" dirty="0"/>
              <a:t>the deaths attributable to illicit </a:t>
            </a:r>
            <a:r>
              <a:rPr lang="en-US" sz="2000" dirty="0" smtClean="0"/>
              <a:t>opioids</a:t>
            </a:r>
            <a:endParaRPr lang="en-US" sz="20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2113" r="33766"/>
          <a:stretch/>
        </p:blipFill>
        <p:spPr>
          <a:xfrm>
            <a:off x="6553201" y="1295400"/>
            <a:ext cx="2590800" cy="5039497"/>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230582"/>
            <a:ext cx="9144000" cy="39994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2209799"/>
            <a:ext cx="5943600" cy="41518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2400" dirty="0"/>
          </a:p>
        </p:txBody>
      </p:sp>
      <p:sp>
        <p:nvSpPr>
          <p:cNvPr id="10" name="Title 1"/>
          <p:cNvSpPr>
            <a:spLocks noGrp="1"/>
          </p:cNvSpPr>
          <p:nvPr>
            <p:ph type="title"/>
          </p:nvPr>
        </p:nvSpPr>
        <p:spPr>
          <a:xfrm>
            <a:off x="152400" y="1295400"/>
            <a:ext cx="8839200" cy="914400"/>
          </a:xfrm>
        </p:spPr>
        <p:txBody>
          <a:bodyPr/>
          <a:lstStyle/>
          <a:p>
            <a:r>
              <a:rPr lang="en-US" dirty="0" smtClean="0"/>
              <a:t>Where do opioids come from?</a:t>
            </a:r>
            <a:endParaRPr lang="en-US" dirty="0"/>
          </a:p>
        </p:txBody>
      </p:sp>
      <p:sp>
        <p:nvSpPr>
          <p:cNvPr id="9" name="Content Placeholder 2"/>
          <p:cNvSpPr txBox="1">
            <a:spLocks/>
          </p:cNvSpPr>
          <p:nvPr/>
        </p:nvSpPr>
        <p:spPr>
          <a:xfrm>
            <a:off x="533400" y="2362200"/>
            <a:ext cx="396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extBox 2"/>
          <p:cNvSpPr txBox="1"/>
          <p:nvPr/>
        </p:nvSpPr>
        <p:spPr>
          <a:xfrm>
            <a:off x="376883" y="2927263"/>
            <a:ext cx="5033317" cy="2585323"/>
          </a:xfrm>
          <a:prstGeom prst="rect">
            <a:avLst/>
          </a:prstGeom>
          <a:noFill/>
        </p:spPr>
        <p:txBody>
          <a:bodyPr wrap="square" rtlCol="0">
            <a:spAutoFit/>
          </a:bodyPr>
          <a:lstStyle/>
          <a:p>
            <a:r>
              <a:rPr lang="en-US" dirty="0" smtClean="0">
                <a:solidFill>
                  <a:schemeClr val="bg1"/>
                </a:solidFill>
              </a:rPr>
              <a:t>Morphine </a:t>
            </a:r>
            <a:r>
              <a:rPr lang="en-US" dirty="0">
                <a:solidFill>
                  <a:schemeClr val="bg1"/>
                </a:solidFill>
              </a:rPr>
              <a:t>and Codeine come from the natural gummy substance produced from the seed pod of the opium poppy, grown in South </a:t>
            </a:r>
            <a:r>
              <a:rPr lang="en-US" dirty="0" smtClean="0">
                <a:solidFill>
                  <a:schemeClr val="bg1"/>
                </a:solidFill>
              </a:rPr>
              <a:t>Asia</a:t>
            </a:r>
          </a:p>
          <a:p>
            <a:r>
              <a:rPr lang="en-US" dirty="0" smtClean="0">
                <a:solidFill>
                  <a:schemeClr val="bg1"/>
                </a:solidFill>
              </a:rPr>
              <a:t> </a:t>
            </a:r>
            <a:endParaRPr lang="en-US" dirty="0">
              <a:solidFill>
                <a:schemeClr val="bg1"/>
              </a:solidFill>
            </a:endParaRPr>
          </a:p>
          <a:p>
            <a:r>
              <a:rPr lang="en-US" dirty="0" smtClean="0">
                <a:solidFill>
                  <a:schemeClr val="bg1"/>
                </a:solidFill>
              </a:rPr>
              <a:t>Heroin </a:t>
            </a:r>
            <a:r>
              <a:rPr lang="en-US" dirty="0">
                <a:solidFill>
                  <a:schemeClr val="bg1"/>
                </a:solidFill>
              </a:rPr>
              <a:t>is created by mixing morphine and </a:t>
            </a:r>
            <a:r>
              <a:rPr lang="en-US" dirty="0" smtClean="0">
                <a:solidFill>
                  <a:schemeClr val="bg1"/>
                </a:solidFill>
              </a:rPr>
              <a:t>other chemicals</a:t>
            </a:r>
            <a:endParaRPr lang="en-US" dirty="0">
              <a:solidFill>
                <a:schemeClr val="bg1"/>
              </a:solidFill>
            </a:endParaRPr>
          </a:p>
          <a:p>
            <a:endParaRPr lang="en-US" dirty="0" smtClean="0">
              <a:solidFill>
                <a:schemeClr val="bg1"/>
              </a:solidFill>
            </a:endParaRPr>
          </a:p>
          <a:p>
            <a:r>
              <a:rPr lang="en-US" dirty="0" smtClean="0">
                <a:solidFill>
                  <a:schemeClr val="bg1"/>
                </a:solidFill>
              </a:rPr>
              <a:t>Aside </a:t>
            </a:r>
            <a:r>
              <a:rPr lang="en-US" dirty="0">
                <a:solidFill>
                  <a:schemeClr val="bg1"/>
                </a:solidFill>
              </a:rPr>
              <a:t>from the natural aspect to opioids, they are now mostly created synthetically from </a:t>
            </a:r>
            <a:r>
              <a:rPr lang="en-US" dirty="0" smtClean="0">
                <a:solidFill>
                  <a:schemeClr val="bg1"/>
                </a:solidFill>
              </a:rPr>
              <a:t>chemicals </a:t>
            </a:r>
            <a:endParaRPr lang="en-US"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209799"/>
            <a:ext cx="3200400" cy="4151872"/>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727404" y="1473868"/>
            <a:ext cx="4269990" cy="4114800"/>
          </a:xfrm>
        </p:spPr>
        <p:txBody>
          <a:bodyPr>
            <a:normAutofit/>
          </a:bodyPr>
          <a:lstStyle/>
          <a:p>
            <a:pPr lvl="1">
              <a:buFont typeface="Arial" panose="020B0604020202020204" pitchFamily="34" charset="0"/>
              <a:buChar char="•"/>
            </a:pPr>
            <a:r>
              <a:rPr lang="en-US" sz="2400" dirty="0" smtClean="0"/>
              <a:t>Fentanyl</a:t>
            </a:r>
          </a:p>
          <a:p>
            <a:pPr lvl="1">
              <a:buFont typeface="Arial" panose="020B0604020202020204" pitchFamily="34" charset="0"/>
              <a:buChar char="•"/>
            </a:pPr>
            <a:r>
              <a:rPr lang="en-US" sz="2400" dirty="0" smtClean="0"/>
              <a:t>Oxycodone</a:t>
            </a:r>
          </a:p>
          <a:p>
            <a:pPr lvl="2"/>
            <a:r>
              <a:rPr lang="en-US" sz="2000" dirty="0" smtClean="0"/>
              <a:t>aka </a:t>
            </a:r>
            <a:r>
              <a:rPr lang="en-US" sz="2000" dirty="0" smtClean="0"/>
              <a:t>OxyContin or </a:t>
            </a:r>
            <a:r>
              <a:rPr lang="en-US" sz="2000" dirty="0" smtClean="0"/>
              <a:t>Percocet</a:t>
            </a:r>
            <a:endParaRPr lang="en-US" sz="2000" dirty="0" smtClean="0"/>
          </a:p>
          <a:p>
            <a:pPr lvl="1">
              <a:buFont typeface="Arial" panose="020B0604020202020204" pitchFamily="34" charset="0"/>
              <a:buChar char="•"/>
            </a:pPr>
            <a:r>
              <a:rPr lang="en-US" sz="2400" dirty="0" smtClean="0"/>
              <a:t>Hydrocodone</a:t>
            </a:r>
          </a:p>
          <a:p>
            <a:pPr lvl="2"/>
            <a:r>
              <a:rPr lang="en-US" sz="2000" dirty="0" smtClean="0"/>
              <a:t>aka </a:t>
            </a:r>
            <a:r>
              <a:rPr lang="en-US" sz="2000" dirty="0" smtClean="0"/>
              <a:t>Vicodin</a:t>
            </a:r>
          </a:p>
          <a:p>
            <a:pPr lvl="1">
              <a:buFont typeface="Arial" panose="020B0604020202020204" pitchFamily="34" charset="0"/>
              <a:buChar char="•"/>
            </a:pPr>
            <a:r>
              <a:rPr lang="en-US" sz="2400" dirty="0" smtClean="0"/>
              <a:t>Codeine</a:t>
            </a:r>
          </a:p>
          <a:p>
            <a:pPr lvl="1">
              <a:buFont typeface="Arial" panose="020B0604020202020204" pitchFamily="34" charset="0"/>
              <a:buChar char="•"/>
            </a:pPr>
            <a:r>
              <a:rPr lang="en-US" sz="2400" dirty="0" smtClean="0"/>
              <a:t>Morphine</a:t>
            </a:r>
          </a:p>
          <a:p>
            <a:pPr lvl="2"/>
            <a:r>
              <a:rPr lang="en-US" sz="2000" dirty="0" smtClean="0"/>
              <a:t>aka </a:t>
            </a:r>
            <a:r>
              <a:rPr lang="en-US" sz="2000" dirty="0" smtClean="0"/>
              <a:t>Kadian or Avinza</a:t>
            </a:r>
          </a:p>
          <a:p>
            <a:pPr lvl="1">
              <a:buFont typeface="Arial" panose="020B0604020202020204" pitchFamily="34" charset="0"/>
              <a:buChar char="•"/>
            </a:pPr>
            <a:r>
              <a:rPr lang="en-US" sz="2400" dirty="0" err="1" smtClean="0"/>
              <a:t>Oxymorphone</a:t>
            </a:r>
            <a:endParaRPr lang="en-US" sz="2400" dirty="0" smtClean="0"/>
          </a:p>
          <a:p>
            <a:pPr lvl="2"/>
            <a:r>
              <a:rPr lang="en-US" sz="2000" dirty="0" smtClean="0"/>
              <a:t>aka </a:t>
            </a:r>
            <a:r>
              <a:rPr lang="en-US" sz="2000" dirty="0" smtClean="0"/>
              <a:t>Opana</a:t>
            </a:r>
          </a:p>
          <a:p>
            <a:pPr lvl="1"/>
            <a:endParaRPr lang="en-US" sz="16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r="35190"/>
          <a:stretch/>
        </p:blipFill>
        <p:spPr>
          <a:xfrm>
            <a:off x="-12357" y="1283043"/>
            <a:ext cx="4889157" cy="5029200"/>
          </a:xfrm>
          <a:prstGeom prst="rect">
            <a:avLst/>
          </a:prstGeom>
        </p:spPr>
      </p:pic>
      <p:sp>
        <p:nvSpPr>
          <p:cNvPr id="4" name="Rectangle 3"/>
          <p:cNvSpPr/>
          <p:nvPr/>
        </p:nvSpPr>
        <p:spPr>
          <a:xfrm>
            <a:off x="0" y="1254468"/>
            <a:ext cx="4876799" cy="502920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76200" y="3207608"/>
            <a:ext cx="4803603" cy="914400"/>
          </a:xfrm>
        </p:spPr>
        <p:txBody>
          <a:bodyPr>
            <a:noAutofit/>
          </a:bodyPr>
          <a:lstStyle/>
          <a:p>
            <a:r>
              <a:rPr lang="en-US" sz="3200" dirty="0" smtClean="0">
                <a:solidFill>
                  <a:schemeClr val="bg1"/>
                </a:solidFill>
              </a:rPr>
              <a:t>What are some commonly prescribed opioids?</a:t>
            </a:r>
            <a:endParaRPr lang="en-US" sz="32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2358192"/>
            <a:ext cx="5607916" cy="2806988"/>
          </a:xfrm>
        </p:spPr>
        <p:txBody>
          <a:bodyPr>
            <a:normAutofit/>
          </a:bodyPr>
          <a:lstStyle/>
          <a:p>
            <a:r>
              <a:rPr lang="en-US" sz="2000" dirty="0" smtClean="0"/>
              <a:t>Return unused drugs to any local pharmacy</a:t>
            </a:r>
          </a:p>
          <a:p>
            <a:r>
              <a:rPr lang="en-US" sz="2000" dirty="0" smtClean="0"/>
              <a:t>Check the FDA medication flush list to determine if the drugs are safe to flush</a:t>
            </a:r>
          </a:p>
          <a:p>
            <a:r>
              <a:rPr lang="en-US" sz="2000" dirty="0" smtClean="0"/>
              <a:t>If discarding in the trash, remove labels and indicators from prescription bottle</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r="9810" b="1365"/>
          <a:stretch/>
        </p:blipFill>
        <p:spPr>
          <a:xfrm>
            <a:off x="6065116" y="1295400"/>
            <a:ext cx="3078884" cy="5050737"/>
          </a:xfrm>
          <a:prstGeom prst="rect">
            <a:avLst/>
          </a:prstGeom>
        </p:spPr>
      </p:pic>
      <p:sp>
        <p:nvSpPr>
          <p:cNvPr id="13" name="Title 1"/>
          <p:cNvSpPr>
            <a:spLocks noGrp="1"/>
          </p:cNvSpPr>
          <p:nvPr>
            <p:ph type="title"/>
          </p:nvPr>
        </p:nvSpPr>
        <p:spPr>
          <a:xfrm>
            <a:off x="457200" y="1295400"/>
            <a:ext cx="5410200" cy="914400"/>
          </a:xfrm>
        </p:spPr>
        <p:txBody>
          <a:bodyPr>
            <a:normAutofit/>
          </a:bodyPr>
          <a:lstStyle/>
          <a:p>
            <a:pPr algn="l"/>
            <a:r>
              <a:rPr lang="en-US" dirty="0" smtClean="0"/>
              <a:t>Safe opioid disposal</a:t>
            </a:r>
            <a:endParaRPr lang="en-US" dirty="0"/>
          </a:p>
        </p:txBody>
      </p:sp>
    </p:spTree>
    <p:custDataLst>
      <p:tags r:id="rId1"/>
    </p:custDataLst>
    <p:extLst>
      <p:ext uri="{BB962C8B-B14F-4D97-AF65-F5344CB8AC3E}">
        <p14:creationId xmlns:p14="http://schemas.microsoft.com/office/powerpoint/2010/main" val="250784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flipV="1">
            <a:off x="3544" y="2422449"/>
            <a:ext cx="9140456" cy="3521149"/>
          </a:xfrm>
          <a:prstGeom prst="snip1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837314" y="1485900"/>
            <a:ext cx="7924800" cy="914400"/>
          </a:xfrm>
        </p:spPr>
        <p:txBody>
          <a:bodyPr>
            <a:normAutofit/>
          </a:bodyPr>
          <a:lstStyle/>
          <a:p>
            <a:r>
              <a:rPr lang="en-US" dirty="0" smtClean="0"/>
              <a:t>Indicators of drug addiction </a:t>
            </a:r>
            <a:endParaRPr lang="en-US" dirty="0"/>
          </a:p>
        </p:txBody>
      </p:sp>
      <p:sp>
        <p:nvSpPr>
          <p:cNvPr id="11" name="Content Placeholder 2"/>
          <p:cNvSpPr>
            <a:spLocks noGrp="1"/>
          </p:cNvSpPr>
          <p:nvPr>
            <p:ph idx="1"/>
          </p:nvPr>
        </p:nvSpPr>
        <p:spPr>
          <a:xfrm>
            <a:off x="3276600" y="2562730"/>
            <a:ext cx="5867400" cy="3428998"/>
          </a:xfrm>
        </p:spPr>
        <p:txBody>
          <a:bodyPr>
            <a:normAutofit/>
          </a:bodyPr>
          <a:lstStyle/>
          <a:p>
            <a:pPr lvl="1">
              <a:buFont typeface="Arial" panose="020B0604020202020204" pitchFamily="34" charset="0"/>
              <a:buChar char="•"/>
            </a:pPr>
            <a:r>
              <a:rPr lang="en-US" sz="1800" dirty="0" smtClean="0"/>
              <a:t>Isolation from family, friends, and/or co-workers</a:t>
            </a:r>
            <a:endParaRPr lang="en-US" sz="1800" dirty="0"/>
          </a:p>
          <a:p>
            <a:pPr lvl="1">
              <a:buFont typeface="Arial" panose="020B0604020202020204" pitchFamily="34" charset="0"/>
              <a:buChar char="•"/>
            </a:pPr>
            <a:r>
              <a:rPr lang="en-US" sz="1800" dirty="0" smtClean="0"/>
              <a:t>Loss </a:t>
            </a:r>
            <a:r>
              <a:rPr lang="en-US" sz="1800" dirty="0"/>
              <a:t>of interest in </a:t>
            </a:r>
            <a:r>
              <a:rPr lang="en-US" sz="1800" dirty="0" smtClean="0"/>
              <a:t>activities/social events</a:t>
            </a:r>
            <a:endParaRPr lang="en-US" sz="1800" dirty="0"/>
          </a:p>
          <a:p>
            <a:pPr lvl="1">
              <a:buFont typeface="Arial" panose="020B0604020202020204" pitchFamily="34" charset="0"/>
              <a:buChar char="•"/>
            </a:pPr>
            <a:r>
              <a:rPr lang="en-US" sz="1800" dirty="0" smtClean="0"/>
              <a:t>Decline </a:t>
            </a:r>
            <a:r>
              <a:rPr lang="en-US" sz="1800" dirty="0"/>
              <a:t>in hygiene</a:t>
            </a:r>
          </a:p>
          <a:p>
            <a:pPr lvl="1">
              <a:buFont typeface="Arial" panose="020B0604020202020204" pitchFamily="34" charset="0"/>
              <a:buChar char="•"/>
            </a:pPr>
            <a:r>
              <a:rPr lang="en-US" sz="1800" dirty="0" smtClean="0"/>
              <a:t>Depression</a:t>
            </a:r>
            <a:endParaRPr lang="en-US" sz="1800" dirty="0"/>
          </a:p>
          <a:p>
            <a:pPr lvl="1">
              <a:buFont typeface="Arial" panose="020B0604020202020204" pitchFamily="34" charset="0"/>
              <a:buChar char="•"/>
            </a:pPr>
            <a:r>
              <a:rPr lang="en-US" sz="1800" dirty="0" smtClean="0"/>
              <a:t>Increased appetite</a:t>
            </a:r>
            <a:endParaRPr lang="en-US" sz="1800" dirty="0"/>
          </a:p>
          <a:p>
            <a:pPr lvl="1">
              <a:buFont typeface="Arial" panose="020B0604020202020204" pitchFamily="34" charset="0"/>
              <a:buChar char="•"/>
            </a:pPr>
            <a:r>
              <a:rPr lang="en-US" sz="1800" dirty="0" smtClean="0"/>
              <a:t>Highly energetic</a:t>
            </a:r>
            <a:r>
              <a:rPr lang="en-US" sz="1800" dirty="0"/>
              <a:t>, talking quickly, and </a:t>
            </a:r>
            <a:r>
              <a:rPr lang="en-US" sz="1800" dirty="0" smtClean="0"/>
              <a:t>slurred speech</a:t>
            </a:r>
            <a:endParaRPr lang="en-US" sz="1800" dirty="0"/>
          </a:p>
          <a:p>
            <a:pPr lvl="1">
              <a:buFont typeface="Arial" panose="020B0604020202020204" pitchFamily="34" charset="0"/>
              <a:buChar char="•"/>
            </a:pPr>
            <a:r>
              <a:rPr lang="en-US" sz="1800" dirty="0"/>
              <a:t>I</a:t>
            </a:r>
            <a:r>
              <a:rPr lang="en-US" sz="1800" dirty="0" smtClean="0"/>
              <a:t>rritable</a:t>
            </a:r>
            <a:r>
              <a:rPr lang="en-US" sz="1800" dirty="0"/>
              <a:t>, </a:t>
            </a:r>
            <a:r>
              <a:rPr lang="en-US" sz="1800" dirty="0" smtClean="0"/>
              <a:t>anxious, quick to anger or change mood</a:t>
            </a:r>
            <a:endParaRPr lang="en-US" sz="1800" dirty="0"/>
          </a:p>
          <a:p>
            <a:pPr lvl="1">
              <a:buFont typeface="Arial" panose="020B0604020202020204" pitchFamily="34" charset="0"/>
              <a:buChar char="•"/>
            </a:pPr>
            <a:r>
              <a:rPr lang="en-US" sz="1800" dirty="0" smtClean="0"/>
              <a:t>Inconsistent sleep </a:t>
            </a:r>
            <a:r>
              <a:rPr lang="en-US" sz="1800" dirty="0"/>
              <a:t>schedule </a:t>
            </a:r>
          </a:p>
          <a:p>
            <a:pPr lvl="1">
              <a:buFont typeface="Arial" panose="020B0604020202020204" pitchFamily="34" charset="0"/>
              <a:buChar char="•"/>
            </a:pPr>
            <a:r>
              <a:rPr lang="en-US" sz="1800" dirty="0"/>
              <a:t>N</a:t>
            </a:r>
            <a:r>
              <a:rPr lang="en-US" sz="1800" dirty="0" smtClean="0"/>
              <a:t>eglect of </a:t>
            </a:r>
            <a:r>
              <a:rPr lang="en-US" sz="1800" dirty="0"/>
              <a:t>priorities in life including school and work</a:t>
            </a:r>
          </a:p>
          <a:p>
            <a:pPr lvl="1">
              <a:buFont typeface="Arial" panose="020B0604020202020204" pitchFamily="34" charset="0"/>
              <a:buChar char="•"/>
            </a:pPr>
            <a:r>
              <a:rPr lang="en-US" sz="1800" dirty="0"/>
              <a:t>F</a:t>
            </a:r>
            <a:r>
              <a:rPr lang="en-US" sz="1800" dirty="0" smtClean="0"/>
              <a:t>inancial </a:t>
            </a:r>
            <a:r>
              <a:rPr lang="en-US" sz="1800" dirty="0"/>
              <a:t>troubles </a:t>
            </a:r>
          </a:p>
          <a:p>
            <a:pPr lvl="1">
              <a:buFont typeface="Arial" panose="020B0604020202020204" pitchFamily="34" charset="0"/>
              <a:buChar char="•"/>
            </a:pPr>
            <a:endParaRPr lang="en-US" sz="1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64" y="1508052"/>
            <a:ext cx="1028700" cy="892248"/>
          </a:xfrm>
          <a:prstGeom prst="rect">
            <a:avLst/>
          </a:prstGeom>
        </p:spPr>
      </p:pic>
      <p:sp>
        <p:nvSpPr>
          <p:cNvPr id="5" name="TextBox 4"/>
          <p:cNvSpPr txBox="1"/>
          <p:nvPr/>
        </p:nvSpPr>
        <p:spPr>
          <a:xfrm>
            <a:off x="229043" y="3060011"/>
            <a:ext cx="3296536" cy="2862322"/>
          </a:xfrm>
          <a:prstGeom prst="rect">
            <a:avLst/>
          </a:prstGeom>
          <a:noFill/>
        </p:spPr>
        <p:txBody>
          <a:bodyPr wrap="square" rtlCol="0">
            <a:spAutoFit/>
          </a:bodyPr>
          <a:lstStyle/>
          <a:p>
            <a:r>
              <a:rPr lang="en-US" dirty="0" smtClean="0"/>
              <a:t>Here are some behavioral indicators that are commonly associated with drug abuse.</a:t>
            </a:r>
          </a:p>
          <a:p>
            <a:endParaRPr lang="en-US" dirty="0"/>
          </a:p>
          <a:p>
            <a:r>
              <a:rPr lang="en-US" i="1" dirty="0" smtClean="0"/>
              <a:t>*These indicators alone cannot be used to determine the abuse or addiction of opioids or other drugs.</a:t>
            </a:r>
          </a:p>
          <a:p>
            <a:endParaRPr lang="en-US" dirty="0"/>
          </a:p>
          <a:p>
            <a:endParaRPr lang="en-US" dirty="0"/>
          </a:p>
        </p:txBody>
      </p:sp>
      <p:sp>
        <p:nvSpPr>
          <p:cNvPr id="6" name="Rounded Rectangle 5"/>
          <p:cNvSpPr/>
          <p:nvPr/>
        </p:nvSpPr>
        <p:spPr>
          <a:xfrm flipH="1">
            <a:off x="3509100" y="2564645"/>
            <a:ext cx="72300" cy="320454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12033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 name="ARTICULATE_DESIGN_ID_OFFICE THEME" val="97aZ55a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2462</Words>
  <Application>Microsoft Office PowerPoint</Application>
  <PresentationFormat>On-screen Show (4:3)</PresentationFormat>
  <Paragraphs>229</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AlternateGotNo3D</vt:lpstr>
      <vt:lpstr>Arial</vt:lpstr>
      <vt:lpstr>Articulate Narrow</vt:lpstr>
      <vt:lpstr>Calibri</vt:lpstr>
      <vt:lpstr>Impact</vt:lpstr>
      <vt:lpstr>Times New Roman</vt:lpstr>
      <vt:lpstr>Office Theme</vt:lpstr>
      <vt:lpstr>The Opioid Epidemic </vt:lpstr>
      <vt:lpstr>What are opioids?</vt:lpstr>
      <vt:lpstr>Why is there an epidemic?</vt:lpstr>
      <vt:lpstr>Recent Statistics</vt:lpstr>
      <vt:lpstr>Projections</vt:lpstr>
      <vt:lpstr>Where do opioids come from?</vt:lpstr>
      <vt:lpstr>What are some commonly prescribed opioids?</vt:lpstr>
      <vt:lpstr>Safe opioid disposal</vt:lpstr>
      <vt:lpstr>Indicators of drug addiction </vt:lpstr>
      <vt:lpstr>PowerPoint Presentation</vt:lpstr>
      <vt:lpstr>PowerPoint Presentation</vt:lpstr>
      <vt:lpstr>Finding help</vt:lpstr>
      <vt:lpstr>Finding help</vt:lpstr>
      <vt:lpstr>QUESTIONS</vt:lpstr>
      <vt:lpstr>Graphics Credit</vt:lpstr>
      <vt:lpstr>Bibliography</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
  <cp:lastModifiedBy/>
  <cp:revision>1306</cp:revision>
  <dcterms:created xsi:type="dcterms:W3CDTF">2015-01-21T15:07:18Z</dcterms:created>
  <dcterms:modified xsi:type="dcterms:W3CDTF">2019-10-03T12:20:50Z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0D1DA0EC-2EBC-485B-BE98-EB536C06A6AE</vt:lpwstr>
  </property>
  <property fmtid="{D5CDD505-2E9C-101B-9397-08002B2CF9AE}" pid="3" name="ArticulatePath">
    <vt:lpwstr>13 Opioid Epidemic_JM</vt:lpwstr>
  </property>
</Properties>
</file>