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5"/>
  </p:notesMasterIdLst>
  <p:sldIdLst>
    <p:sldId id="283" r:id="rId2"/>
    <p:sldId id="281" r:id="rId3"/>
    <p:sldId id="260" r:id="rId4"/>
    <p:sldId id="275" r:id="rId5"/>
    <p:sldId id="286" r:id="rId6"/>
    <p:sldId id="287" r:id="rId7"/>
    <p:sldId id="289" r:id="rId8"/>
    <p:sldId id="261" r:id="rId9"/>
    <p:sldId id="285" r:id="rId10"/>
    <p:sldId id="263" r:id="rId11"/>
    <p:sldId id="264" r:id="rId12"/>
    <p:sldId id="265" r:id="rId13"/>
    <p:sldId id="290" r:id="rId14"/>
    <p:sldId id="272" r:id="rId15"/>
    <p:sldId id="266" r:id="rId16"/>
    <p:sldId id="284" r:id="rId17"/>
    <p:sldId id="288" r:id="rId18"/>
    <p:sldId id="268" r:id="rId19"/>
    <p:sldId id="278" r:id="rId20"/>
    <p:sldId id="282" r:id="rId21"/>
    <p:sldId id="291" r:id="rId22"/>
    <p:sldId id="292"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BOKa1ffWSzfoFNew6q14g==" hashData="Ro4/E3ntUgjMY7V4TUgviv+gh28qStAZPP/EihvsefrIrdbYvMSLiD1a0km2yDuto3EVVH1fepxKjH+XiuSvl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49" autoAdjust="0"/>
  </p:normalViewPr>
  <p:slideViewPr>
    <p:cSldViewPr>
      <p:cViewPr varScale="1">
        <p:scale>
          <a:sx n="76" d="100"/>
          <a:sy n="76" d="100"/>
        </p:scale>
        <p:origin x="26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14ECF-86BC-4DA1-83DF-9D025FF1E654}"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76BCD-AABC-4F07-80DE-1B20CD7C76E5}" type="slidenum">
              <a:rPr lang="en-US" smtClean="0"/>
              <a:pPr/>
              <a:t>‹#›</a:t>
            </a:fld>
            <a:endParaRPr lang="en-US" dirty="0"/>
          </a:p>
        </p:txBody>
      </p:sp>
    </p:spTree>
    <p:extLst>
      <p:ext uri="{BB962C8B-B14F-4D97-AF65-F5344CB8AC3E}">
        <p14:creationId xmlns:p14="http://schemas.microsoft.com/office/powerpoint/2010/main" val="276071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bcnews.go.com/Business/Economy/print?id=701411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bcnews.go.com/Business/Economy/print?id=701411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rbes.com/sites/groupthink/2011/12/13/16-work-at-home-scams-to-avoid/#5ecf3bcf6f6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onsumer.ftc.gov/articles/0175-work-home-business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the financial benefit</a:t>
            </a:r>
            <a:r>
              <a:rPr lang="en-US" baseline="0" dirty="0"/>
              <a:t> to the victim in this scam is real and the effort needed to make the money is minimal, the legal risk is still quite high and the penalties are very real. The victim at this point is taking part in money laundering. </a:t>
            </a:r>
            <a:r>
              <a:rPr lang="en-US" baseline="0" dirty="0" smtClean="0"/>
              <a:t>When the victim answers a fraudulent ad, the scammer with immediately grant them the position and move the continue the employment process by requesting bank account information and personal information for payment. The scammer will use the victim’s account to facilitate illegal money. </a:t>
            </a:r>
          </a:p>
          <a:p>
            <a:endParaRPr lang="en-US" baseline="0" dirty="0" smtClean="0"/>
          </a:p>
          <a:p>
            <a:r>
              <a:rPr lang="en-US" baseline="0" dirty="0" smtClean="0"/>
              <a:t>(Accessed on October 2, 2019)</a:t>
            </a:r>
          </a:p>
          <a:p>
            <a:r>
              <a:rPr lang="en-US" dirty="0" smtClean="0"/>
              <a:t>https://www.monster.com/career-advice/article/money-laundering-reshipping-scams</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this scam the victim is getting paid to receive merchandise such as electronics, jewelry, or some other valuable and easily disposable merchandise. The victim is given some reason why the “employer” cannot have the merchandise directly shipped to their address, usually claiming that due to the laws of the country in which they are residing, they cannot accept or would be substantially taxed if the product were shipped direct. What is actually happening is that the scammer is using stolen credit card information to purchase valuables, having them shipped to the victim’s address and having the victim reship them to the scammer. When the authorities investigate the credit card fraud, it leads them to the victim’s address who has now participated in a conspiracy, is guilty of receiving and concealing stolen goods and is quite likely to face criminal charges.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(Accessed on October</a:t>
            </a:r>
            <a:r>
              <a:rPr lang="en-US" sz="1200" kern="1200" baseline="0" dirty="0" smtClean="0">
                <a:solidFill>
                  <a:schemeClr val="tx1"/>
                </a:solidFill>
                <a:latin typeface="+mn-lt"/>
                <a:ea typeface="+mn-ea"/>
                <a:cs typeface="+mn-cs"/>
              </a:rPr>
              <a:t> 2, 2019) </a:t>
            </a:r>
          </a:p>
          <a:p>
            <a:r>
              <a:rPr lang="en-US" sz="1200" kern="1200" dirty="0" smtClean="0">
                <a:solidFill>
                  <a:schemeClr val="tx1"/>
                </a:solidFill>
                <a:latin typeface="+mn-lt"/>
                <a:ea typeface="+mn-ea"/>
                <a:cs typeface="+mn-cs"/>
              </a:rPr>
              <a:t>https://www.monster.com/career-advice/article/money-laundering-reshipping-scams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9076BCD-AABC-4F07-80DE-1B20CD7C76E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mystery shopping scam occurs when an individual receives a check/money order. They are instructed to use this money to go shopping at a store and write a review based on their shopping experience. You might be told to use the money to buy reloadable gift cards and send pictures of card numbers as proof of purchase. to </a:t>
            </a:r>
            <a:r>
              <a:rPr lang="en-US" dirty="0" smtClean="0"/>
              <a:t>The </a:t>
            </a:r>
            <a:r>
              <a:rPr lang="en-US" dirty="0"/>
              <a:t>scammer is usually counting on the time delay it generally takes the bank to discover that the check or money order is fraudulent.</a:t>
            </a:r>
            <a:r>
              <a:rPr lang="en-US" baseline="0" dirty="0"/>
              <a:t> If the victim takes the check/money order, deposits it into their </a:t>
            </a:r>
            <a:r>
              <a:rPr lang="en-US" baseline="0" dirty="0" smtClean="0"/>
              <a:t>account, writes a review of their shopping experience, wires the remaining amount of money back, and </a:t>
            </a:r>
            <a:r>
              <a:rPr lang="en-US" baseline="0" dirty="0"/>
              <a:t>the victim will eventually find that they are responsible for the total cost of the items they just bought but </a:t>
            </a:r>
            <a:r>
              <a:rPr lang="en-US" baseline="0" dirty="0" smtClean="0"/>
              <a:t>no </a:t>
            </a:r>
            <a:r>
              <a:rPr lang="en-US" baseline="0" dirty="0"/>
              <a:t>longer have in their possession. </a:t>
            </a:r>
            <a:endParaRPr lang="en-US" baseline="0" dirty="0" smtClean="0"/>
          </a:p>
          <a:p>
            <a:endParaRPr lang="en-US" baseline="0" dirty="0" smtClean="0"/>
          </a:p>
          <a:p>
            <a:r>
              <a:rPr lang="en-US" baseline="0" dirty="0" smtClean="0"/>
              <a:t>(Accessed on October 2, 2019)</a:t>
            </a:r>
          </a:p>
          <a:p>
            <a:r>
              <a:rPr lang="en-US" dirty="0" smtClean="0"/>
              <a:t>https://www.bbb.org/article/news-releases/18367-dont-cash-that-check-bbb-study-shows-how-fake-check-scams-bait-consumers</a:t>
            </a:r>
          </a:p>
          <a:p>
            <a:r>
              <a:rPr lang="en-US" dirty="0" smtClean="0"/>
              <a:t>https://www.consumer.ftc.gov/blog/2018/05/scam-story-secret-shopping-and-fake-checks</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Medical</a:t>
            </a:r>
            <a:r>
              <a:rPr lang="en-US" baseline="0" dirty="0"/>
              <a:t> Billing scams usually show up as ads promising earnings of </a:t>
            </a:r>
            <a:r>
              <a:rPr lang="en-US" baseline="0" dirty="0" smtClean="0"/>
              <a:t>substantial weekly </a:t>
            </a:r>
            <a:r>
              <a:rPr lang="en-US" baseline="0" dirty="0"/>
              <a:t>processing insurance claims from you home computer. Scammers will advise that you need to purchase special software and training and will charge you applicable fees or software fees. Be aware, there are valid work from home jobs doing medical billing, but the real ones don’t change fees for software or application—they usually provide you with the software/resources to do the job.</a:t>
            </a:r>
          </a:p>
          <a:p>
            <a:endParaRPr lang="en-US" baseline="0" dirty="0"/>
          </a:p>
          <a:p>
            <a:r>
              <a:rPr lang="en-US" baseline="0" dirty="0"/>
              <a:t>Medical billing certifications usually take 1-2 years to complete. Shortcuts in training is usually a red flag. </a:t>
            </a:r>
            <a:endParaRPr lang="en-US" baseline="0" dirty="0" smtClean="0"/>
          </a:p>
          <a:p>
            <a:endParaRPr lang="en-US" baseline="0" dirty="0" smtClean="0"/>
          </a:p>
          <a:p>
            <a:endParaRPr lang="en-US" baseline="0" dirty="0" smtClean="0"/>
          </a:p>
          <a:p>
            <a:r>
              <a:rPr lang="en-US" baseline="0" dirty="0" smtClean="0"/>
              <a:t>(Accessed on October 2, 2019) </a:t>
            </a:r>
          </a:p>
          <a:p>
            <a:r>
              <a:rPr lang="en-US" baseline="0" dirty="0" smtClean="0"/>
              <a:t>https://www.consumer.ftc.gov/articles/0175-work-home-businesses</a:t>
            </a:r>
            <a:endParaRPr lang="en-US" baseline="0"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13</a:t>
            </a:fld>
            <a:endParaRPr lang="en-US" dirty="0"/>
          </a:p>
        </p:txBody>
      </p:sp>
    </p:spTree>
    <p:extLst>
      <p:ext uri="{BB962C8B-B14F-4D97-AF65-F5344CB8AC3E}">
        <p14:creationId xmlns:p14="http://schemas.microsoft.com/office/powerpoint/2010/main" val="117543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do</a:t>
            </a:r>
            <a:r>
              <a:rPr lang="en-US" baseline="0" dirty="0"/>
              <a:t> you think happens to Judson? </a:t>
            </a:r>
            <a:r>
              <a:rPr lang="en-US" dirty="0"/>
              <a:t>Judson was instructed to deposit the check</a:t>
            </a:r>
            <a:r>
              <a:rPr lang="en-US" baseline="0" dirty="0"/>
              <a:t> into her bank account. Then, within two days, she was told to find a Moneygram branch and wire $3,500 back to the company. There was a  $90 fee to wire the money which left her with $400. All she had to do was send in a written evaluation of how she was treated by Moneygram employees. </a:t>
            </a:r>
          </a:p>
          <a:p>
            <a:r>
              <a:rPr lang="en-US" baseline="0" dirty="0"/>
              <a:t>A week later, the check bounces and now Judson is on the hook for the entire amount plus fees. </a:t>
            </a:r>
          </a:p>
          <a:p>
            <a:endParaRPr lang="en-US" baseline="0" dirty="0">
              <a:hlinkClick r:id="rId3"/>
            </a:endParaRPr>
          </a:p>
          <a:p>
            <a:r>
              <a:rPr lang="en-US" dirty="0">
                <a:hlinkClick r:id="rId3"/>
              </a:rPr>
              <a:t>https://abcnews.go.com/Business/Economy/print?id=7014111</a:t>
            </a:r>
            <a:r>
              <a:rPr lang="en-US" dirty="0"/>
              <a:t>.</a:t>
            </a:r>
            <a:endParaRPr lang="en-US" sz="2400" dirty="0">
              <a:latin typeface="Calibri" pitchFamily="34"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this type of scam, the victim is promised that they will be set up with their own personal home business which often includes the promise of equipment, software, training and client lists. There are several other types of common frauds that are often associated with this type of scam.</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Advance-fee</a:t>
            </a:r>
            <a:r>
              <a:rPr lang="en-US" sz="1200" kern="1200" dirty="0">
                <a:solidFill>
                  <a:schemeClr val="tx1"/>
                </a:solidFill>
                <a:latin typeface="+mn-lt"/>
                <a:ea typeface="+mn-ea"/>
                <a:cs typeface="+mn-cs"/>
              </a:rPr>
              <a:t>: there is always a fee for advice, equipment, list of potential customers and training needed to engage in this home based business venture.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Unknowing involvement in criminal activity</a:t>
            </a:r>
            <a:r>
              <a:rPr lang="en-US" sz="1200" kern="1200" dirty="0">
                <a:solidFill>
                  <a:schemeClr val="tx1"/>
                </a:solidFill>
                <a:latin typeface="+mn-lt"/>
                <a:ea typeface="+mn-ea"/>
                <a:cs typeface="+mn-cs"/>
              </a:rPr>
              <a:t>: Criminals, often located overseas, sometimes use unwitting victims to advance their operations, steal and launder money, and maintain anonymity. For example, they may “hire” the victim as a U.S. based agent to receive and re-ship checks, merchandise and solicitations to other potential victims without you even realizing that you are participating in criminal activity.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Identity theft</a:t>
            </a:r>
            <a:r>
              <a:rPr lang="en-US" sz="1200" kern="1200" dirty="0">
                <a:solidFill>
                  <a:schemeClr val="tx1"/>
                </a:solidFill>
                <a:latin typeface="+mn-lt"/>
                <a:ea typeface="+mn-ea"/>
                <a:cs typeface="+mn-cs"/>
              </a:rPr>
              <a:t>: During the application process, you’re often asked to provide personal information that can be used to steal from your bank account or establish new credit cards in your name. </a:t>
            </a:r>
          </a:p>
          <a:p>
            <a:endParaRPr lang="en-US" dirty="0" smtClean="0"/>
          </a:p>
          <a:p>
            <a:r>
              <a:rPr lang="en-US" dirty="0" smtClean="0"/>
              <a:t>(Accessed on October</a:t>
            </a:r>
            <a:r>
              <a:rPr lang="en-US" baseline="0" dirty="0" smtClean="0"/>
              <a:t> 2, 2019)</a:t>
            </a:r>
          </a:p>
          <a:p>
            <a:r>
              <a:rPr lang="en-US" dirty="0" smtClean="0"/>
              <a:t>https://www.consumer.ftc.gov/articles/0175-work-home-businesses</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the starter kit</a:t>
            </a:r>
            <a:r>
              <a:rPr lang="en-US" baseline="0" dirty="0"/>
              <a:t> never came. O’Neal complained to the Better Business Bureau, which forwarded her complaint to the police who had already received 50 similar complaints. The investigation led let to 27-year-old Matthew Whitley. It was determined that Whitley’s scam had brought him in $120,000 in just nine months. Police arrested Whitley at his high-rent condominium filled with a 7-foot poker table, large flat-screen TV and seven computers. Taking $37.94 from multiple victims really adds up. </a:t>
            </a:r>
          </a:p>
          <a:p>
            <a:endParaRPr lang="en-US" baseline="0" dirty="0">
              <a:hlinkClick r:id="rId3"/>
            </a:endParaRPr>
          </a:p>
          <a:p>
            <a:r>
              <a:rPr lang="en-US" dirty="0">
                <a:hlinkClick r:id="rId3"/>
              </a:rPr>
              <a:t>https://abcnews.go.com/Business/Economy/print?id=7014111</a:t>
            </a:r>
            <a:r>
              <a:rPr lang="en-US" dirty="0"/>
              <a:t>.</a:t>
            </a:r>
            <a:endParaRPr lang="en-US" sz="2400"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Let’s</a:t>
            </a:r>
            <a:r>
              <a:rPr lang="en-US" sz="1200" kern="1200" baseline="0" dirty="0">
                <a:solidFill>
                  <a:schemeClr val="tx1"/>
                </a:solidFill>
                <a:latin typeface="+mn-lt"/>
                <a:ea typeface="+mn-ea"/>
                <a:cs typeface="+mn-cs"/>
              </a:rPr>
              <a:t> go back and take a look at Bob’s situation. Is there anything he could have done to prevent himself from being victimized? YES. As you can see on the screen there are a few specific things he could have done that may have prevented this from occurring. </a:t>
            </a:r>
          </a:p>
          <a:p>
            <a:r>
              <a:rPr lang="en-US" sz="1200" kern="1200" baseline="0" dirty="0">
                <a:solidFill>
                  <a:schemeClr val="tx1"/>
                </a:solidFill>
                <a:latin typeface="+mn-lt"/>
                <a:ea typeface="+mn-ea"/>
                <a:cs typeface="+mn-cs"/>
              </a:rPr>
              <a:t>He could have: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a:t>  Researched the company - contact the Better</a:t>
            </a:r>
            <a:r>
              <a:rPr lang="en-US" sz="2400" baseline="0" dirty="0"/>
              <a:t> Business Bureau (BBB.)</a:t>
            </a:r>
            <a:r>
              <a:rPr lang="en-US" sz="2400" dirty="0">
                <a:latin typeface="Calibri" pitchFamily="34" charset="0"/>
              </a:rPr>
              <a:t> Research legal requirements, licenses and certifications for particular job duties</a:t>
            </a:r>
          </a:p>
          <a:p>
            <a:pPr lvl="0">
              <a:buFont typeface="Arial" pitchFamily="34" charset="0"/>
              <a:buChar char="•"/>
            </a:pPr>
            <a:r>
              <a:rPr lang="en-US" sz="2400" dirty="0"/>
              <a:t>  Asked lots of questions</a:t>
            </a:r>
          </a:p>
          <a:p>
            <a:pPr lvl="0">
              <a:buFont typeface="Arial" pitchFamily="34" charset="0"/>
              <a:buChar char="•"/>
            </a:pPr>
            <a:r>
              <a:rPr lang="en-US" sz="2400" dirty="0"/>
              <a:t>  Asked for references</a:t>
            </a:r>
          </a:p>
          <a:p>
            <a:pPr lvl="0">
              <a:buFont typeface="Arial" pitchFamily="34" charset="0"/>
              <a:buChar char="•"/>
            </a:pPr>
            <a:r>
              <a:rPr lang="en-US" sz="2400" dirty="0"/>
              <a:t>  Not provided personal information up front</a:t>
            </a:r>
          </a:p>
          <a:p>
            <a:pPr marL="346075" lvl="0" indent="-346075">
              <a:buFont typeface="Arial" pitchFamily="34" charset="0"/>
              <a:buNone/>
            </a:pPr>
            <a:r>
              <a:rPr lang="en-US" sz="2400" baseline="0" dirty="0">
                <a:solidFill>
                  <a:schemeClr val="tx1">
                    <a:lumMod val="95000"/>
                    <a:lumOff val="5000"/>
                  </a:schemeClr>
                </a:solidFill>
              </a:rPr>
              <a:t> </a:t>
            </a:r>
            <a:endParaRPr lang="en-US" sz="2400"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a:t>Contact BBB to find out if company is legit. </a:t>
            </a:r>
          </a:p>
          <a:p>
            <a:pPr lvl="0">
              <a:buFont typeface="Arial" pitchFamily="34" charset="0"/>
              <a:buChar char="•"/>
            </a:pPr>
            <a:r>
              <a:rPr lang="en-US" dirty="0"/>
              <a:t>Do</a:t>
            </a:r>
            <a:r>
              <a:rPr lang="en-US" baseline="0" dirty="0"/>
              <a:t> a background check to see if the company has a good track record or not. You can do this by simply doing a search on the internet or by going to your local library and referencing the “The Work-at-Home Sourcebook” by Lynie Arden. </a:t>
            </a:r>
          </a:p>
          <a:p>
            <a:pPr lvl="0">
              <a:buFont typeface="Arial" pitchFamily="34" charset="0"/>
              <a:buChar char="•"/>
            </a:pPr>
            <a:r>
              <a:rPr lang="en-US" baseline="0" dirty="0"/>
              <a:t>Always be suspicious if a company wants money up front for instructions or products.</a:t>
            </a:r>
          </a:p>
          <a:p>
            <a:pPr lvl="0">
              <a:buFont typeface="Arial" pitchFamily="34" charset="0"/>
              <a:buChar char="•"/>
            </a:pPr>
            <a:endParaRPr lang="en-US" baseline="0" dirty="0"/>
          </a:p>
          <a:p>
            <a:pPr lvl="0">
              <a:buFont typeface="Arial" pitchFamily="34" charset="0"/>
              <a:buChar char="•"/>
            </a:pPr>
            <a:endParaRPr lang="en-US" dirty="0"/>
          </a:p>
          <a:p>
            <a:pPr>
              <a:buFont typeface="Arial" pitchFamily="34" charset="0"/>
              <a:buNone/>
            </a:pPr>
            <a:r>
              <a:rPr lang="en-US" dirty="0" smtClean="0"/>
              <a:t>(Accessed on October</a:t>
            </a:r>
            <a:r>
              <a:rPr lang="en-US" baseline="0" dirty="0" smtClean="0"/>
              <a:t> 2, 2019)</a:t>
            </a:r>
            <a:endParaRPr lang="en-US" dirty="0"/>
          </a:p>
          <a:p>
            <a:r>
              <a:rPr lang="en-US" dirty="0" smtClean="0"/>
              <a:t>https://www.thebalancecareers.com/protect-yourself-work-at-home-scams-4049387</a:t>
            </a:r>
          </a:p>
          <a:p>
            <a:r>
              <a:rPr lang="en-US" dirty="0" smtClean="0"/>
              <a:t>https://www.flexjobs.com/blog/post/how-to-find-a-real-online-job-and-avoid-the-scams/</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the victim</a:t>
            </a:r>
            <a:r>
              <a:rPr lang="en-US" baseline="0" dirty="0" smtClean="0"/>
              <a:t> of a work-at-home scam, you should: </a:t>
            </a:r>
          </a:p>
          <a:p>
            <a:r>
              <a:rPr lang="en-US" baseline="0" dirty="0" smtClean="0"/>
              <a:t>Immediately cease all contact with scammer</a:t>
            </a:r>
          </a:p>
          <a:p>
            <a:r>
              <a:rPr lang="en-US" baseline="0" dirty="0" smtClean="0"/>
              <a:t>Report the incident to the local police</a:t>
            </a:r>
          </a:p>
          <a:p>
            <a:r>
              <a:rPr lang="en-US" baseline="0" dirty="0" smtClean="0"/>
              <a:t>File a complaint with the United States Postal Inspection Service </a:t>
            </a:r>
          </a:p>
          <a:p>
            <a:r>
              <a:rPr lang="en-US" baseline="0" dirty="0" smtClean="0"/>
              <a:t>Immediately flag your credit with the three credit bureaus</a:t>
            </a:r>
          </a:p>
          <a:p>
            <a:r>
              <a:rPr lang="en-US" baseline="0" dirty="0" smtClean="0"/>
              <a:t>Call your bank and cancel your account</a:t>
            </a:r>
          </a:p>
          <a:p>
            <a:r>
              <a:rPr lang="en-US" baseline="0" dirty="0" smtClean="0"/>
              <a:t>File a complaint with the Internet Crime Complaint Center (IC3) www.ic3.gov</a:t>
            </a:r>
          </a:p>
          <a:p>
            <a:r>
              <a:rPr lang="en-US" baseline="0" dirty="0" smtClean="0"/>
              <a:t>Report a complaint to the FTC, at www.ftccomplaintassistant.gov</a:t>
            </a:r>
          </a:p>
          <a:p>
            <a:endParaRPr lang="en-US" baseline="0" dirty="0" smtClean="0"/>
          </a:p>
          <a:p>
            <a:endParaRPr lang="en-US" baseline="0" dirty="0" smtClean="0"/>
          </a:p>
          <a:p>
            <a:r>
              <a:rPr lang="en-US" baseline="0" dirty="0" smtClean="0"/>
              <a:t> </a:t>
            </a:r>
            <a:r>
              <a:rPr lang="en-US" dirty="0" smtClean="0"/>
              <a:t>(Accessed</a:t>
            </a:r>
            <a:r>
              <a:rPr lang="en-US" baseline="0" dirty="0" smtClean="0"/>
              <a:t> on October 2, 2019)</a:t>
            </a:r>
          </a:p>
          <a:p>
            <a:r>
              <a:rPr lang="en-US" dirty="0" smtClean="0"/>
              <a:t>https://www.ftccomplaintassistant.gov/#crnt&amp;panel1-1</a:t>
            </a:r>
          </a:p>
          <a:p>
            <a:r>
              <a:rPr lang="en-US" dirty="0" smtClean="0"/>
              <a:t>www.ic3.gov</a:t>
            </a:r>
          </a:p>
          <a:p>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19</a:t>
            </a:fld>
            <a:endParaRPr lang="en-US" dirty="0"/>
          </a:p>
        </p:txBody>
      </p:sp>
    </p:spTree>
    <p:extLst>
      <p:ext uri="{BB962C8B-B14F-4D97-AF65-F5344CB8AC3E}">
        <p14:creationId xmlns:p14="http://schemas.microsoft.com/office/powerpoint/2010/main" val="284940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Bill recently</a:t>
            </a:r>
            <a:r>
              <a:rPr lang="en-US" baseline="0" dirty="0"/>
              <a:t> lost his long-time factory job of 17 years. He has a family to take care of and is looking for a new job. But times are tough and Bill hasn’t had much success. Worried that he may not find a job, Bill decides to post his resume online on various job search sites.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u="sng" dirty="0"/>
              <a:t>Instructor Note</a:t>
            </a:r>
            <a:r>
              <a:rPr lang="en-US" dirty="0"/>
              <a:t>:</a:t>
            </a:r>
            <a:r>
              <a:rPr lang="en-US" baseline="0" dirty="0"/>
              <a:t> </a:t>
            </a:r>
            <a:r>
              <a:rPr lang="en-US" dirty="0"/>
              <a:t>Ask</a:t>
            </a:r>
            <a:r>
              <a:rPr lang="en-US" baseline="0" dirty="0"/>
              <a:t> the participants if they have any questions about work-at-home scams, 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21</a:t>
            </a:fld>
            <a:endParaRPr lang="en-US" dirty="0"/>
          </a:p>
        </p:txBody>
      </p:sp>
    </p:spTree>
    <p:extLst>
      <p:ext uri="{BB962C8B-B14F-4D97-AF65-F5344CB8AC3E}">
        <p14:creationId xmlns:p14="http://schemas.microsoft.com/office/powerpoint/2010/main" val="209706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22</a:t>
            </a:fld>
            <a:endParaRPr lang="en-US" dirty="0"/>
          </a:p>
        </p:txBody>
      </p:sp>
    </p:spTree>
    <p:extLst>
      <p:ext uri="{BB962C8B-B14F-4D97-AF65-F5344CB8AC3E}">
        <p14:creationId xmlns:p14="http://schemas.microsoft.com/office/powerpoint/2010/main" val="409842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Within a couple</a:t>
            </a:r>
            <a:r>
              <a:rPr lang="en-US" baseline="0" dirty="0"/>
              <a:t> of days of posting his resume online, Bill receives an email from a company called Expert Mailing Services. The company is looking for someone to be a mailing assistant. The job is described as work-from-home position in which Bill would need to work 1-2 hours a day repackaging goods and printing labels. No experience is needed but the candidate would need to have a working computer, internet access, and a printer.</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a:t>
            </a:r>
            <a:r>
              <a:rPr lang="en-US" baseline="0" dirty="0"/>
              <a:t> reading through the email, Bill decides to apply for the position. Shortly after applying he gets a call that provides him with some additional information about the job and is told that he can make up to $1,500 a week. Excited about the great news, Bill fills out the attached W-4 and provides the required personal identifiable information (DOB, SS#, address) along with his bank information so they can direct deposit his earnings. </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Bill</a:t>
            </a:r>
            <a:r>
              <a:rPr lang="en-US" baseline="0" dirty="0"/>
              <a:t> has participated in a scam and has been scammed himself. </a:t>
            </a:r>
            <a:r>
              <a:rPr lang="en-US" baseline="0" dirty="0" smtClean="0"/>
              <a:t>Bill found out that he reshipped stolen merchandise and merchandise that was purchased by false credit cards created with his personal information. </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A work-at-home scam involves offered employment that involves minimal work in exchange for a large payment. The malicious intent behind the scam results in extortion of money from the victim.</a:t>
            </a:r>
          </a:p>
          <a:p>
            <a:endParaRPr lang="en-US" dirty="0" smtClean="0">
              <a:solidFill>
                <a:schemeClr val="tx1"/>
              </a:solidFill>
            </a:endParaRPr>
          </a:p>
          <a:p>
            <a:r>
              <a:rPr lang="en-US" dirty="0" smtClean="0">
                <a:solidFill>
                  <a:schemeClr val="tx1"/>
                </a:solidFill>
              </a:rPr>
              <a:t>(Accessed on September 18, 2019) </a:t>
            </a:r>
          </a:p>
          <a:p>
            <a:r>
              <a:rPr lang="en-US" dirty="0" smtClean="0">
                <a:solidFill>
                  <a:schemeClr val="tx1"/>
                </a:solidFill>
              </a:rPr>
              <a:t>https://www.ic3.gov/crimeschemes.aspx#item-7</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9076BCD-AABC-4F07-80DE-1B20CD7C76E5}" type="slidenum">
              <a:rPr lang="en-US" smtClean="0"/>
              <a:pPr/>
              <a:t>7</a:t>
            </a:fld>
            <a:endParaRPr lang="en-US" dirty="0"/>
          </a:p>
        </p:txBody>
      </p:sp>
    </p:spTree>
    <p:extLst>
      <p:ext uri="{BB962C8B-B14F-4D97-AF65-F5344CB8AC3E}">
        <p14:creationId xmlns:p14="http://schemas.microsoft.com/office/powerpoint/2010/main" val="373456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next few slides will cover some of the more prevalent work-at-home scams: check fraud, money laundering, reshipping, mystery shopper, medical billing, and business opportunities that can include advance-fee fraud and identity theft.</a:t>
            </a:r>
          </a:p>
          <a:p>
            <a:endParaRPr lang="en-US" sz="1200" kern="1200" dirty="0">
              <a:solidFill>
                <a:schemeClr val="tx1"/>
              </a:solidFill>
              <a:latin typeface="+mn-lt"/>
              <a:ea typeface="+mn-ea"/>
              <a:cs typeface="+mn-cs"/>
              <a:hlinkClick r:id="rId3"/>
            </a:endParaRPr>
          </a:p>
          <a:p>
            <a:r>
              <a:rPr lang="en-US" sz="2200" dirty="0">
                <a:solidFill>
                  <a:schemeClr val="tx1"/>
                </a:solidFill>
                <a:latin typeface="Calibri" pitchFamily="34" charset="0"/>
                <a:hlinkClick r:id="rId3"/>
              </a:rPr>
              <a:t>https://www.forbes.com/sites/groupthink/2011/12/13/16-work-at-home-scams-to-avoid/#5ecf3bcf6f65</a:t>
            </a:r>
            <a:endParaRPr lang="en-US" sz="2200" dirty="0">
              <a:solidFill>
                <a:schemeClr val="tx1"/>
              </a:solidFill>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itchFamily="34" charset="0"/>
                <a:hlinkClick r:id="rId4"/>
              </a:rPr>
              <a:t>https://www.consumer.ftc.gov/articles/0175-work-home-businesses</a:t>
            </a:r>
            <a:endParaRPr lang="en-US" sz="1200" dirty="0">
              <a:solidFill>
                <a:schemeClr val="tx1"/>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a</a:t>
            </a:r>
            <a:r>
              <a:rPr lang="en-US" dirty="0"/>
              <a:t>re sent a hefty check and asked to deposit it into your bank account, then withdraw funds to shop and check out the service of local stores and wire transfer companies. You keep a small amount of the money for your “work,” but then, as instructed, mail or wire the rest to your “employer.” Sound good? One problem: the initial check was phony, and by the time your bank notifies you, your money is long gone and you’re on the hook for the counterfeit check</a:t>
            </a:r>
            <a:r>
              <a:rPr lang="en-US" dirty="0" smtClean="0"/>
              <a:t>.</a:t>
            </a:r>
          </a:p>
          <a:p>
            <a:endParaRPr lang="en-US" dirty="0" smtClean="0"/>
          </a:p>
          <a:p>
            <a:r>
              <a:rPr lang="en-US" dirty="0" smtClean="0"/>
              <a:t>(Accessed</a:t>
            </a:r>
            <a:r>
              <a:rPr lang="en-US" baseline="0" dirty="0" smtClean="0"/>
              <a:t> on October 2, 2019) </a:t>
            </a:r>
          </a:p>
          <a:p>
            <a:r>
              <a:rPr lang="en-US" dirty="0" smtClean="0"/>
              <a:t>https://www.consumer.ftc.gov/blog/2017/03/dont-bank-check</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2B53CB-26E6-43B6-856D-FE16C33E668F}" type="slidenum">
              <a:rPr lang="en-US" smtClean="0"/>
              <a:pPr/>
              <a:t>‹#›</a:t>
            </a:fld>
            <a:endParaRPr lang="en-US" dirty="0"/>
          </a:p>
        </p:txBody>
      </p:sp>
      <p:sp>
        <p:nvSpPr>
          <p:cNvPr id="7" name="TextBox 6"/>
          <p:cNvSpPr txBox="1"/>
          <p:nvPr/>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Work-at-Home Scams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2B53CB-26E6-43B6-856D-FE16C33E668F}" type="slidenum">
              <a:rPr lang="en-US" smtClean="0"/>
              <a:pPr/>
              <a:t>‹#›</a:t>
            </a:fld>
            <a:endParaRPr lang="en-US" dirty="0"/>
          </a:p>
        </p:txBody>
      </p:sp>
      <p:sp>
        <p:nvSpPr>
          <p:cNvPr id="8" name="TextBox 7"/>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Work-at-Home Scams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2B53CB-26E6-43B6-856D-FE16C33E668F}" type="slidenum">
              <a:rPr lang="en-US" smtClean="0"/>
              <a:pPr/>
              <a:t>‹#›</a:t>
            </a:fld>
            <a:endParaRPr lang="en-US" dirty="0"/>
          </a:p>
        </p:txBody>
      </p:sp>
      <p:sp>
        <p:nvSpPr>
          <p:cNvPr id="10" name="TextBox 9"/>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Work-at-Home Scams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0BE60-03A4-4797-85C8-36BC19FFBD02}"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2B53CB-26E6-43B6-856D-FE16C33E668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0BE60-03A4-4797-85C8-36BC19FFBD02}"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B53CB-26E6-43B6-856D-FE16C33E668F}" type="slidenum">
              <a:rPr lang="en-US" smtClean="0"/>
              <a:pPr/>
              <a:t>‹#›</a:t>
            </a:fld>
            <a:endParaRPr lang="en-US" dirty="0"/>
          </a:p>
        </p:txBody>
      </p:sp>
      <p:pic>
        <p:nvPicPr>
          <p:cNvPr id="7" name="Picture 6" descr="PPT Template.jpg"/>
          <p:cNvPicPr>
            <a:picLocks noChangeAspect="1"/>
          </p:cNvPicPr>
          <p:nvPr/>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us.bbb.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www.us.bbb.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ftccomplaintassistan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vila,%20Jim,%20and%20Ann%20Varney.%20&#8220;Victims%20of%20Employment%20Scams%20Speak%20Out.&#8221;%20ABC%20News.%20March%206,%202009.&#160;https:/abcnews.go.com/Business/Economy/print?id=7014111." TargetMode="External"/><Relationship Id="rId7" Type="http://schemas.openxmlformats.org/officeDocument/2006/relationships/hyperlink" Target="https://www.consumer.ftc.gov/blog/2018/05/scam-story-secret-shopping-and-fake-check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ic3.gov/crimeschemes.aspx#item-7" TargetMode="External"/><Relationship Id="rId5" Type="http://schemas.openxmlformats.org/officeDocument/2006/relationships/hyperlink" Target="https://www.bbb.org/article/news-releases/18367-dont-cash-that-check-bbb-study-shows-how-fake-check-scams-bait-consumers" TargetMode="External"/><Relationship Id="rId4" Type="http://schemas.openxmlformats.org/officeDocument/2006/relationships/hyperlink" Target="https://www.thebalancecareers.com/protect-yourself-work-at-home-scams-404938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llet,%20Max,%20and%20Terry%20Stanley.%20&#8220;16%20Work-at-home%20Scams%20to%20Avoid.&#8221;%20Forbes.%20December%2013,%202011.&#160;https:/www.forbes.com/sites/groupthink/2011/12/13/16-work-at-home-scams-to-avoid/#5ecf3bcf6f65." TargetMode="External"/><Relationship Id="rId7" Type="http://schemas.openxmlformats.org/officeDocument/2006/relationships/hyperlink" Target="https://www.consumer.ftc.gov/articles/0175-work-home-businesses" TargetMode="External"/><Relationship Id="rId2" Type="http://schemas.openxmlformats.org/officeDocument/2006/relationships/hyperlink" Target="https://www.consumer.ftc.gov/blog/2017/03/dont-bank-check" TargetMode="External"/><Relationship Id="rId1" Type="http://schemas.openxmlformats.org/officeDocument/2006/relationships/slideLayout" Target="../slideLayouts/slideLayout2.xml"/><Relationship Id="rId6" Type="http://schemas.openxmlformats.org/officeDocument/2006/relationships/hyperlink" Target="https://www.ftccomplaintassistant.gov/#crnt&amp;panel1-1" TargetMode="External"/><Relationship Id="rId5" Type="http://schemas.openxmlformats.org/officeDocument/2006/relationships/hyperlink" Target="https://www.monster.com/career-advice/article/money-laundering-reshipping-scams" TargetMode="External"/><Relationship Id="rId4" Type="http://schemas.openxmlformats.org/officeDocument/2006/relationships/hyperlink" Target="https://www.flexjobs.com/blog/post/how-to-find-a-real-online-job-and-avoid-the-sc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895600" y="3407230"/>
            <a:ext cx="6172200" cy="1470025"/>
          </a:xfrm>
        </p:spPr>
        <p:txBody>
          <a:bodyPr>
            <a:noAutofit/>
          </a:bodyPr>
          <a:lstStyle/>
          <a:p>
            <a:pPr algn="r"/>
            <a:r>
              <a:rPr lang="en-US" sz="3600" dirty="0">
                <a:solidFill>
                  <a:schemeClr val="bg1"/>
                </a:solidFill>
                <a:latin typeface="Articulate Narrow" pitchFamily="2" charset="0"/>
              </a:rPr>
              <a:t>Work-at-Home Scams</a:t>
            </a: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8" name="Picture 17" descr="shutterstock_222984970.jpg"/>
          <p:cNvPicPr>
            <a:picLocks noChangeAspect="1"/>
          </p:cNvPicPr>
          <p:nvPr/>
        </p:nvPicPr>
        <p:blipFill>
          <a:blip r:embed="rId4" cstate="print"/>
          <a:srcRect t="32121"/>
          <a:stretch>
            <a:fillRect/>
          </a:stretch>
        </p:blipFill>
        <p:spPr>
          <a:xfrm>
            <a:off x="0" y="1371600"/>
            <a:ext cx="5486400" cy="2254404"/>
          </a:xfrm>
          <a:prstGeom prst="rect">
            <a:avLst/>
          </a:prstGeom>
          <a:effectLst>
            <a:innerShdw blurRad="114300">
              <a:prstClr val="black"/>
            </a:innerShdw>
          </a:effectLst>
        </p:spPr>
      </p:pic>
      <p:pic>
        <p:nvPicPr>
          <p:cNvPr id="19" name="Picture 18" descr="shutterstock_171790418.jpg"/>
          <p:cNvPicPr preferRelativeResize="0">
            <a:picLocks/>
          </p:cNvPicPr>
          <p:nvPr/>
        </p:nvPicPr>
        <p:blipFill>
          <a:blip r:embed="rId5" cstate="print"/>
          <a:srcRect t="17853" r="27586" b="7163"/>
          <a:stretch>
            <a:fillRect/>
          </a:stretch>
        </p:blipFill>
        <p:spPr>
          <a:xfrm>
            <a:off x="5562599" y="1371600"/>
            <a:ext cx="3581401" cy="2240280"/>
          </a:xfrm>
          <a:prstGeom prst="rect">
            <a:avLst/>
          </a:prstGeom>
          <a:effectLst>
            <a:innerShdw blurRad="114300">
              <a:prstClr val="black"/>
            </a:innerShdw>
          </a:effectLst>
        </p:spPr>
      </p:pic>
      <p:sp>
        <p:nvSpPr>
          <p:cNvPr id="23" name="TextBox 22"/>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20" name="Group 19">
            <a:extLst>
              <a:ext uri="{FF2B5EF4-FFF2-40B4-BE49-F238E27FC236}">
                <a16:creationId xmlns:a16="http://schemas.microsoft.com/office/drawing/2014/main" id="{32B9EF87-B024-4AB7-B0AE-DE46FABAFD3A}"/>
              </a:ext>
            </a:extLst>
          </p:cNvPr>
          <p:cNvGrpSpPr/>
          <p:nvPr/>
        </p:nvGrpSpPr>
        <p:grpSpPr>
          <a:xfrm>
            <a:off x="2790305" y="4911122"/>
            <a:ext cx="3334789" cy="819148"/>
            <a:chOff x="3153747" y="5230554"/>
            <a:chExt cx="5583847" cy="1371600"/>
          </a:xfrm>
        </p:grpSpPr>
        <p:pic>
          <p:nvPicPr>
            <p:cNvPr id="24" name="Picture 23" descr="COPS Logo_Transparent (2).png">
              <a:extLst>
                <a:ext uri="{FF2B5EF4-FFF2-40B4-BE49-F238E27FC236}">
                  <a16:creationId xmlns:a16="http://schemas.microsoft.com/office/drawing/2014/main" id="{360EAC22-CE46-49A7-BB98-DCEE6426C872}"/>
                </a:ext>
              </a:extLst>
            </p:cNvPr>
            <p:cNvPicPr>
              <a:picLocks noChangeAspect="1"/>
            </p:cNvPicPr>
            <p:nvPr/>
          </p:nvPicPr>
          <p:blipFill>
            <a:blip r:embed="rId6" cstate="print"/>
            <a:stretch>
              <a:fillRect/>
            </a:stretch>
          </p:blipFill>
          <p:spPr>
            <a:xfrm>
              <a:off x="3153747" y="5523345"/>
              <a:ext cx="2834646" cy="914402"/>
            </a:xfrm>
            <a:prstGeom prst="rect">
              <a:avLst/>
            </a:prstGeom>
          </p:spPr>
        </p:pic>
        <p:pic>
          <p:nvPicPr>
            <p:cNvPr id="25" name="Picture 24" descr="IACP_Logo.gif">
              <a:extLst>
                <a:ext uri="{FF2B5EF4-FFF2-40B4-BE49-F238E27FC236}">
                  <a16:creationId xmlns:a16="http://schemas.microsoft.com/office/drawing/2014/main" id="{204C5D20-2443-47E7-BBF8-B05543C5411E}"/>
                </a:ext>
              </a:extLst>
            </p:cNvPr>
            <p:cNvPicPr>
              <a:picLocks noChangeAspect="1"/>
            </p:cNvPicPr>
            <p:nvPr/>
          </p:nvPicPr>
          <p:blipFill>
            <a:blip r:embed="rId7" cstate="print"/>
            <a:stretch>
              <a:fillRect/>
            </a:stretch>
          </p:blipFill>
          <p:spPr>
            <a:xfrm>
              <a:off x="7365994" y="5230554"/>
              <a:ext cx="1371600" cy="1371600"/>
            </a:xfrm>
            <a:prstGeom prst="rect">
              <a:avLst/>
            </a:prstGeom>
          </p:spPr>
        </p:pic>
      </p:grpSp>
      <p:pic>
        <p:nvPicPr>
          <p:cNvPr id="26" name="Picture 25">
            <a:extLst>
              <a:ext uri="{FF2B5EF4-FFF2-40B4-BE49-F238E27FC236}">
                <a16:creationId xmlns:a16="http://schemas.microsoft.com/office/drawing/2014/main" id="{BFEAA5FB-F980-4346-A5CE-46C825CB14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7" name="Picture 26">
            <a:extLst>
              <a:ext uri="{FF2B5EF4-FFF2-40B4-BE49-F238E27FC236}">
                <a16:creationId xmlns:a16="http://schemas.microsoft.com/office/drawing/2014/main" id="{D344BEB6-6623-4E92-980D-D8D2D05F27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9114"/>
            <a:ext cx="8229600" cy="914400"/>
          </a:xfrm>
        </p:spPr>
        <p:txBody>
          <a:bodyPr/>
          <a:lstStyle/>
          <a:p>
            <a:r>
              <a:rPr lang="en-US" dirty="0">
                <a:latin typeface="Calibri" pitchFamily="34" charset="0"/>
              </a:rPr>
              <a:t>Money Laundering</a:t>
            </a:r>
          </a:p>
        </p:txBody>
      </p:sp>
      <p:sp>
        <p:nvSpPr>
          <p:cNvPr id="3" name="Content Placeholder 2"/>
          <p:cNvSpPr>
            <a:spLocks noGrp="1"/>
          </p:cNvSpPr>
          <p:nvPr>
            <p:ph idx="1"/>
          </p:nvPr>
        </p:nvSpPr>
        <p:spPr/>
        <p:txBody>
          <a:bodyPr>
            <a:normAutofit/>
          </a:bodyPr>
          <a:lstStyle/>
          <a:p>
            <a:r>
              <a:rPr lang="en-US" sz="2800" dirty="0" smtClean="0">
                <a:latin typeface="Calibri" pitchFamily="34" charset="0"/>
              </a:rPr>
              <a:t>The scammer will request account and financial information to send check/money </a:t>
            </a:r>
            <a:r>
              <a:rPr lang="en-US" sz="2800" dirty="0">
                <a:latin typeface="Calibri" pitchFamily="34" charset="0"/>
              </a:rPr>
              <a:t>order </a:t>
            </a:r>
            <a:r>
              <a:rPr lang="en-US" sz="2800" dirty="0" smtClean="0">
                <a:latin typeface="Calibri" pitchFamily="34" charset="0"/>
              </a:rPr>
              <a:t>to the victim</a:t>
            </a:r>
          </a:p>
          <a:p>
            <a:r>
              <a:rPr lang="en-US" sz="2800" dirty="0" smtClean="0">
                <a:latin typeface="Calibri" pitchFamily="34" charset="0"/>
              </a:rPr>
              <a:t>The check or money order is real, but it is usually stolen money. </a:t>
            </a:r>
          </a:p>
          <a:p>
            <a:r>
              <a:rPr lang="en-US" sz="2800" dirty="0" smtClean="0">
                <a:latin typeface="Calibri" pitchFamily="34" charset="0"/>
              </a:rPr>
              <a:t>The scammer uses the victim’s bank account to facilitate illegal money.</a:t>
            </a:r>
          </a:p>
          <a:p>
            <a:r>
              <a:rPr lang="en-US" sz="2800" dirty="0" smtClean="0">
                <a:latin typeface="Calibri" pitchFamily="34" charset="0"/>
              </a:rPr>
              <a:t>Victim </a:t>
            </a:r>
            <a:r>
              <a:rPr lang="en-US" sz="2800" dirty="0">
                <a:latin typeface="Calibri" pitchFamily="34" charset="0"/>
              </a:rPr>
              <a:t>is playing a role in laundering of “dirty” money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latin typeface="Calibri" pitchFamily="34" charset="0"/>
              </a:rPr>
              <a:t>Reshipping</a:t>
            </a:r>
          </a:p>
        </p:txBody>
      </p:sp>
      <p:sp>
        <p:nvSpPr>
          <p:cNvPr id="3" name="Content Placeholder 2"/>
          <p:cNvSpPr>
            <a:spLocks noGrp="1"/>
          </p:cNvSpPr>
          <p:nvPr>
            <p:ph idx="1"/>
          </p:nvPr>
        </p:nvSpPr>
        <p:spPr/>
        <p:txBody>
          <a:bodyPr>
            <a:normAutofit lnSpcReduction="10000"/>
          </a:bodyPr>
          <a:lstStyle/>
          <a:p>
            <a:r>
              <a:rPr lang="en-US" sz="2800" dirty="0">
                <a:latin typeface="Calibri" pitchFamily="34" charset="0"/>
              </a:rPr>
              <a:t>Victim is getting paid to receive </a:t>
            </a:r>
            <a:r>
              <a:rPr lang="en-US" sz="2800" dirty="0" smtClean="0">
                <a:latin typeface="Calibri" pitchFamily="34" charset="0"/>
              </a:rPr>
              <a:t>merchandise ad reship merchandise outside of the United States. </a:t>
            </a:r>
            <a:endParaRPr lang="en-US" sz="2800" dirty="0">
              <a:latin typeface="Calibri" pitchFamily="34" charset="0"/>
            </a:endParaRPr>
          </a:p>
          <a:p>
            <a:r>
              <a:rPr lang="en-US" sz="2800" dirty="0">
                <a:latin typeface="Calibri" pitchFamily="34" charset="0"/>
              </a:rPr>
              <a:t>They are given some reason why the “employer” cannot receive the merchandise</a:t>
            </a:r>
          </a:p>
          <a:p>
            <a:pPr lvl="1"/>
            <a:r>
              <a:rPr lang="en-US" dirty="0">
                <a:latin typeface="Calibri" pitchFamily="34" charset="0"/>
              </a:rPr>
              <a:t>Laws of their country do not allow</a:t>
            </a:r>
          </a:p>
          <a:p>
            <a:pPr lvl="1"/>
            <a:r>
              <a:rPr lang="en-US" dirty="0">
                <a:latin typeface="Calibri" pitchFamily="34" charset="0"/>
              </a:rPr>
              <a:t>Substantial taxes if shipped direct</a:t>
            </a:r>
          </a:p>
          <a:p>
            <a:r>
              <a:rPr lang="en-US" sz="2800" dirty="0">
                <a:latin typeface="Calibri" pitchFamily="34" charset="0"/>
              </a:rPr>
              <a:t>Victim is actually receiving </a:t>
            </a:r>
            <a:r>
              <a:rPr lang="en-US" sz="2800" dirty="0" smtClean="0">
                <a:latin typeface="Calibri" pitchFamily="34" charset="0"/>
              </a:rPr>
              <a:t>stolen merchandise </a:t>
            </a:r>
            <a:r>
              <a:rPr lang="en-US" sz="2800" dirty="0">
                <a:latin typeface="Calibri" pitchFamily="34" charset="0"/>
              </a:rPr>
              <a:t>that was purchased with a stolen credit card and shipping it to the scammer</a:t>
            </a:r>
          </a:p>
          <a:p>
            <a:pPr>
              <a:buNone/>
            </a:pPr>
            <a:endParaRPr lang="en-US" sz="3600" dirty="0">
              <a:latin typeface="Calibri" pitchFamily="34" charset="0"/>
            </a:endParaRPr>
          </a:p>
          <a:p>
            <a:endParaRPr lang="en-US" sz="3600" dirty="0">
              <a:latin typeface="Calibri" pitchFamily="34" charset="0"/>
            </a:endParaRPr>
          </a:p>
          <a:p>
            <a:endParaRPr lang="en-US" sz="3600" dirty="0">
              <a:latin typeface="Calibri" pitchFamily="34" charset="0"/>
            </a:endParaRPr>
          </a:p>
          <a:p>
            <a:endParaRPr lang="en-US" sz="3600"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77417080.jpg"/>
          <p:cNvPicPr>
            <a:picLocks noChangeAspect="1"/>
          </p:cNvPicPr>
          <p:nvPr/>
        </p:nvPicPr>
        <p:blipFill>
          <a:blip r:embed="rId3" cstate="print"/>
          <a:srcRect l="14444" t="8889" r="12222" b="8889"/>
          <a:stretch>
            <a:fillRect/>
          </a:stretch>
        </p:blipFill>
        <p:spPr>
          <a:xfrm>
            <a:off x="5169243" y="1905000"/>
            <a:ext cx="3669957" cy="4114800"/>
          </a:xfrm>
          <a:prstGeom prst="rect">
            <a:avLst/>
          </a:prstGeom>
        </p:spPr>
      </p:pic>
      <p:sp>
        <p:nvSpPr>
          <p:cNvPr id="2" name="Title 1"/>
          <p:cNvSpPr>
            <a:spLocks noGrp="1"/>
          </p:cNvSpPr>
          <p:nvPr>
            <p:ph type="title"/>
          </p:nvPr>
        </p:nvSpPr>
        <p:spPr>
          <a:xfrm>
            <a:off x="457200" y="1295400"/>
            <a:ext cx="8229600" cy="914400"/>
          </a:xfrm>
        </p:spPr>
        <p:txBody>
          <a:bodyPr/>
          <a:lstStyle/>
          <a:p>
            <a:r>
              <a:rPr lang="en-US" dirty="0">
                <a:latin typeface="Calibri" pitchFamily="34" charset="0"/>
              </a:rPr>
              <a:t>Mystery Shopper</a:t>
            </a:r>
          </a:p>
        </p:txBody>
      </p:sp>
      <p:sp>
        <p:nvSpPr>
          <p:cNvPr id="3" name="Content Placeholder 2"/>
          <p:cNvSpPr>
            <a:spLocks noGrp="1"/>
          </p:cNvSpPr>
          <p:nvPr>
            <p:ph idx="1"/>
          </p:nvPr>
        </p:nvSpPr>
        <p:spPr>
          <a:xfrm>
            <a:off x="457200" y="2036618"/>
            <a:ext cx="4876800" cy="4114800"/>
          </a:xfrm>
        </p:spPr>
        <p:txBody>
          <a:bodyPr>
            <a:noAutofit/>
          </a:bodyPr>
          <a:lstStyle/>
          <a:p>
            <a:r>
              <a:rPr lang="en-US" sz="2000" dirty="0">
                <a:latin typeface="Calibri" pitchFamily="34" charset="0"/>
              </a:rPr>
              <a:t>The job assigned to a mystery shopper is to write a review based on their shopping experience. </a:t>
            </a:r>
          </a:p>
          <a:p>
            <a:r>
              <a:rPr lang="en-US" sz="2000" dirty="0" smtClean="0">
                <a:latin typeface="Calibri" pitchFamily="34" charset="0"/>
              </a:rPr>
              <a:t>Victim </a:t>
            </a:r>
            <a:r>
              <a:rPr lang="en-US" sz="2000" dirty="0">
                <a:latin typeface="Calibri" pitchFamily="34" charset="0"/>
              </a:rPr>
              <a:t>given check/money order to deposit in their account</a:t>
            </a:r>
          </a:p>
          <a:p>
            <a:r>
              <a:rPr lang="en-US" sz="2000" dirty="0" smtClean="0">
                <a:latin typeface="Calibri" pitchFamily="34" charset="0"/>
              </a:rPr>
              <a:t>Victims are told to deposit check into their account, keep a percent of the money for their work, and wire the remaining amount back the scammer.</a:t>
            </a:r>
          </a:p>
          <a:p>
            <a:r>
              <a:rPr lang="en-US" sz="2000" dirty="0" smtClean="0">
                <a:latin typeface="Calibri" pitchFamily="34" charset="0"/>
              </a:rPr>
              <a:t>Check/money </a:t>
            </a:r>
            <a:r>
              <a:rPr lang="en-US" sz="2000" dirty="0">
                <a:latin typeface="Calibri" pitchFamily="34" charset="0"/>
              </a:rPr>
              <a:t>order is counterfeit and victim is out the money and merchandise purchased and shipped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2362200"/>
            <a:ext cx="57150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295400"/>
            <a:ext cx="8229600" cy="914400"/>
          </a:xfrm>
        </p:spPr>
        <p:txBody>
          <a:bodyPr/>
          <a:lstStyle/>
          <a:p>
            <a:r>
              <a:rPr lang="en-US" dirty="0">
                <a:latin typeface="Calibri" pitchFamily="34" charset="0"/>
              </a:rPr>
              <a:t>Medical Billing</a:t>
            </a:r>
          </a:p>
        </p:txBody>
      </p:sp>
      <p:sp>
        <p:nvSpPr>
          <p:cNvPr id="3" name="Content Placeholder 2"/>
          <p:cNvSpPr>
            <a:spLocks noGrp="1"/>
          </p:cNvSpPr>
          <p:nvPr>
            <p:ph idx="1"/>
          </p:nvPr>
        </p:nvSpPr>
        <p:spPr>
          <a:xfrm>
            <a:off x="304800" y="2438401"/>
            <a:ext cx="5257800" cy="3733799"/>
          </a:xfrm>
        </p:spPr>
        <p:txBody>
          <a:bodyPr>
            <a:normAutofit/>
          </a:bodyPr>
          <a:lstStyle/>
          <a:p>
            <a:r>
              <a:rPr lang="en-US" sz="2400" dirty="0">
                <a:latin typeface="Calibri" pitchFamily="34" charset="0"/>
              </a:rPr>
              <a:t>Victim promised </a:t>
            </a:r>
            <a:r>
              <a:rPr lang="en-US" sz="2400" dirty="0" smtClean="0">
                <a:latin typeface="Calibri" pitchFamily="34" charset="0"/>
              </a:rPr>
              <a:t>substantial amount of money for full-time or part-time work. </a:t>
            </a:r>
          </a:p>
          <a:p>
            <a:r>
              <a:rPr lang="en-US" sz="2400" dirty="0" smtClean="0">
                <a:latin typeface="Calibri" pitchFamily="34" charset="0"/>
              </a:rPr>
              <a:t>Expected </a:t>
            </a:r>
            <a:r>
              <a:rPr lang="en-US" sz="2400" dirty="0">
                <a:latin typeface="Calibri" pitchFamily="34" charset="0"/>
              </a:rPr>
              <a:t>to pay for software/equipment</a:t>
            </a:r>
          </a:p>
          <a:p>
            <a:r>
              <a:rPr lang="en-US" sz="2400" dirty="0">
                <a:latin typeface="Calibri" pitchFamily="34" charset="0"/>
              </a:rPr>
              <a:t>No accredited certifications </a:t>
            </a:r>
            <a:r>
              <a:rPr lang="en-US" sz="2400" dirty="0" smtClean="0">
                <a:latin typeface="Calibri" pitchFamily="34" charset="0"/>
              </a:rPr>
              <a:t>or experience necessary</a:t>
            </a:r>
            <a:endParaRPr lang="en-US" sz="2400" dirty="0">
              <a:latin typeface="Calibri" pitchFamily="34" charset="0"/>
            </a:endParaRPr>
          </a:p>
          <a:p>
            <a:endParaRPr lang="en-US" dirty="0">
              <a:latin typeface="Calibri"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5385"/>
          <a:stretch/>
        </p:blipFill>
        <p:spPr>
          <a:xfrm>
            <a:off x="5791201" y="2362201"/>
            <a:ext cx="3352799" cy="2834594"/>
          </a:xfrm>
          <a:prstGeom prst="rect">
            <a:avLst/>
          </a:prstGeom>
        </p:spPr>
      </p:pic>
    </p:spTree>
    <p:extLst>
      <p:ext uri="{BB962C8B-B14F-4D97-AF65-F5344CB8AC3E}">
        <p14:creationId xmlns:p14="http://schemas.microsoft.com/office/powerpoint/2010/main" val="368584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dirty="0">
                <a:latin typeface="Calibri" pitchFamily="34" charset="0"/>
              </a:rPr>
              <a:t>In the news</a:t>
            </a:r>
          </a:p>
        </p:txBody>
      </p:sp>
      <p:sp>
        <p:nvSpPr>
          <p:cNvPr id="3" name="Content Placeholder 2"/>
          <p:cNvSpPr>
            <a:spLocks noGrp="1"/>
          </p:cNvSpPr>
          <p:nvPr>
            <p:ph sz="half" idx="1"/>
          </p:nvPr>
        </p:nvSpPr>
        <p:spPr>
          <a:xfrm>
            <a:off x="457200" y="2209801"/>
            <a:ext cx="4038600" cy="3200400"/>
          </a:xfrm>
        </p:spPr>
        <p:txBody>
          <a:bodyPr>
            <a:noAutofit/>
          </a:bodyPr>
          <a:lstStyle/>
          <a:p>
            <a:r>
              <a:rPr lang="en-US" sz="2000" dirty="0">
                <a:latin typeface="Calibri" pitchFamily="34" charset="0"/>
              </a:rPr>
              <a:t>Tresea Judson was looking for a job when she saw a local ad for mystery shoppers.</a:t>
            </a:r>
          </a:p>
          <a:p>
            <a:r>
              <a:rPr lang="en-US" sz="2000" dirty="0">
                <a:latin typeface="Calibri" pitchFamily="34" charset="0"/>
              </a:rPr>
              <a:t>She applied and received a letter and a check for $3,990! </a:t>
            </a:r>
          </a:p>
          <a:p>
            <a:r>
              <a:rPr lang="en-US" sz="2000" dirty="0"/>
              <a:t>She was instructed to find a MoneyGram branch and wire $3,500 back to the company and keep $400 for herself (w/$90 fee). </a:t>
            </a:r>
          </a:p>
          <a:p>
            <a:pPr>
              <a:buNone/>
            </a:pPr>
            <a:endParaRPr lang="en-US" sz="2400" dirty="0">
              <a:latin typeface="Calibri" pitchFamily="34" charset="0"/>
            </a:endParaRPr>
          </a:p>
        </p:txBody>
      </p:sp>
      <p:sp>
        <p:nvSpPr>
          <p:cNvPr id="4" name="Content Placeholder 3"/>
          <p:cNvSpPr>
            <a:spLocks noGrp="1"/>
          </p:cNvSpPr>
          <p:nvPr>
            <p:ph sz="half" idx="2"/>
          </p:nvPr>
        </p:nvSpPr>
        <p:spPr>
          <a:xfrm>
            <a:off x="4648200" y="2209800"/>
            <a:ext cx="4038600" cy="1904999"/>
          </a:xfrm>
        </p:spPr>
        <p:txBody>
          <a:bodyPr>
            <a:normAutofit fontScale="40000" lnSpcReduction="20000"/>
          </a:bodyPr>
          <a:lstStyle/>
          <a:p>
            <a:r>
              <a:rPr lang="en-US" sz="5100" dirty="0"/>
              <a:t>All she had to do was send an evaluation of how she was treated by </a:t>
            </a:r>
            <a:r>
              <a:rPr lang="en-US" sz="5100" dirty="0" err="1"/>
              <a:t>MoneyGram</a:t>
            </a:r>
            <a:r>
              <a:rPr lang="en-US" sz="5100" dirty="0"/>
              <a:t> employees.</a:t>
            </a:r>
          </a:p>
          <a:p>
            <a:r>
              <a:rPr lang="en-US" sz="5100" dirty="0"/>
              <a:t>A week later, check bounces and she’s on the hook for entire amount plus fees. </a:t>
            </a:r>
          </a:p>
          <a:p>
            <a:endParaRPr lang="en-US" dirty="0"/>
          </a:p>
        </p:txBody>
      </p:sp>
      <p:sp>
        <p:nvSpPr>
          <p:cNvPr id="5" name="TextBox 4"/>
          <p:cNvSpPr txBox="1"/>
          <p:nvPr/>
        </p:nvSpPr>
        <p:spPr>
          <a:xfrm>
            <a:off x="4648200" y="4540984"/>
            <a:ext cx="4343400" cy="1631216"/>
          </a:xfrm>
          <a:prstGeom prst="rect">
            <a:avLst/>
          </a:prstGeom>
          <a:solidFill>
            <a:schemeClr val="accent3">
              <a:lumMod val="75000"/>
            </a:schemeClr>
          </a:solidFill>
        </p:spPr>
        <p:txBody>
          <a:bodyPr wrap="square" rtlCol="0">
            <a:spAutoFit/>
          </a:bodyPr>
          <a:lstStyle/>
          <a:p>
            <a:r>
              <a:rPr lang="en-US" sz="2000" b="1" i="1" dirty="0">
                <a:solidFill>
                  <a:schemeClr val="bg1"/>
                </a:solidFill>
              </a:rPr>
              <a:t>“When I saw that letter I</a:t>
            </a:r>
            <a:r>
              <a:rPr lang="en-US" sz="2000" dirty="0">
                <a:solidFill>
                  <a:schemeClr val="bg1"/>
                </a:solidFill>
              </a:rPr>
              <a:t> </a:t>
            </a:r>
            <a:r>
              <a:rPr lang="en-US" sz="2000" b="1" i="1" dirty="0">
                <a:solidFill>
                  <a:schemeClr val="bg1"/>
                </a:solidFill>
              </a:rPr>
              <a:t>thought it was a godsend,” said </a:t>
            </a:r>
            <a:r>
              <a:rPr lang="en-US" sz="2000" dirty="0">
                <a:solidFill>
                  <a:schemeClr val="bg1"/>
                </a:solidFill>
              </a:rPr>
              <a:t> </a:t>
            </a:r>
            <a:r>
              <a:rPr lang="en-US" sz="2000" b="1" i="1" dirty="0">
                <a:solidFill>
                  <a:schemeClr val="bg1"/>
                </a:solidFill>
              </a:rPr>
              <a:t>Judson. “I thought it was an unanswered prayer that I had gotten a good job, and I was</a:t>
            </a:r>
            <a:endParaRPr lang="en-US" sz="2000" dirty="0">
              <a:solidFill>
                <a:schemeClr val="bg1"/>
              </a:solidFill>
            </a:endParaRPr>
          </a:p>
          <a:p>
            <a:r>
              <a:rPr lang="en-US" sz="2000" b="1" i="1" dirty="0">
                <a:solidFill>
                  <a:schemeClr val="bg1"/>
                </a:solidFill>
              </a:rPr>
              <a:t>happy.”</a:t>
            </a:r>
            <a:endParaRPr lang="en-US" sz="2000" dirty="0">
              <a:solidFill>
                <a:schemeClr val="bg1"/>
              </a:solidFill>
            </a:endParaRPr>
          </a:p>
        </p:txBody>
      </p:sp>
      <p:pic>
        <p:nvPicPr>
          <p:cNvPr id="11" name="Picture 10" descr="shutterstock_133104098.jpg"/>
          <p:cNvPicPr>
            <a:picLocks noChangeAspect="1"/>
          </p:cNvPicPr>
          <p:nvPr/>
        </p:nvPicPr>
        <p:blipFill>
          <a:blip r:embed="rId3" cstate="print"/>
          <a:srcRect l="7500" t="11395" r="8333" b="10526"/>
          <a:stretch>
            <a:fillRect/>
          </a:stretch>
        </p:blipFill>
        <p:spPr>
          <a:xfrm>
            <a:off x="2286000" y="5071947"/>
            <a:ext cx="2246383" cy="121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latin typeface="Calibri" pitchFamily="34" charset="0"/>
              </a:rPr>
              <a:t>Business Opportunities</a:t>
            </a:r>
          </a:p>
        </p:txBody>
      </p:sp>
      <p:sp>
        <p:nvSpPr>
          <p:cNvPr id="3" name="Content Placeholder 2"/>
          <p:cNvSpPr>
            <a:spLocks noGrp="1"/>
          </p:cNvSpPr>
          <p:nvPr>
            <p:ph idx="1"/>
          </p:nvPr>
        </p:nvSpPr>
        <p:spPr>
          <a:xfrm>
            <a:off x="457200" y="2209800"/>
            <a:ext cx="8153400" cy="4114800"/>
          </a:xfrm>
        </p:spPr>
        <p:txBody>
          <a:bodyPr>
            <a:noAutofit/>
          </a:bodyPr>
          <a:lstStyle/>
          <a:p>
            <a:r>
              <a:rPr lang="en-US" sz="2800" dirty="0">
                <a:latin typeface="Calibri" pitchFamily="34" charset="0"/>
              </a:rPr>
              <a:t>Victim is promised that they will be set up with their own work-at-home business</a:t>
            </a:r>
          </a:p>
          <a:p>
            <a:r>
              <a:rPr lang="en-US" sz="2800" dirty="0">
                <a:latin typeface="Calibri" pitchFamily="34" charset="0"/>
              </a:rPr>
              <a:t>This may include equipment, software, training and/or a client list</a:t>
            </a:r>
            <a:endParaRPr lang="en-US" sz="2400" dirty="0">
              <a:latin typeface="Calibri" pitchFamily="34" charset="0"/>
            </a:endParaRPr>
          </a:p>
          <a:p>
            <a:r>
              <a:rPr lang="en-US" sz="2800" dirty="0">
                <a:latin typeface="Calibri" pitchFamily="34" charset="0"/>
              </a:rPr>
              <a:t>There are several common frauds associated with this such as:</a:t>
            </a:r>
          </a:p>
          <a:p>
            <a:pPr lvl="1"/>
            <a:r>
              <a:rPr lang="en-US" sz="2400" dirty="0">
                <a:latin typeface="Calibri" pitchFamily="34" charset="0"/>
              </a:rPr>
              <a:t>Advance fee</a:t>
            </a:r>
          </a:p>
          <a:p>
            <a:pPr lvl="1"/>
            <a:r>
              <a:rPr lang="en-US" sz="2400" dirty="0">
                <a:latin typeface="Calibri" pitchFamily="34" charset="0"/>
              </a:rPr>
              <a:t>Unknowing involvement in criminal activity</a:t>
            </a:r>
          </a:p>
          <a:p>
            <a:pPr lvl="1"/>
            <a:r>
              <a:rPr lang="en-US" sz="2400" dirty="0">
                <a:latin typeface="Calibri" pitchFamily="34" charset="0"/>
              </a:rPr>
              <a:t>Identity theft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utterstock_133104098.jpg"/>
          <p:cNvPicPr>
            <a:picLocks noChangeAspect="1"/>
          </p:cNvPicPr>
          <p:nvPr/>
        </p:nvPicPr>
        <p:blipFill>
          <a:blip r:embed="rId3" cstate="print"/>
          <a:srcRect l="7500" t="11395" r="8333" b="10526"/>
          <a:stretch>
            <a:fillRect/>
          </a:stretch>
        </p:blipFill>
        <p:spPr>
          <a:xfrm>
            <a:off x="2286000" y="5071947"/>
            <a:ext cx="2246383" cy="1219200"/>
          </a:xfrm>
          <a:prstGeom prst="rect">
            <a:avLst/>
          </a:prstGeom>
        </p:spPr>
      </p:pic>
      <p:sp>
        <p:nvSpPr>
          <p:cNvPr id="2" name="Title 1"/>
          <p:cNvSpPr>
            <a:spLocks noGrp="1"/>
          </p:cNvSpPr>
          <p:nvPr>
            <p:ph type="title"/>
          </p:nvPr>
        </p:nvSpPr>
        <p:spPr>
          <a:xfrm>
            <a:off x="457200" y="1295400"/>
            <a:ext cx="8229600" cy="838200"/>
          </a:xfrm>
        </p:spPr>
        <p:txBody>
          <a:bodyPr/>
          <a:lstStyle/>
          <a:p>
            <a:r>
              <a:rPr lang="en-US" dirty="0">
                <a:latin typeface="Calibri" pitchFamily="34" charset="0"/>
              </a:rPr>
              <a:t>In the news</a:t>
            </a:r>
          </a:p>
        </p:txBody>
      </p:sp>
      <p:sp>
        <p:nvSpPr>
          <p:cNvPr id="3" name="Content Placeholder 2"/>
          <p:cNvSpPr>
            <a:spLocks noGrp="1"/>
          </p:cNvSpPr>
          <p:nvPr>
            <p:ph sz="half" idx="1"/>
          </p:nvPr>
        </p:nvSpPr>
        <p:spPr>
          <a:xfrm>
            <a:off x="457200" y="2209800"/>
            <a:ext cx="4038600" cy="3200400"/>
          </a:xfrm>
        </p:spPr>
        <p:txBody>
          <a:bodyPr>
            <a:noAutofit/>
          </a:bodyPr>
          <a:lstStyle/>
          <a:p>
            <a:r>
              <a:rPr lang="en-US" sz="2000" dirty="0">
                <a:latin typeface="Calibri" pitchFamily="34" charset="0"/>
              </a:rPr>
              <a:t>Laura O’Neal wanted to stay at home with her child when she saw an online ad that promised she’d make $12 for every envelope she stuffed.</a:t>
            </a:r>
          </a:p>
          <a:p>
            <a:r>
              <a:rPr lang="en-US" sz="2000" dirty="0">
                <a:latin typeface="Calibri" pitchFamily="34" charset="0"/>
              </a:rPr>
              <a:t>O’Neal sent $37.94 for a starter kit. </a:t>
            </a:r>
          </a:p>
          <a:p>
            <a:r>
              <a:rPr lang="en-US" sz="2000" dirty="0">
                <a:latin typeface="Calibri" pitchFamily="34" charset="0"/>
              </a:rPr>
              <a:t>The starter kit never came and O’Neal complained to the Better Business Bureau.</a:t>
            </a:r>
          </a:p>
          <a:p>
            <a:endParaRPr lang="en-US" sz="2000" dirty="0">
              <a:latin typeface="Calibri" pitchFamily="34" charset="0"/>
            </a:endParaRPr>
          </a:p>
          <a:p>
            <a:pPr>
              <a:buNone/>
            </a:pPr>
            <a:endParaRPr lang="en-US" sz="2400" dirty="0">
              <a:latin typeface="Calibri" pitchFamily="34" charset="0"/>
            </a:endParaRPr>
          </a:p>
        </p:txBody>
      </p:sp>
      <p:sp>
        <p:nvSpPr>
          <p:cNvPr id="4" name="Content Placeholder 3"/>
          <p:cNvSpPr>
            <a:spLocks noGrp="1"/>
          </p:cNvSpPr>
          <p:nvPr>
            <p:ph sz="half" idx="2"/>
          </p:nvPr>
        </p:nvSpPr>
        <p:spPr>
          <a:xfrm>
            <a:off x="4648200" y="2209799"/>
            <a:ext cx="4038600" cy="1904999"/>
          </a:xfrm>
        </p:spPr>
        <p:txBody>
          <a:bodyPr>
            <a:noAutofit/>
          </a:bodyPr>
          <a:lstStyle/>
          <a:p>
            <a:r>
              <a:rPr lang="en-US" sz="2000" dirty="0"/>
              <a:t>The investigation led to the arrest of 27-year-old Matthew Whitley.</a:t>
            </a:r>
          </a:p>
          <a:p>
            <a:r>
              <a:rPr lang="en-US" sz="2000" dirty="0"/>
              <a:t>The scam netted him $120,000 in just nine months. </a:t>
            </a:r>
          </a:p>
          <a:p>
            <a:r>
              <a:rPr lang="en-US" sz="2000" dirty="0"/>
              <a:t>Taking $37.94 from multiple victims really adds up. </a:t>
            </a:r>
          </a:p>
          <a:p>
            <a:endParaRPr lang="en-US" sz="2000" dirty="0"/>
          </a:p>
          <a:p>
            <a:endParaRPr lang="en-US" sz="900" dirty="0"/>
          </a:p>
        </p:txBody>
      </p:sp>
      <p:sp>
        <p:nvSpPr>
          <p:cNvPr id="5" name="TextBox 4"/>
          <p:cNvSpPr txBox="1"/>
          <p:nvPr/>
        </p:nvSpPr>
        <p:spPr>
          <a:xfrm>
            <a:off x="4648200" y="4495800"/>
            <a:ext cx="4343400" cy="1631216"/>
          </a:xfrm>
          <a:prstGeom prst="rect">
            <a:avLst/>
          </a:prstGeom>
          <a:solidFill>
            <a:schemeClr val="accent3">
              <a:lumMod val="75000"/>
            </a:schemeClr>
          </a:solidFill>
        </p:spPr>
        <p:txBody>
          <a:bodyPr wrap="square" rtlCol="0">
            <a:spAutoFit/>
          </a:bodyPr>
          <a:lstStyle/>
          <a:p>
            <a:pPr>
              <a:buNone/>
            </a:pPr>
            <a:r>
              <a:rPr lang="en-US" sz="2000" b="1" i="1" dirty="0">
                <a:solidFill>
                  <a:schemeClr val="bg1"/>
                </a:solidFill>
                <a:latin typeface="Calibri" pitchFamily="34" charset="0"/>
              </a:rPr>
              <a:t>“It seemed like it would work out great,” said  O’Neal. “I  could just sit here and stuff envelopes and pay attention to my daughter and be able to make a legitimate paycheck.”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t>Work-at-home scam prevention</a:t>
            </a:r>
          </a:p>
        </p:txBody>
      </p:sp>
      <p:sp>
        <p:nvSpPr>
          <p:cNvPr id="3" name="Content Placeholder 2"/>
          <p:cNvSpPr>
            <a:spLocks noGrp="1"/>
          </p:cNvSpPr>
          <p:nvPr>
            <p:ph sz="half" idx="1"/>
          </p:nvPr>
        </p:nvSpPr>
        <p:spPr>
          <a:xfrm>
            <a:off x="457200" y="2286000"/>
            <a:ext cx="5029200" cy="3840163"/>
          </a:xfrm>
        </p:spPr>
        <p:txBody>
          <a:bodyPr>
            <a:normAutofit lnSpcReduction="10000"/>
          </a:bodyPr>
          <a:lstStyle/>
          <a:p>
            <a:pPr>
              <a:buNone/>
            </a:pPr>
            <a:r>
              <a:rPr lang="en-US" sz="2400" dirty="0"/>
              <a:t>Could Bob’s situation have been</a:t>
            </a:r>
          </a:p>
          <a:p>
            <a:pPr>
              <a:buNone/>
            </a:pPr>
            <a:r>
              <a:rPr lang="en-US" sz="2400" dirty="0"/>
              <a:t>prevented? </a:t>
            </a:r>
          </a:p>
          <a:p>
            <a:pPr algn="ctr">
              <a:buNone/>
            </a:pPr>
            <a:r>
              <a:rPr lang="en-US" sz="3200" b="1" dirty="0">
                <a:solidFill>
                  <a:schemeClr val="accent3">
                    <a:lumMod val="75000"/>
                  </a:schemeClr>
                </a:solidFill>
              </a:rPr>
              <a:t>YES</a:t>
            </a:r>
          </a:p>
          <a:p>
            <a:r>
              <a:rPr lang="en-US" sz="2400" dirty="0"/>
              <a:t>Researched the company (Better Business Bureau) </a:t>
            </a:r>
            <a:r>
              <a:rPr lang="en-US" sz="2400" u="sng" dirty="0">
                <a:hlinkClick r:id="rId3"/>
              </a:rPr>
              <a:t>www.us.bbb.org</a:t>
            </a:r>
            <a:r>
              <a:rPr lang="en-US" sz="2400" dirty="0"/>
              <a:t> </a:t>
            </a:r>
          </a:p>
          <a:p>
            <a:r>
              <a:rPr lang="en-US" sz="2400" dirty="0"/>
              <a:t>Asked lots of questions</a:t>
            </a:r>
          </a:p>
          <a:p>
            <a:r>
              <a:rPr lang="en-US" sz="2400" dirty="0"/>
              <a:t>Asked for references</a:t>
            </a:r>
          </a:p>
          <a:p>
            <a:r>
              <a:rPr lang="en-US" sz="2400" dirty="0"/>
              <a:t>Not provided personal information up front</a:t>
            </a:r>
          </a:p>
          <a:p>
            <a:pPr>
              <a:buNone/>
            </a:pPr>
            <a:endParaRPr lang="en-US" dirty="0"/>
          </a:p>
        </p:txBody>
      </p:sp>
      <p:pic>
        <p:nvPicPr>
          <p:cNvPr id="5" name="Content Placeholder 4" descr="shutterstock_189274157.jpg"/>
          <p:cNvPicPr>
            <a:picLocks noGrp="1" noChangeAspect="1"/>
          </p:cNvPicPr>
          <p:nvPr>
            <p:ph sz="half" idx="2"/>
          </p:nvPr>
        </p:nvPicPr>
        <p:blipFill>
          <a:blip r:embed="rId4" cstate="print"/>
          <a:srcRect l="13208" r="7547"/>
          <a:stretch>
            <a:fillRect/>
          </a:stretch>
        </p:blipFill>
        <p:spPr>
          <a:xfrm>
            <a:off x="5637714" y="2286000"/>
            <a:ext cx="3201486" cy="28180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838200"/>
          </a:xfrm>
        </p:spPr>
        <p:txBody>
          <a:bodyPr/>
          <a:lstStyle/>
          <a:p>
            <a:r>
              <a:rPr lang="en-US" dirty="0">
                <a:latin typeface="Calibri" pitchFamily="34" charset="0"/>
              </a:rPr>
              <a:t> TIPS to avoid victimization</a:t>
            </a:r>
          </a:p>
        </p:txBody>
      </p:sp>
      <p:sp>
        <p:nvSpPr>
          <p:cNvPr id="3" name="Content Placeholder 2"/>
          <p:cNvSpPr>
            <a:spLocks noGrp="1"/>
          </p:cNvSpPr>
          <p:nvPr>
            <p:ph idx="1"/>
          </p:nvPr>
        </p:nvSpPr>
        <p:spPr>
          <a:xfrm>
            <a:off x="381000" y="1981200"/>
            <a:ext cx="8534400" cy="4419600"/>
          </a:xfrm>
        </p:spPr>
        <p:txBody>
          <a:bodyPr>
            <a:normAutofit fontScale="55000" lnSpcReduction="20000"/>
          </a:bodyPr>
          <a:lstStyle/>
          <a:p>
            <a:r>
              <a:rPr lang="en-US" sz="4400" dirty="0">
                <a:latin typeface="Calibri" pitchFamily="34" charset="0"/>
              </a:rPr>
              <a:t>Contact Better Business Bureau (</a:t>
            </a:r>
            <a:r>
              <a:rPr lang="en-US" sz="4400" u="sng" dirty="0">
                <a:hlinkClick r:id="rId3"/>
              </a:rPr>
              <a:t>www.us.bbb.org</a:t>
            </a:r>
            <a:r>
              <a:rPr lang="en-US" sz="4400" dirty="0"/>
              <a:t>), </a:t>
            </a:r>
            <a:r>
              <a:rPr lang="en-US" sz="4400" dirty="0">
                <a:latin typeface="Calibri" pitchFamily="34" charset="0"/>
              </a:rPr>
              <a:t>to find out about the company</a:t>
            </a:r>
          </a:p>
          <a:p>
            <a:r>
              <a:rPr lang="en-US" sz="4400" dirty="0" smtClean="0">
                <a:latin typeface="Calibri" pitchFamily="34" charset="0"/>
              </a:rPr>
              <a:t>Do not pay for anything such as products, certifications, or background checks.</a:t>
            </a:r>
            <a:endParaRPr lang="en-US" sz="4400" dirty="0">
              <a:latin typeface="Calibri" pitchFamily="34" charset="0"/>
            </a:endParaRPr>
          </a:p>
          <a:p>
            <a:r>
              <a:rPr lang="en-US" sz="4400" dirty="0" smtClean="0">
                <a:latin typeface="Calibri" pitchFamily="34" charset="0"/>
              </a:rPr>
              <a:t>Do not </a:t>
            </a:r>
            <a:r>
              <a:rPr lang="en-US" sz="4400" dirty="0">
                <a:latin typeface="Calibri" pitchFamily="34" charset="0"/>
              </a:rPr>
              <a:t>provide personal information up front</a:t>
            </a:r>
          </a:p>
          <a:p>
            <a:r>
              <a:rPr lang="en-US" sz="4400" dirty="0" smtClean="0">
                <a:latin typeface="Calibri" pitchFamily="34" charset="0"/>
              </a:rPr>
              <a:t>Do your research on </a:t>
            </a:r>
            <a:r>
              <a:rPr lang="en-US" sz="4400" dirty="0">
                <a:latin typeface="Calibri" pitchFamily="34" charset="0"/>
              </a:rPr>
              <a:t>legal requirements, licenses, and certifications for particular job </a:t>
            </a:r>
            <a:r>
              <a:rPr lang="en-US" sz="4400" dirty="0" smtClean="0">
                <a:latin typeface="Calibri" pitchFamily="34" charset="0"/>
              </a:rPr>
              <a:t>duties</a:t>
            </a:r>
          </a:p>
          <a:p>
            <a:r>
              <a:rPr lang="en-US" sz="4400" dirty="0" smtClean="0">
                <a:latin typeface="Calibri" pitchFamily="34" charset="0"/>
              </a:rPr>
              <a:t>Do your research on potential scams and reviews of the company</a:t>
            </a:r>
            <a:endParaRPr lang="en-US" sz="4400" dirty="0">
              <a:latin typeface="Calibri" pitchFamily="34" charset="0"/>
            </a:endParaRPr>
          </a:p>
          <a:p>
            <a:r>
              <a:rPr lang="en-US" sz="4400" dirty="0" smtClean="0">
                <a:latin typeface="Calibri" pitchFamily="34" charset="0"/>
              </a:rPr>
              <a:t>Trust your instincts, if you feel uncomfortable, then walk away from the situation</a:t>
            </a:r>
          </a:p>
          <a:p>
            <a:r>
              <a:rPr lang="en-US" sz="4400" dirty="0" smtClean="0">
                <a:latin typeface="Calibri" pitchFamily="34" charset="0"/>
              </a:rPr>
              <a:t>Be </a:t>
            </a:r>
            <a:r>
              <a:rPr lang="en-US" sz="4400" dirty="0">
                <a:latin typeface="Calibri" pitchFamily="34" charset="0"/>
              </a:rPr>
              <a:t>wary of offers of advance payment for services</a:t>
            </a:r>
          </a:p>
          <a:p>
            <a:r>
              <a:rPr lang="en-US" sz="4400" dirty="0">
                <a:latin typeface="Calibri" pitchFamily="34" charset="0"/>
              </a:rPr>
              <a:t>If it sounds too good to be true, it probably is</a:t>
            </a:r>
          </a:p>
          <a:p>
            <a:endParaRPr lang="en-US" dirty="0">
              <a:latin typeface="Calibri" pitchFamily="34" charset="0"/>
            </a:endParaRPr>
          </a:p>
          <a:p>
            <a:endParaRPr lang="en-US"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normAutofit/>
          </a:bodyPr>
          <a:lstStyle/>
          <a:p>
            <a:r>
              <a:rPr lang="en-US" dirty="0">
                <a:latin typeface="Calibri" pitchFamily="34" charset="0"/>
              </a:rPr>
              <a:t>What to do if you are a victim</a:t>
            </a:r>
          </a:p>
        </p:txBody>
      </p:sp>
      <p:sp>
        <p:nvSpPr>
          <p:cNvPr id="3" name="Content Placeholder 2"/>
          <p:cNvSpPr>
            <a:spLocks noGrp="1"/>
          </p:cNvSpPr>
          <p:nvPr>
            <p:ph idx="1"/>
          </p:nvPr>
        </p:nvSpPr>
        <p:spPr>
          <a:xfrm>
            <a:off x="457200" y="2209800"/>
            <a:ext cx="8610600" cy="4114800"/>
          </a:xfrm>
        </p:spPr>
        <p:txBody>
          <a:bodyPr>
            <a:normAutofit/>
          </a:bodyPr>
          <a:lstStyle/>
          <a:p>
            <a:pPr marL="514350" indent="-514350"/>
            <a:r>
              <a:rPr lang="en-US" sz="2400" dirty="0">
                <a:latin typeface="Calibri" pitchFamily="34" charset="0"/>
              </a:rPr>
              <a:t>Immediately cease all contact with scammer</a:t>
            </a:r>
          </a:p>
          <a:p>
            <a:pPr marL="514350" indent="-514350"/>
            <a:r>
              <a:rPr lang="en-US" sz="2400" dirty="0">
                <a:latin typeface="Calibri" pitchFamily="34" charset="0"/>
              </a:rPr>
              <a:t>Report the incident to the local police</a:t>
            </a:r>
          </a:p>
          <a:p>
            <a:pPr marL="514350" indent="-514350"/>
            <a:r>
              <a:rPr lang="en-US" sz="2400" dirty="0">
                <a:latin typeface="Calibri" pitchFamily="34" charset="0"/>
              </a:rPr>
              <a:t>File a complaint with the United States Postal Inspection Service </a:t>
            </a:r>
          </a:p>
          <a:p>
            <a:pPr marL="514350" indent="-514350"/>
            <a:r>
              <a:rPr lang="en-US" sz="2400" dirty="0">
                <a:latin typeface="Calibri" pitchFamily="34" charset="0"/>
              </a:rPr>
              <a:t>Immediately flag your credit with the three credit bureaus</a:t>
            </a:r>
          </a:p>
          <a:p>
            <a:pPr marL="514350" indent="-514350"/>
            <a:r>
              <a:rPr lang="en-US" sz="2400" dirty="0">
                <a:latin typeface="Calibri" pitchFamily="34" charset="0"/>
              </a:rPr>
              <a:t>Call your bank and cancel your account</a:t>
            </a:r>
          </a:p>
          <a:p>
            <a:pPr marL="514350" indent="-514350"/>
            <a:r>
              <a:rPr lang="en-US" sz="2400" dirty="0">
                <a:latin typeface="Calibri" pitchFamily="34" charset="0"/>
              </a:rPr>
              <a:t>File a complaint with the Internet Crime Complaint Center (IC3)</a:t>
            </a:r>
            <a:r>
              <a:rPr lang="en-US" sz="2400" dirty="0">
                <a:solidFill>
                  <a:schemeClr val="accent3">
                    <a:lumMod val="50000"/>
                  </a:schemeClr>
                </a:solidFill>
                <a:hlinkClick r:id="rId3"/>
              </a:rPr>
              <a:t> </a:t>
            </a:r>
            <a:r>
              <a:rPr lang="en-US" sz="2400" dirty="0" smtClean="0">
                <a:solidFill>
                  <a:schemeClr val="accent3">
                    <a:lumMod val="50000"/>
                  </a:schemeClr>
                </a:solidFill>
                <a:hlinkClick r:id="rId3"/>
              </a:rPr>
              <a:t>www.ic3.gov</a:t>
            </a:r>
            <a:endParaRPr lang="en-US" sz="2400" dirty="0" smtClean="0">
              <a:solidFill>
                <a:schemeClr val="accent3">
                  <a:lumMod val="50000"/>
                </a:schemeClr>
              </a:solidFill>
            </a:endParaRPr>
          </a:p>
          <a:p>
            <a:pPr marL="514350" indent="-514350"/>
            <a:r>
              <a:rPr lang="en-US" sz="2400" dirty="0" smtClean="0">
                <a:latin typeface="Calibri" pitchFamily="34" charset="0"/>
              </a:rPr>
              <a:t>Report a complaint </a:t>
            </a:r>
            <a:r>
              <a:rPr lang="en-US" sz="2400" dirty="0">
                <a:latin typeface="Calibri" pitchFamily="34" charset="0"/>
              </a:rPr>
              <a:t>to the </a:t>
            </a:r>
            <a:r>
              <a:rPr lang="en-US" sz="2400" dirty="0" smtClean="0">
                <a:latin typeface="Calibri" pitchFamily="34" charset="0"/>
              </a:rPr>
              <a:t>FTC</a:t>
            </a:r>
            <a:r>
              <a:rPr lang="en-US" sz="2400" dirty="0">
                <a:latin typeface="Calibri" pitchFamily="34" charset="0"/>
              </a:rPr>
              <a:t>, </a:t>
            </a:r>
            <a:r>
              <a:rPr lang="en-US" sz="2400" dirty="0" smtClean="0">
                <a:latin typeface="Calibri" pitchFamily="34" charset="0"/>
              </a:rPr>
              <a:t>at </a:t>
            </a:r>
            <a:r>
              <a:rPr lang="en-US" sz="2400" dirty="0" smtClean="0">
                <a:latin typeface="Calibri" pitchFamily="34" charset="0"/>
                <a:hlinkClick r:id="rId4"/>
              </a:rPr>
              <a:t>www.ftccomplaintassistant.gov</a:t>
            </a:r>
            <a:endParaRPr lang="en-US" sz="2400" u="sng" dirty="0" smtClean="0">
              <a:latin typeface="Calibri" pitchFamily="34" charset="0"/>
            </a:endParaRPr>
          </a:p>
          <a:p>
            <a:pPr marL="514350" indent="-514350"/>
            <a:endParaRPr lang="en-US" sz="24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33800" y="2667000"/>
            <a:ext cx="5410200" cy="4114800"/>
          </a:xfrm>
        </p:spPr>
        <p:txBody>
          <a:bodyPr>
            <a:normAutofit/>
          </a:bodyPr>
          <a:lstStyle/>
          <a:p>
            <a:r>
              <a:rPr lang="en-US" sz="2400" dirty="0">
                <a:solidFill>
                  <a:schemeClr val="bg1"/>
                </a:solidFill>
              </a:rPr>
              <a:t>Bill recently lost his job of 17 years</a:t>
            </a:r>
            <a:endParaRPr lang="en-US" sz="2000" dirty="0">
              <a:solidFill>
                <a:schemeClr val="bg1"/>
              </a:solidFill>
            </a:endParaRPr>
          </a:p>
          <a:p>
            <a:r>
              <a:rPr lang="en-US" sz="2400" dirty="0">
                <a:solidFill>
                  <a:schemeClr val="bg1"/>
                </a:solidFill>
              </a:rPr>
              <a:t>He has applied for a number of jobs but hasn’t had any success</a:t>
            </a:r>
          </a:p>
          <a:p>
            <a:r>
              <a:rPr lang="en-US" sz="2400" dirty="0">
                <a:solidFill>
                  <a:schemeClr val="bg1"/>
                </a:solidFill>
              </a:rPr>
              <a:t>He decides to post his resume online on various job search sites</a:t>
            </a:r>
          </a:p>
          <a:p>
            <a:endParaRPr lang="en-US" sz="2400" dirty="0"/>
          </a:p>
        </p:txBody>
      </p:sp>
      <p:pic>
        <p:nvPicPr>
          <p:cNvPr id="13" name="Picture 12" descr="background.png"/>
          <p:cNvPicPr>
            <a:picLocks noChangeAspect="1"/>
          </p:cNvPicPr>
          <p:nvPr/>
        </p:nvPicPr>
        <p:blipFill>
          <a:blip r:embed="rId3"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dirty="0">
                <a:solidFill>
                  <a:schemeClr val="bg1"/>
                </a:solidFill>
              </a:rPr>
              <a:t>Meet Bill</a:t>
            </a:r>
          </a:p>
        </p:txBody>
      </p:sp>
      <p:pic>
        <p:nvPicPr>
          <p:cNvPr id="11" name="Picture 10" descr="shutterstock_189274157.jpg"/>
          <p:cNvPicPr>
            <a:picLocks noChangeAspect="1"/>
          </p:cNvPicPr>
          <p:nvPr/>
        </p:nvPicPr>
        <p:blipFill>
          <a:blip r:embed="rId4" cstate="print"/>
          <a:srcRect l="13208" r="7547"/>
          <a:stretch>
            <a:fillRect/>
          </a:stretch>
        </p:blipFill>
        <p:spPr>
          <a:xfrm>
            <a:off x="0" y="2362200"/>
            <a:ext cx="3200400" cy="2819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07730" y="5515451"/>
            <a:ext cx="8915400" cy="1107996"/>
          </a:xfrm>
          <a:prstGeom prst="rect">
            <a:avLst/>
          </a:prstGeom>
          <a:noFill/>
        </p:spPr>
        <p:txBody>
          <a:bodyPr wrap="square" rtlCol="0">
            <a:spAutoFit/>
          </a:bodyPr>
          <a:lstStyle/>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1000" dirty="0">
              <a:solidFill>
                <a:schemeClr val="tx1">
                  <a:lumMod val="65000"/>
                  <a:lumOff val="3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0" y="25527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30366" y="1556132"/>
            <a:ext cx="8915400" cy="5016758"/>
          </a:xfrm>
          <a:prstGeom prst="rect">
            <a:avLst/>
          </a:prstGeom>
          <a:noFill/>
        </p:spPr>
        <p:txBody>
          <a:bodyPr wrap="square" rtlCol="0">
            <a:spAutoFit/>
          </a:bodyPr>
          <a:lstStyle/>
          <a:p>
            <a:pPr algn="ctr"/>
            <a:r>
              <a:rPr lang="en-US" sz="4400" dirty="0">
                <a:solidFill>
                  <a:schemeClr val="tx1">
                    <a:lumMod val="65000"/>
                    <a:lumOff val="35000"/>
                  </a:schemeClr>
                </a:solidFill>
              </a:rPr>
              <a:t>Photo Credits</a:t>
            </a:r>
          </a:p>
          <a:p>
            <a:r>
              <a:rPr lang="en-US" sz="1600" dirty="0">
                <a:solidFill>
                  <a:schemeClr val="tx1">
                    <a:lumMod val="65000"/>
                    <a:lumOff val="35000"/>
                  </a:schemeClr>
                </a:solidFill>
              </a:rPr>
              <a:t>“94686637 Copyright  </a:t>
            </a:r>
            <a:r>
              <a:rPr lang="en-US" sz="1600" dirty="0" err="1">
                <a:solidFill>
                  <a:schemeClr val="tx1">
                    <a:lumMod val="65000"/>
                    <a:lumOff val="35000"/>
                  </a:schemeClr>
                </a:solidFill>
              </a:rPr>
              <a:t>fotographic</a:t>
            </a:r>
            <a:r>
              <a:rPr lang="en-US" sz="1600" dirty="0">
                <a:solidFill>
                  <a:schemeClr val="tx1">
                    <a:lumMod val="65000"/>
                    <a:lumOff val="35000"/>
                  </a:schemeClr>
                </a:solidFill>
              </a:rPr>
              <a:t> 1980, 2015 Used under license from Shutterstock.com“, “214296676 Copyright  master art, 2015 Used under license from Shutterstock.com“,“77417080 Copyright </a:t>
            </a:r>
            <a:r>
              <a:rPr lang="en-US" sz="1600" dirty="0" err="1">
                <a:solidFill>
                  <a:schemeClr val="tx1">
                    <a:lumMod val="65000"/>
                    <a:lumOff val="35000"/>
                  </a:schemeClr>
                </a:solidFill>
              </a:rPr>
              <a:t>bajinda</a:t>
            </a:r>
            <a:r>
              <a:rPr lang="en-US" sz="1600" dirty="0">
                <a:solidFill>
                  <a:schemeClr val="tx1">
                    <a:lumMod val="65000"/>
                    <a:lumOff val="35000"/>
                  </a:schemeClr>
                </a:solidFill>
              </a:rPr>
              <a:t>, 2015 Used under license from Shutterstock.com“, “83920210 Copyright Benjamin Haas, 2015 Used under license from Shutterstock.com“, “85839025 Copyright </a:t>
            </a:r>
            <a:r>
              <a:rPr lang="en-US" sz="1600" dirty="0" err="1">
                <a:solidFill>
                  <a:schemeClr val="tx1">
                    <a:lumMod val="65000"/>
                    <a:lumOff val="35000"/>
                  </a:schemeClr>
                </a:solidFill>
              </a:rPr>
              <a:t>Kzenon</a:t>
            </a:r>
            <a:r>
              <a:rPr lang="en-US" sz="1600" dirty="0">
                <a:solidFill>
                  <a:schemeClr val="tx1">
                    <a:lumMod val="65000"/>
                    <a:lumOff val="35000"/>
                  </a:schemeClr>
                </a:solidFill>
              </a:rPr>
              <a:t>, 2015 Used under license from Shutterstock.com“, “104193053 Copyright </a:t>
            </a:r>
            <a:r>
              <a:rPr lang="en-US" sz="1600" dirty="0" err="1">
                <a:solidFill>
                  <a:schemeClr val="tx1">
                    <a:lumMod val="65000"/>
                    <a:lumOff val="35000"/>
                  </a:schemeClr>
                </a:solidFill>
              </a:rPr>
              <a:t>Curioso</a:t>
            </a:r>
            <a:r>
              <a:rPr lang="en-US" sz="1600" dirty="0">
                <a:solidFill>
                  <a:schemeClr val="tx1">
                    <a:lumMod val="65000"/>
                    <a:lumOff val="35000"/>
                  </a:schemeClr>
                </a:solidFill>
              </a:rPr>
              <a:t>, 2015 Used under license from Shutterstock.com“, “133104098 Copyright Mega Pixel, 2015 Used under license from Shutterstock.com“, “151164671 Copyright </a:t>
            </a:r>
            <a:r>
              <a:rPr lang="en-US" sz="1600" dirty="0" err="1">
                <a:solidFill>
                  <a:schemeClr val="tx1">
                    <a:lumMod val="65000"/>
                    <a:lumOff val="35000"/>
                  </a:schemeClr>
                </a:solidFill>
              </a:rPr>
              <a:t>Andry</a:t>
            </a:r>
            <a:r>
              <a:rPr lang="en-US" sz="1600" dirty="0">
                <a:solidFill>
                  <a:schemeClr val="tx1">
                    <a:lumMod val="65000"/>
                    <a:lumOff val="35000"/>
                  </a:schemeClr>
                </a:solidFill>
              </a:rPr>
              <a:t> Popov, 2015 Used under license from Shutterstock.com“, “171790418 Copyright Sean Locke Photography, 2015 Used under license from Shutterstock.com“, “189274157Copyright Oleg </a:t>
            </a:r>
            <a:r>
              <a:rPr lang="en-US" sz="1600" dirty="0" err="1">
                <a:solidFill>
                  <a:schemeClr val="tx1">
                    <a:lumMod val="65000"/>
                    <a:lumOff val="35000"/>
                  </a:schemeClr>
                </a:solidFill>
              </a:rPr>
              <a:t>Golonev</a:t>
            </a:r>
            <a:r>
              <a:rPr lang="en-US" sz="1600" dirty="0">
                <a:solidFill>
                  <a:schemeClr val="tx1">
                    <a:lumMod val="65000"/>
                    <a:lumOff val="35000"/>
                  </a:schemeClr>
                </a:solidFill>
              </a:rPr>
              <a:t>, 2015 Used under license from Shutterstock.com“, “222984970 Copyright </a:t>
            </a:r>
            <a:r>
              <a:rPr lang="en-US" sz="1600" dirty="0" err="1">
                <a:solidFill>
                  <a:schemeClr val="tx1">
                    <a:lumMod val="65000"/>
                    <a:lumOff val="35000"/>
                  </a:schemeClr>
                </a:solidFill>
              </a:rPr>
              <a:t>racorn</a:t>
            </a:r>
            <a:r>
              <a:rPr lang="en-US" sz="1600" dirty="0">
                <a:solidFill>
                  <a:schemeClr val="tx1">
                    <a:lumMod val="65000"/>
                    <a:lumOff val="35000"/>
                  </a:schemeClr>
                </a:solidFill>
              </a:rPr>
              <a:t>, 2015 Used under license from Shutterstock.com“,“153213146 Copyright  </a:t>
            </a:r>
            <a:r>
              <a:rPr lang="en-US" sz="1600" dirty="0" err="1">
                <a:solidFill>
                  <a:schemeClr val="tx1">
                    <a:lumMod val="65000"/>
                    <a:lumOff val="35000"/>
                  </a:schemeClr>
                </a:solidFill>
              </a:rPr>
              <a:t>garriphoto</a:t>
            </a:r>
            <a:r>
              <a:rPr lang="en-US" sz="1600" dirty="0">
                <a:solidFill>
                  <a:schemeClr val="tx1">
                    <a:lumMod val="65000"/>
                    <a:lumOff val="35000"/>
                  </a:schemeClr>
                </a:solidFill>
              </a:rPr>
              <a:t>, 2015 Used under license from Shutterstock.com“</a:t>
            </a: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600" dirty="0">
              <a:solidFill>
                <a:schemeClr val="tx1">
                  <a:lumMod val="65000"/>
                  <a:lumOff val="35000"/>
                </a:schemeClr>
              </a:solidFill>
            </a:endParaRPr>
          </a:p>
        </p:txBody>
      </p:sp>
    </p:spTree>
    <p:extLst>
      <p:ext uri="{BB962C8B-B14F-4D97-AF65-F5344CB8AC3E}">
        <p14:creationId xmlns:p14="http://schemas.microsoft.com/office/powerpoint/2010/main" val="359374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0" y="25527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228600" y="2057400"/>
            <a:ext cx="8915400" cy="618630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1400" dirty="0" smtClean="0"/>
              <a:t>Avila</a:t>
            </a:r>
            <a:r>
              <a:rPr lang="en-US" sz="1400" dirty="0"/>
              <a:t>, Jim, and Ann Varney. “Victims of Employment Scams Speak Out.” ABC News. March 6, 2009. </a:t>
            </a:r>
            <a:r>
              <a:rPr lang="en-US" sz="1400" dirty="0">
                <a:hlinkClick r:id="rId3"/>
              </a:rPr>
              <a:t>https://abcnews.go.com/Business/Economy/print?id=7014111</a:t>
            </a:r>
            <a:r>
              <a:rPr lang="en-US" sz="1400" dirty="0" smtClean="0"/>
              <a:t>.</a:t>
            </a:r>
          </a:p>
          <a:p>
            <a:pPr marL="342900" indent="-342900">
              <a:spcBef>
                <a:spcPts val="1200"/>
              </a:spcBef>
              <a:buFont typeface="Arial" panose="020B0604020202020204" pitchFamily="34" charset="0"/>
              <a:buChar char="•"/>
            </a:pPr>
            <a:r>
              <a:rPr lang="en-US" sz="1400" dirty="0"/>
              <a:t>Brunelli, M. Laureen. The balance careers. Dotdash, 11 September, 2019. Accessed on October 2, 2019. </a:t>
            </a:r>
            <a:r>
              <a:rPr lang="en-US" sz="1400" dirty="0">
                <a:hlinkClick r:id="rId4"/>
              </a:rPr>
              <a:t>https://</a:t>
            </a:r>
            <a:r>
              <a:rPr lang="en-US" sz="1400" dirty="0" smtClean="0">
                <a:hlinkClick r:id="rId4"/>
              </a:rPr>
              <a:t>www.thebalancecareers.com/protect-yourself-work-at-home-scams-4049387</a:t>
            </a:r>
            <a:endParaRPr lang="en-US" sz="1400" dirty="0" smtClean="0"/>
          </a:p>
          <a:p>
            <a:pPr marL="342900" indent="-342900">
              <a:spcBef>
                <a:spcPts val="1200"/>
              </a:spcBef>
              <a:buFont typeface="Arial" panose="020B0604020202020204" pitchFamily="34" charset="0"/>
              <a:buChar char="•"/>
            </a:pPr>
            <a:r>
              <a:rPr lang="en-US" sz="1400" dirty="0"/>
              <a:t>“Don’t Cash That Check :BBB Study Shows How Fake Check Scams Bait Consumer.” Better Business Bureau. International Association of Better Business Bureaus, Inc., 4 October, 2018. Accessed on October 2, 2019. </a:t>
            </a:r>
            <a:r>
              <a:rPr lang="en-US" sz="1400" dirty="0">
                <a:hlinkClick r:id="rId5"/>
              </a:rPr>
              <a:t>https://</a:t>
            </a:r>
            <a:r>
              <a:rPr lang="en-US" sz="1400" dirty="0" smtClean="0">
                <a:hlinkClick r:id="rId5"/>
              </a:rPr>
              <a:t>www.bbb.org/article/news-releases/18367-dont-cash-that-check-bbb-study-shows-how-fake-check-scams-bait-consumers</a:t>
            </a:r>
            <a:endParaRPr lang="en-US" sz="1400" dirty="0"/>
          </a:p>
          <a:p>
            <a:pPr marL="342900" indent="-342900">
              <a:spcBef>
                <a:spcPts val="1200"/>
              </a:spcBef>
              <a:buFont typeface="Arial" panose="020B0604020202020204" pitchFamily="34" charset="0"/>
              <a:buChar char="•"/>
            </a:pPr>
            <a:r>
              <a:rPr lang="en-US" sz="1400" dirty="0" smtClean="0"/>
              <a:t>Federal </a:t>
            </a:r>
            <a:r>
              <a:rPr lang="en-US" sz="1400" dirty="0"/>
              <a:t>Bureau of Investigation Internet Crime Complaint Center (IC3). “Internet Crime Schemes.” Accessed December 26, 2018. </a:t>
            </a:r>
            <a:r>
              <a:rPr lang="en-US" sz="1400" dirty="0">
                <a:hlinkClick r:id="rId6"/>
              </a:rPr>
              <a:t>https://www.ic3.gov/crimeschemes.aspx#item-7</a:t>
            </a:r>
            <a:r>
              <a:rPr lang="en-US" sz="1400" dirty="0" smtClean="0"/>
              <a:t>.</a:t>
            </a:r>
          </a:p>
          <a:p>
            <a:pPr marL="342900" indent="-342900">
              <a:spcBef>
                <a:spcPts val="1200"/>
              </a:spcBef>
              <a:buFont typeface="Arial" panose="020B0604020202020204" pitchFamily="34" charset="0"/>
              <a:buChar char="•"/>
            </a:pPr>
            <a:r>
              <a:rPr lang="en-US" sz="1400" dirty="0"/>
              <a:t>Federal Trade Commission Consumer Information. “Work-at-home Businesses.” Accessed December 26, 2018. https://www.consumer.ftc.gov/articles/0175-work-home-businesses</a:t>
            </a:r>
            <a:r>
              <a:rPr lang="en-US" sz="1400" dirty="0" smtClean="0"/>
              <a:t>.</a:t>
            </a:r>
          </a:p>
          <a:p>
            <a:pPr marL="342900" indent="-342900">
              <a:spcBef>
                <a:spcPts val="1200"/>
              </a:spcBef>
              <a:buFont typeface="Arial" panose="020B0604020202020204" pitchFamily="34" charset="0"/>
              <a:buChar char="•"/>
            </a:pPr>
            <a:r>
              <a:rPr lang="en-US" sz="1400" dirty="0"/>
              <a:t>Fletcher, Emma. “A Scam Story: Secret shopping and fake checks.” Federal Trade Commission Consumer Information. Federal Trade Commission, 16 May, 2018. Accessed on October 2, 2019. </a:t>
            </a:r>
            <a:r>
              <a:rPr lang="en-US" sz="1400" dirty="0">
                <a:hlinkClick r:id="rId7"/>
              </a:rPr>
              <a:t>https://</a:t>
            </a:r>
            <a:r>
              <a:rPr lang="en-US" sz="1400" dirty="0" smtClean="0">
                <a:hlinkClick r:id="rId7"/>
              </a:rPr>
              <a:t>www.consumer.ftc.gov/blog/2018/05/scam-story-secret-shopping-and-fake-checks</a:t>
            </a:r>
            <a:endParaRPr lang="en-US" sz="1400" dirty="0"/>
          </a:p>
          <a:p>
            <a:pPr marL="342900" indent="-342900">
              <a:spcBef>
                <a:spcPts val="1200"/>
              </a:spcBef>
              <a:buFont typeface="Arial" panose="020B0604020202020204" pitchFamily="34" charset="0"/>
              <a:buChar char="•"/>
            </a:pPr>
            <a:endParaRPr lang="en-US" sz="1600" dirty="0"/>
          </a:p>
          <a:p>
            <a:pPr marL="342900" indent="-342900">
              <a:spcBef>
                <a:spcPts val="1200"/>
              </a:spcBef>
              <a:buFont typeface="Arial" panose="020B0604020202020204" pitchFamily="34" charset="0"/>
              <a:buChar char="•"/>
            </a:pPr>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600" dirty="0">
              <a:solidFill>
                <a:schemeClr val="tx1">
                  <a:lumMod val="65000"/>
                  <a:lumOff val="35000"/>
                </a:schemeClr>
              </a:solidFill>
            </a:endParaRPr>
          </a:p>
        </p:txBody>
      </p:sp>
      <p:sp>
        <p:nvSpPr>
          <p:cNvPr id="2" name="TextBox 1"/>
          <p:cNvSpPr txBox="1"/>
          <p:nvPr/>
        </p:nvSpPr>
        <p:spPr>
          <a:xfrm>
            <a:off x="762000" y="1150889"/>
            <a:ext cx="7848600" cy="769441"/>
          </a:xfrm>
          <a:prstGeom prst="rect">
            <a:avLst/>
          </a:prstGeom>
          <a:noFill/>
        </p:spPr>
        <p:txBody>
          <a:bodyPr wrap="square" rtlCol="0">
            <a:spAutoFit/>
          </a:bodyPr>
          <a:lstStyle/>
          <a:p>
            <a:pPr algn="ctr"/>
            <a:r>
              <a:rPr lang="en-US" sz="4400" dirty="0" smtClean="0"/>
              <a:t>Bibliography</a:t>
            </a:r>
            <a:endParaRPr lang="en-US" sz="4400" dirty="0"/>
          </a:p>
        </p:txBody>
      </p:sp>
    </p:spTree>
    <p:extLst>
      <p:ext uri="{BB962C8B-B14F-4D97-AF65-F5344CB8AC3E}">
        <p14:creationId xmlns:p14="http://schemas.microsoft.com/office/powerpoint/2010/main" val="116077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400" dirty="0"/>
              <a:t>Lake, Lisa. “Don’t bank on that check.” Federal Trade Commission Consumer Information. Federal Trade Commission, 17 March, 2017. Accessed on October 2, 2019. </a:t>
            </a:r>
            <a:r>
              <a:rPr lang="en-US" sz="1400" dirty="0">
                <a:hlinkClick r:id="rId2"/>
              </a:rPr>
              <a:t>https://</a:t>
            </a:r>
            <a:r>
              <a:rPr lang="en-US" sz="1400" dirty="0" smtClean="0">
                <a:hlinkClick r:id="rId2"/>
              </a:rPr>
              <a:t>www.consumer.ftc.gov/blog/2017/03/dont-bank-check</a:t>
            </a:r>
            <a:endParaRPr lang="en-US" sz="1400" dirty="0" smtClean="0"/>
          </a:p>
          <a:p>
            <a:r>
              <a:rPr lang="en-US" sz="1400" dirty="0"/>
              <a:t>Mallet, Max, and Terry Stanley. “16 Work-at-home Scams to Avoid.” Forbes. December 13, 2011. </a:t>
            </a:r>
            <a:r>
              <a:rPr lang="en-US" sz="1400" dirty="0">
                <a:hlinkClick r:id="rId3"/>
              </a:rPr>
              <a:t>https://www.forbes.com/sites/groupthink/2011/12/13/16-work-at-home-scams-to-avoid/#</a:t>
            </a:r>
            <a:r>
              <a:rPr lang="en-US" sz="1400" dirty="0" smtClean="0">
                <a:hlinkClick r:id="rId3"/>
              </a:rPr>
              <a:t>5ecf3bcf6f65</a:t>
            </a:r>
            <a:endParaRPr lang="en-US" sz="1400" dirty="0" smtClean="0"/>
          </a:p>
          <a:p>
            <a:r>
              <a:rPr lang="en-US" sz="1400" dirty="0"/>
              <a:t>Reynolds, W. Brie. “How to Avoid Work-from-Home Job Scams: 6 Tips.” Flexjobs. Flexjobs, 2007-2019. Accessed on October 2, 2019. </a:t>
            </a:r>
            <a:r>
              <a:rPr lang="en-US" sz="1400" dirty="0">
                <a:hlinkClick r:id="rId4"/>
              </a:rPr>
              <a:t>https://www.flexjobs.com/blog/post/how-to-find-a-real-online-job-and-avoid-the-scams</a:t>
            </a:r>
            <a:r>
              <a:rPr lang="en-US" sz="1400" dirty="0" smtClean="0">
                <a:hlinkClick r:id="rId4"/>
              </a:rPr>
              <a:t>/</a:t>
            </a:r>
            <a:endParaRPr lang="en-US" sz="1400" dirty="0"/>
          </a:p>
          <a:p>
            <a:r>
              <a:rPr lang="en-US" sz="1400" dirty="0" smtClean="0"/>
              <a:t>Rossheim</a:t>
            </a:r>
            <a:r>
              <a:rPr lang="en-US" sz="1400" dirty="0"/>
              <a:t>, Josh. “Hot to Spot Money-Laundering and Reshipping Scams.” Monster. Monster Worldwide, 2019. Accessed on October 2, 2019. </a:t>
            </a:r>
            <a:r>
              <a:rPr lang="en-US" sz="1400" dirty="0">
                <a:hlinkClick r:id="rId5"/>
              </a:rPr>
              <a:t>https://</a:t>
            </a:r>
            <a:r>
              <a:rPr lang="en-US" sz="1400" dirty="0" smtClean="0">
                <a:hlinkClick r:id="rId5"/>
              </a:rPr>
              <a:t>www.monster.com/career-advice/article/money-laundering-reshipping-scams</a:t>
            </a:r>
            <a:endParaRPr lang="en-US" sz="1400" dirty="0" smtClean="0"/>
          </a:p>
          <a:p>
            <a:r>
              <a:rPr lang="en-US" sz="1400" dirty="0"/>
              <a:t>“Welcome to Complaint Assistant.” Federal Trade Commission Protecting America’s Consumers. Federal Trade Commission. Accessed on October 2, 2019. </a:t>
            </a:r>
            <a:r>
              <a:rPr lang="en-US" sz="1400" dirty="0">
                <a:hlinkClick r:id="rId6"/>
              </a:rPr>
              <a:t>https://www.ftccomplaintassistant.gov/#</a:t>
            </a:r>
            <a:r>
              <a:rPr lang="en-US" sz="1400" dirty="0" smtClean="0">
                <a:hlinkClick r:id="rId6"/>
              </a:rPr>
              <a:t>crnt&amp;panel1-1</a:t>
            </a:r>
            <a:endParaRPr lang="en-US" sz="1400" dirty="0"/>
          </a:p>
          <a:p>
            <a:r>
              <a:rPr lang="en-US" sz="1400" dirty="0" smtClean="0"/>
              <a:t>“Work-at-Home Businesses.” Federal Trade Commission Consumer Information. Federal Trade Commission, April 2015.  Accessed </a:t>
            </a:r>
            <a:r>
              <a:rPr lang="en-US" sz="1400" dirty="0"/>
              <a:t>on October 2, 2019. </a:t>
            </a:r>
            <a:r>
              <a:rPr lang="en-US" sz="1400" dirty="0">
                <a:hlinkClick r:id="rId7"/>
              </a:rPr>
              <a:t>https://</a:t>
            </a:r>
            <a:r>
              <a:rPr lang="en-US" sz="1400" dirty="0" smtClean="0">
                <a:hlinkClick r:id="rId7"/>
              </a:rPr>
              <a:t>www.consumer.ftc.gov/articles/0175-work-home-businesses</a:t>
            </a:r>
            <a:endParaRPr lang="en-US" sz="1400" dirty="0" smtClean="0"/>
          </a:p>
          <a:p>
            <a:endParaRPr lang="en-US" sz="1600" dirty="0" smtClean="0"/>
          </a:p>
          <a:p>
            <a:endParaRPr lang="en-US" sz="1600" dirty="0"/>
          </a:p>
        </p:txBody>
      </p:sp>
    </p:spTree>
    <p:extLst>
      <p:ext uri="{BB962C8B-B14F-4D97-AF65-F5344CB8AC3E}">
        <p14:creationId xmlns:p14="http://schemas.microsoft.com/office/powerpoint/2010/main" val="51599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2667000"/>
            <a:ext cx="3505200" cy="4114800"/>
          </a:xfrm>
        </p:spPr>
        <p:txBody>
          <a:bodyPr/>
          <a:lstStyle/>
          <a:p>
            <a:r>
              <a:rPr lang="en-US" sz="2400" dirty="0">
                <a:latin typeface="Calibri" pitchFamily="34" charset="0"/>
              </a:rPr>
              <a:t>1-2 hours a day</a:t>
            </a:r>
          </a:p>
          <a:p>
            <a:r>
              <a:rPr lang="en-US" sz="2400" dirty="0">
                <a:latin typeface="Calibri" pitchFamily="34" charset="0"/>
              </a:rPr>
              <a:t>Repackaging goods and printing labels</a:t>
            </a:r>
          </a:p>
          <a:p>
            <a:r>
              <a:rPr lang="en-US" sz="2400" dirty="0">
                <a:latin typeface="Calibri" pitchFamily="34" charset="0"/>
              </a:rPr>
              <a:t>Need computer, internet, digital camera and printer</a:t>
            </a:r>
          </a:p>
          <a:p>
            <a:r>
              <a:rPr lang="en-US" sz="2400" dirty="0">
                <a:latin typeface="Calibri" pitchFamily="34" charset="0"/>
              </a:rPr>
              <a:t>No experience needed</a:t>
            </a:r>
            <a:endParaRPr lang="en-US" dirty="0">
              <a:latin typeface="Calibri" pitchFamily="34" charset="0"/>
            </a:endParaRPr>
          </a:p>
        </p:txBody>
      </p:sp>
      <p:sp>
        <p:nvSpPr>
          <p:cNvPr id="6" name="Text Placeholder 5"/>
          <p:cNvSpPr>
            <a:spLocks noGrp="1"/>
          </p:cNvSpPr>
          <p:nvPr>
            <p:ph type="body" idx="4294967295"/>
          </p:nvPr>
        </p:nvSpPr>
        <p:spPr>
          <a:xfrm>
            <a:off x="379412" y="2057400"/>
            <a:ext cx="4040188" cy="609600"/>
          </a:xfrm>
        </p:spPr>
        <p:txBody>
          <a:bodyPr>
            <a:normAutofit/>
          </a:bodyPr>
          <a:lstStyle/>
          <a:p>
            <a:pPr>
              <a:buNone/>
            </a:pPr>
            <a:r>
              <a:rPr lang="en-US" sz="2400" b="1" dirty="0">
                <a:latin typeface="Calibri" pitchFamily="34" charset="0"/>
              </a:rPr>
              <a:t>Mailing assistant</a:t>
            </a:r>
          </a:p>
        </p:txBody>
      </p:sp>
      <p:pic>
        <p:nvPicPr>
          <p:cNvPr id="7" name="Picture 6" descr="working-from-home-jobs-scam.png"/>
          <p:cNvPicPr>
            <a:picLocks noChangeAspect="1"/>
          </p:cNvPicPr>
          <p:nvPr/>
        </p:nvPicPr>
        <p:blipFill>
          <a:blip r:embed="rId3" cstate="print"/>
          <a:srcRect t="16364"/>
          <a:stretch>
            <a:fillRect/>
          </a:stretch>
        </p:blipFill>
        <p:spPr>
          <a:xfrm>
            <a:off x="3886200" y="2209800"/>
            <a:ext cx="5168348" cy="3657600"/>
          </a:xfrm>
          <a:prstGeom prst="rect">
            <a:avLst/>
          </a:prstGeom>
        </p:spPr>
      </p:pic>
      <p:sp>
        <p:nvSpPr>
          <p:cNvPr id="11" name="Title 1"/>
          <p:cNvSpPr>
            <a:spLocks noGrp="1"/>
          </p:cNvSpPr>
          <p:nvPr>
            <p:ph type="title"/>
          </p:nvPr>
        </p:nvSpPr>
        <p:spPr>
          <a:xfrm>
            <a:off x="152400" y="1295400"/>
            <a:ext cx="8839200" cy="914400"/>
          </a:xfrm>
        </p:spPr>
        <p:txBody>
          <a:bodyPr>
            <a:normAutofit/>
          </a:bodyPr>
          <a:lstStyle/>
          <a:p>
            <a:r>
              <a:rPr lang="en-US" dirty="0"/>
              <a:t>Bill receives an email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latin typeface="Calibri" pitchFamily="34" charset="0"/>
              </a:rPr>
              <a:t>Things are looking up for Bill</a:t>
            </a:r>
          </a:p>
        </p:txBody>
      </p:sp>
      <p:sp>
        <p:nvSpPr>
          <p:cNvPr id="3" name="Content Placeholder 2"/>
          <p:cNvSpPr>
            <a:spLocks noGrp="1"/>
          </p:cNvSpPr>
          <p:nvPr>
            <p:ph idx="1"/>
          </p:nvPr>
        </p:nvSpPr>
        <p:spPr>
          <a:xfrm>
            <a:off x="457200" y="2209800"/>
            <a:ext cx="5410200" cy="4114800"/>
          </a:xfrm>
        </p:spPr>
        <p:txBody>
          <a:bodyPr>
            <a:normAutofit/>
          </a:bodyPr>
          <a:lstStyle/>
          <a:p>
            <a:r>
              <a:rPr lang="en-US" sz="2400" dirty="0">
                <a:latin typeface="Calibri" pitchFamily="34" charset="0"/>
              </a:rPr>
              <a:t>Bill applies for the position and gets a call saying he is hired and can make up to $1,500 a week!</a:t>
            </a:r>
          </a:p>
          <a:p>
            <a:r>
              <a:rPr lang="en-US" sz="2400" dirty="0">
                <a:latin typeface="Calibri" pitchFamily="34" charset="0"/>
              </a:rPr>
              <a:t>He fills out a W-4 with his DOB, address, SS# and banking info for direct deposit. </a:t>
            </a:r>
          </a:p>
        </p:txBody>
      </p:sp>
      <p:pic>
        <p:nvPicPr>
          <p:cNvPr id="5" name="Picture 4" descr="shutterstock_104193053.jpg"/>
          <p:cNvPicPr>
            <a:picLocks noChangeAspect="1"/>
          </p:cNvPicPr>
          <p:nvPr/>
        </p:nvPicPr>
        <p:blipFill>
          <a:blip r:embed="rId3" cstate="print"/>
          <a:srcRect t="35556" b="34444"/>
          <a:stretch>
            <a:fillRect/>
          </a:stretch>
        </p:blipFill>
        <p:spPr>
          <a:xfrm rot="20650145">
            <a:off x="3887455" y="4360090"/>
            <a:ext cx="4741850" cy="10808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276600" y="2362200"/>
            <a:ext cx="58674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219200"/>
            <a:ext cx="8229600" cy="990600"/>
          </a:xfrm>
        </p:spPr>
        <p:txBody>
          <a:bodyPr>
            <a:normAutofit/>
          </a:bodyPr>
          <a:lstStyle/>
          <a:p>
            <a:r>
              <a:rPr lang="en-US" dirty="0"/>
              <a:t> </a:t>
            </a:r>
            <a:r>
              <a:rPr lang="en-US" dirty="0">
                <a:latin typeface="Calibri" pitchFamily="34" charset="0"/>
              </a:rPr>
              <a:t>Bill’s new job is going great </a:t>
            </a:r>
          </a:p>
        </p:txBody>
      </p:sp>
      <p:sp>
        <p:nvSpPr>
          <p:cNvPr id="3" name="Content Placeholder 2"/>
          <p:cNvSpPr>
            <a:spLocks noGrp="1"/>
          </p:cNvSpPr>
          <p:nvPr>
            <p:ph sz="half" idx="1"/>
          </p:nvPr>
        </p:nvSpPr>
        <p:spPr>
          <a:xfrm>
            <a:off x="3505200" y="2438400"/>
            <a:ext cx="5334000" cy="3687763"/>
          </a:xfrm>
        </p:spPr>
        <p:txBody>
          <a:bodyPr/>
          <a:lstStyle/>
          <a:p>
            <a:pPr marL="0" indent="0">
              <a:buNone/>
            </a:pPr>
            <a:r>
              <a:rPr lang="en-US" dirty="0">
                <a:latin typeface="Calibri" pitchFamily="34" charset="0"/>
              </a:rPr>
              <a:t>Bill receives several packages in the mail which he forwards to addresses in Europe, Russia, and former Soviet republics. </a:t>
            </a:r>
          </a:p>
        </p:txBody>
      </p:sp>
      <p:pic>
        <p:nvPicPr>
          <p:cNvPr id="8" name="Picture 7" descr="shutterstock_85839025.jpg"/>
          <p:cNvPicPr>
            <a:picLocks noChangeAspect="1"/>
          </p:cNvPicPr>
          <p:nvPr/>
        </p:nvPicPr>
        <p:blipFill>
          <a:blip r:embed="rId3" cstate="print"/>
          <a:srcRect r="22222"/>
          <a:stretch>
            <a:fillRect/>
          </a:stretch>
        </p:blipFill>
        <p:spPr>
          <a:xfrm>
            <a:off x="0" y="2362200"/>
            <a:ext cx="3200400" cy="281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latin typeface="Calibri" pitchFamily="34" charset="0"/>
              </a:rPr>
              <a:t>Until…</a:t>
            </a:r>
            <a:r>
              <a:rPr lang="en-US" dirty="0"/>
              <a:t> </a:t>
            </a:r>
          </a:p>
        </p:txBody>
      </p:sp>
      <p:sp>
        <p:nvSpPr>
          <p:cNvPr id="3" name="Content Placeholder 2"/>
          <p:cNvSpPr>
            <a:spLocks noGrp="1"/>
          </p:cNvSpPr>
          <p:nvPr>
            <p:ph idx="1"/>
          </p:nvPr>
        </p:nvSpPr>
        <p:spPr/>
        <p:txBody>
          <a:bodyPr>
            <a:noAutofit/>
          </a:bodyPr>
          <a:lstStyle/>
          <a:p>
            <a:r>
              <a:rPr lang="en-US" sz="2800" dirty="0">
                <a:latin typeface="Calibri" pitchFamily="34" charset="0"/>
              </a:rPr>
              <a:t>Bill receives a notice from the Postal Inspection Service that he may have participated in a scam! </a:t>
            </a:r>
          </a:p>
          <a:p>
            <a:r>
              <a:rPr lang="en-US" sz="2800" dirty="0">
                <a:latin typeface="Calibri" pitchFamily="34" charset="0"/>
              </a:rPr>
              <a:t>Bill checks his credit report and learns that several credit cards were taken out in his name. </a:t>
            </a:r>
          </a:p>
          <a:p>
            <a:r>
              <a:rPr lang="en-US" sz="2800" dirty="0">
                <a:latin typeface="Calibri" pitchFamily="34" charset="0"/>
              </a:rPr>
              <a:t>Not only did Bill reship stolen merchandise but he also reshipped merchandise that was purchased with credit cards taken out in his own name. </a:t>
            </a:r>
          </a:p>
          <a:p>
            <a:r>
              <a:rPr lang="en-US" sz="2800" dirty="0">
                <a:latin typeface="Calibri" pitchFamily="34" charset="0"/>
              </a:rPr>
              <a:t>Bill is the victim of a reshipping scam and identity theft.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 work-at-home scam?</a:t>
            </a:r>
          </a:p>
        </p:txBody>
      </p:sp>
      <p:sp>
        <p:nvSpPr>
          <p:cNvPr id="8" name="Content Placeholder 7"/>
          <p:cNvSpPr>
            <a:spLocks noGrp="1"/>
          </p:cNvSpPr>
          <p:nvPr>
            <p:ph idx="1"/>
          </p:nvPr>
        </p:nvSpPr>
        <p:spPr>
          <a:xfrm>
            <a:off x="1066800" y="2209800"/>
            <a:ext cx="7315200" cy="4114800"/>
          </a:xfrm>
        </p:spPr>
        <p:txBody>
          <a:bodyPr>
            <a:normAutofit/>
          </a:bodyPr>
          <a:lstStyle/>
          <a:p>
            <a:pPr>
              <a:buNone/>
            </a:pPr>
            <a:r>
              <a:rPr lang="en-US" sz="2800" dirty="0"/>
              <a:t>Work-at-home scams usually involve an offer to </a:t>
            </a:r>
          </a:p>
          <a:p>
            <a:pPr>
              <a:buNone/>
            </a:pPr>
            <a:r>
              <a:rPr lang="en-US" sz="2800" dirty="0"/>
              <a:t>be employed at home, doing some simple task in </a:t>
            </a:r>
          </a:p>
          <a:p>
            <a:pPr>
              <a:buNone/>
            </a:pPr>
            <a:r>
              <a:rPr lang="en-US" sz="2800" dirty="0"/>
              <a:t>a minimal amount of time for a large amount of </a:t>
            </a:r>
          </a:p>
          <a:p>
            <a:pPr>
              <a:buNone/>
            </a:pPr>
            <a:r>
              <a:rPr lang="en-US" sz="2800" dirty="0"/>
              <a:t>income. The true purpose is to extort money </a:t>
            </a:r>
          </a:p>
          <a:p>
            <a:pPr>
              <a:buNone/>
            </a:pPr>
            <a:r>
              <a:rPr lang="en-US" sz="2800" dirty="0"/>
              <a:t>from the victim through check fraud or advance </a:t>
            </a:r>
          </a:p>
          <a:p>
            <a:pPr>
              <a:buNone/>
            </a:pPr>
            <a:r>
              <a:rPr lang="en-US" sz="2800" dirty="0"/>
              <a:t>payment fee fraud or to perpetrate other crimes</a:t>
            </a:r>
          </a:p>
          <a:p>
            <a:pPr>
              <a:buNone/>
            </a:pPr>
            <a:r>
              <a:rPr lang="en-US" sz="2800" dirty="0"/>
              <a:t>against the victim.</a:t>
            </a:r>
          </a:p>
          <a:p>
            <a:pPr>
              <a:buNone/>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5181600" cy="838200"/>
          </a:xfrm>
        </p:spPr>
        <p:txBody>
          <a:bodyPr>
            <a:normAutofit fontScale="90000"/>
          </a:bodyPr>
          <a:lstStyle/>
          <a:p>
            <a:r>
              <a:rPr lang="en-US" sz="4900" dirty="0">
                <a:latin typeface="Calibri" pitchFamily="34" charset="0"/>
              </a:rPr>
              <a:t>Work-at-Home</a:t>
            </a:r>
            <a:r>
              <a:rPr lang="en-US" dirty="0">
                <a:latin typeface="Calibri" pitchFamily="34" charset="0"/>
              </a:rPr>
              <a:t> Scams</a:t>
            </a:r>
          </a:p>
        </p:txBody>
      </p:sp>
      <p:sp>
        <p:nvSpPr>
          <p:cNvPr id="3" name="Content Placeholder 2"/>
          <p:cNvSpPr>
            <a:spLocks noGrp="1"/>
          </p:cNvSpPr>
          <p:nvPr>
            <p:ph sz="half" idx="2"/>
          </p:nvPr>
        </p:nvSpPr>
        <p:spPr>
          <a:xfrm>
            <a:off x="446049" y="2197176"/>
            <a:ext cx="4040188" cy="4149725"/>
          </a:xfrm>
        </p:spPr>
        <p:txBody>
          <a:bodyPr>
            <a:normAutofit/>
          </a:bodyPr>
          <a:lstStyle/>
          <a:p>
            <a:r>
              <a:rPr lang="en-US" sz="2800" dirty="0">
                <a:latin typeface="Calibri" pitchFamily="34" charset="0"/>
              </a:rPr>
              <a:t>Check Fraud</a:t>
            </a:r>
          </a:p>
          <a:p>
            <a:r>
              <a:rPr lang="en-US" sz="2800" dirty="0">
                <a:latin typeface="Calibri" pitchFamily="34" charset="0"/>
              </a:rPr>
              <a:t>Money Laundering</a:t>
            </a:r>
          </a:p>
          <a:p>
            <a:r>
              <a:rPr lang="en-US" sz="2800" dirty="0">
                <a:latin typeface="Calibri" pitchFamily="34" charset="0"/>
              </a:rPr>
              <a:t>Reshipping</a:t>
            </a:r>
          </a:p>
          <a:p>
            <a:r>
              <a:rPr lang="en-US" sz="2800" dirty="0">
                <a:latin typeface="Calibri" pitchFamily="34" charset="0"/>
              </a:rPr>
              <a:t>Mystery Shopper</a:t>
            </a:r>
          </a:p>
          <a:p>
            <a:r>
              <a:rPr lang="en-US" sz="2800" dirty="0">
                <a:latin typeface="Calibri" pitchFamily="34" charset="0"/>
              </a:rPr>
              <a:t>Medical Billing</a:t>
            </a:r>
          </a:p>
          <a:p>
            <a:r>
              <a:rPr lang="en-US" sz="2800" dirty="0">
                <a:latin typeface="Calibri" pitchFamily="34" charset="0"/>
              </a:rPr>
              <a:t>Business Opportunities</a:t>
            </a:r>
          </a:p>
          <a:p>
            <a:pPr lvl="1"/>
            <a:r>
              <a:rPr lang="en-US" sz="2400" dirty="0">
                <a:latin typeface="Calibri" pitchFamily="34" charset="0"/>
              </a:rPr>
              <a:t>Advance-Fee</a:t>
            </a:r>
          </a:p>
          <a:p>
            <a:pPr lvl="1"/>
            <a:r>
              <a:rPr lang="en-US" sz="2400" dirty="0">
                <a:latin typeface="Calibri" pitchFamily="34" charset="0"/>
              </a:rPr>
              <a:t>Identity Theft</a:t>
            </a:r>
          </a:p>
        </p:txBody>
      </p:sp>
      <p:pic>
        <p:nvPicPr>
          <p:cNvPr id="6" name="Picture 5" descr="shutterstock_83920210.jpg"/>
          <p:cNvPicPr>
            <a:picLocks noChangeAspect="1"/>
          </p:cNvPicPr>
          <p:nvPr/>
        </p:nvPicPr>
        <p:blipFill>
          <a:blip r:embed="rId3" cstate="print"/>
          <a:stretch>
            <a:fillRect/>
          </a:stretch>
        </p:blipFill>
        <p:spPr>
          <a:xfrm>
            <a:off x="5791200" y="1284249"/>
            <a:ext cx="3352800" cy="50403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305800" cy="914400"/>
          </a:xfrm>
        </p:spPr>
        <p:txBody>
          <a:bodyPr/>
          <a:lstStyle/>
          <a:p>
            <a:r>
              <a:rPr lang="en-US" dirty="0">
                <a:latin typeface="Calibri" pitchFamily="34" charset="0"/>
              </a:rPr>
              <a:t>Check Fraud</a:t>
            </a:r>
          </a:p>
        </p:txBody>
      </p:sp>
      <p:sp>
        <p:nvSpPr>
          <p:cNvPr id="7" name="Rectangle 6"/>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362200"/>
            <a:ext cx="58674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04800" y="2438400"/>
            <a:ext cx="5562600" cy="4114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200" dirty="0">
                <a:latin typeface="Calibri" pitchFamily="34" charset="0"/>
              </a:rPr>
              <a:t>Victim receives a check or money order for work performed</a:t>
            </a:r>
          </a:p>
          <a:p>
            <a:pPr marL="342900" indent="-342900">
              <a:spcBef>
                <a:spcPct val="20000"/>
              </a:spcBef>
              <a:buFont typeface="Arial" pitchFamily="34" charset="0"/>
              <a:buChar char="•"/>
            </a:pPr>
            <a:r>
              <a:rPr lang="en-US" sz="2200" dirty="0">
                <a:latin typeface="Calibri" pitchFamily="34" charset="0"/>
              </a:rPr>
              <a:t>Victim is overpaid and instructed to keep a small amount and wire back the difference</a:t>
            </a:r>
          </a:p>
          <a:p>
            <a:pPr marL="342900" indent="-342900">
              <a:spcBef>
                <a:spcPct val="20000"/>
              </a:spcBef>
              <a:buFont typeface="Arial" pitchFamily="34" charset="0"/>
              <a:buChar char="•"/>
            </a:pPr>
            <a:r>
              <a:rPr lang="en-US" sz="2200" dirty="0">
                <a:latin typeface="Calibri" pitchFamily="34" charset="0"/>
              </a:rPr>
              <a:t>Check/money order is counterfeit and victim is now responsible for entire amount of bad check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12" name="Picture 11" descr="shutterstock_151164671.jpg"/>
          <p:cNvPicPr>
            <a:picLocks noChangeAspect="1"/>
          </p:cNvPicPr>
          <p:nvPr/>
        </p:nvPicPr>
        <p:blipFill>
          <a:blip r:embed="rId3" cstate="print"/>
          <a:srcRect r="23636"/>
          <a:stretch>
            <a:fillRect/>
          </a:stretch>
        </p:blipFill>
        <p:spPr>
          <a:xfrm>
            <a:off x="5943600" y="2362200"/>
            <a:ext cx="3200400" cy="2821257"/>
          </a:xfrm>
          <a:prstGeom prst="rect">
            <a:avLst/>
          </a:prstGeom>
        </p:spPr>
      </p:pic>
    </p:spTree>
  </p:cSld>
  <p:clrMapOvr>
    <a:masterClrMapping/>
  </p:clrMapOvr>
</p:sld>
</file>

<file path=ppt/theme/theme1.xml><?xml version="1.0" encoding="utf-8"?>
<a:theme xmlns:a="http://schemas.openxmlformats.org/drawingml/2006/main" name="Romance Scams_J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Romance Scams_JS</Template>
  <TotalTime>0</TotalTime>
  <Words>2900</Words>
  <Application>Microsoft Office PowerPoint</Application>
  <PresentationFormat>On-screen Show (4:3)</PresentationFormat>
  <Paragraphs>256</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Articulate Narrow</vt:lpstr>
      <vt:lpstr>Calibri</vt:lpstr>
      <vt:lpstr>Impact</vt:lpstr>
      <vt:lpstr>Romance Scams_JS</vt:lpstr>
      <vt:lpstr>Work-at-Home Scams</vt:lpstr>
      <vt:lpstr>Meet Bill</vt:lpstr>
      <vt:lpstr>Bill receives an email</vt:lpstr>
      <vt:lpstr>Things are looking up for Bill</vt:lpstr>
      <vt:lpstr> Bill’s new job is going great </vt:lpstr>
      <vt:lpstr>Until… </vt:lpstr>
      <vt:lpstr>What is a work-at-home scam?</vt:lpstr>
      <vt:lpstr>Work-at-Home Scams</vt:lpstr>
      <vt:lpstr>Check Fraud</vt:lpstr>
      <vt:lpstr>Money Laundering</vt:lpstr>
      <vt:lpstr>Reshipping</vt:lpstr>
      <vt:lpstr>Mystery Shopper</vt:lpstr>
      <vt:lpstr>Medical Billing</vt:lpstr>
      <vt:lpstr>In the news</vt:lpstr>
      <vt:lpstr>Business Opportunities</vt:lpstr>
      <vt:lpstr>In the news</vt:lpstr>
      <vt:lpstr>Work-at-home scam prevention</vt:lpstr>
      <vt:lpstr> TIPS to avoid victimization</vt:lpstr>
      <vt:lpstr>What to do if you are a victim</vt:lpstr>
      <vt:lpstr>QUESTIONS</vt:lpstr>
      <vt:lpstr>QUESTIONS</vt:lpstr>
      <vt:lpstr>QUESTIONS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Work-at-Home Scams</dc:title>
  <dc:creator/>
  <cp:lastModifiedBy/>
  <cp:revision>471</cp:revision>
  <dcterms:created xsi:type="dcterms:W3CDTF">2014-12-08T16:12:57Z</dcterms:created>
  <dcterms:modified xsi:type="dcterms:W3CDTF">2019-10-02T18:45:08Z</dcterms:modified>
</cp:coreProperties>
</file>