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sldIdLst>
    <p:sldId id="257" r:id="rId2"/>
    <p:sldId id="273" r:id="rId3"/>
    <p:sldId id="275" r:id="rId4"/>
    <p:sldId id="276" r:id="rId5"/>
    <p:sldId id="277" r:id="rId6"/>
    <p:sldId id="281" r:id="rId7"/>
    <p:sldId id="279" r:id="rId8"/>
    <p:sldId id="258" r:id="rId9"/>
    <p:sldId id="267" r:id="rId10"/>
    <p:sldId id="280" r:id="rId11"/>
    <p:sldId id="259" r:id="rId12"/>
    <p:sldId id="260" r:id="rId13"/>
    <p:sldId id="261" r:id="rId14"/>
    <p:sldId id="263" r:id="rId15"/>
    <p:sldId id="264" r:id="rId16"/>
    <p:sldId id="265" r:id="rId17"/>
    <p:sldId id="284" r:id="rId18"/>
    <p:sldId id="266" r:id="rId19"/>
    <p:sldId id="268" r:id="rId20"/>
    <p:sldId id="270" r:id="rId21"/>
    <p:sldId id="285" r:id="rId22"/>
    <p:sldId id="271" r:id="rId23"/>
    <p:sldId id="269" r:id="rId24"/>
    <p:sldId id="278" r:id="rId25"/>
    <p:sldId id="283" r:id="rId26"/>
    <p:sldId id="282" r:id="rId27"/>
    <p:sldId id="286"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HYVG3nlQkj4ZiyXr1c4Ew==" hashData="WXNkLamupEqKpPeU93qwEAT8pOau0CJ2rM+WW0lLnmbVqk2LYUm4aiEsmhK0MGS54+N23GPCUAJI/aIHa8sV/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81279" autoAdjust="0"/>
  </p:normalViewPr>
  <p:slideViewPr>
    <p:cSldViewPr>
      <p:cViewPr>
        <p:scale>
          <a:sx n="80" d="100"/>
          <a:sy n="80" d="100"/>
        </p:scale>
        <p:origin x="1488"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559E6-29C9-484E-A0CF-8B3373910FD0}"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84840-7209-4EF0-B596-BCC673C213C0}" type="slidenum">
              <a:rPr lang="en-US" smtClean="0"/>
              <a:pPr/>
              <a:t>‹#›</a:t>
            </a:fld>
            <a:endParaRPr lang="en-US" dirty="0"/>
          </a:p>
        </p:txBody>
      </p:sp>
    </p:spTree>
    <p:extLst>
      <p:ext uri="{BB962C8B-B14F-4D97-AF65-F5344CB8AC3E}">
        <p14:creationId xmlns:p14="http://schemas.microsoft.com/office/powerpoint/2010/main" val="151455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da.gov/Drugs/ResourcesForYou/Consumers/BuyingUsingMedicineSafely/BuyingMedicinesOvertheInternet/BeSafeRxKnowYourOnlinePharmacy/ucm294170.htm#safely_purchas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da.gov/ForConsumers/ConsumerUpdates/ucm048396.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Drugs/ResourcesForYou/Consumers/BuyingUsingMedicineSafely/BuyingMedicinesOvertheInternet/BeSafeRxKnowYourOnlinePharmacy/ucm294170.htm#safely_purchas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da.gov/ForConsumers/ConsumerUpdates/ucm048396.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ForConsumers/ConsumerUpdates/ucm341344.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da.gov/ForConsumers/ConsumerUpdates/ucm341344.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ForConsumers/ConsumerUpdates/ucm341344.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da.gov/ForConsumers/ConsumerUpdates/ucm048383.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da.gov/ForConsumers/ConsumerUpdates/ucm341344.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arp.org/money/scams-fraud/info-2019/new-medicare-card.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lnet.org/unregulated_online_pharmac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Megan’s situation. Is there anything she could have done to prevent herself from being victimized? YES. As you can see on the screen there are a few specific things she could have done that might have prevented this from occurring. </a:t>
            </a:r>
          </a:p>
          <a:p>
            <a:r>
              <a:rPr lang="en-US" sz="1100" kern="1200" baseline="0" dirty="0">
                <a:solidFill>
                  <a:schemeClr val="tx1"/>
                </a:solidFill>
                <a:latin typeface="+mn-lt"/>
                <a:ea typeface="+mn-ea"/>
                <a:cs typeface="+mn-cs"/>
              </a:rPr>
              <a:t>She could have: </a:t>
            </a:r>
          </a:p>
          <a:p>
            <a:pPr marL="346075" indent="-346075">
              <a:buFont typeface="Arial" pitchFamily="34" charset="0"/>
              <a:buChar char="•"/>
            </a:pPr>
            <a:r>
              <a:rPr lang="en-US" sz="2000" dirty="0">
                <a:solidFill>
                  <a:schemeClr val="tx1">
                    <a:lumMod val="95000"/>
                    <a:lumOff val="5000"/>
                  </a:schemeClr>
                </a:solidFill>
              </a:rPr>
              <a:t>Gotten a prescription from a licensed physician</a:t>
            </a:r>
          </a:p>
          <a:p>
            <a:pPr marL="346075" indent="-346075">
              <a:buFont typeface="Arial" pitchFamily="34" charset="0"/>
              <a:buChar char="•"/>
            </a:pPr>
            <a:r>
              <a:rPr lang="en-US" sz="2000" dirty="0">
                <a:solidFill>
                  <a:schemeClr val="tx1">
                    <a:lumMod val="95000"/>
                    <a:lumOff val="5000"/>
                  </a:schemeClr>
                </a:solidFill>
              </a:rPr>
              <a:t>Not ordered from a pharmacy outside the U.S. </a:t>
            </a:r>
          </a:p>
          <a:p>
            <a:pPr marL="346075" indent="-346075">
              <a:buFont typeface="Arial" pitchFamily="34" charset="0"/>
              <a:buChar char="•"/>
            </a:pPr>
            <a:r>
              <a:rPr lang="en-US" sz="2000" dirty="0">
                <a:solidFill>
                  <a:schemeClr val="tx1">
                    <a:lumMod val="95000"/>
                    <a:lumOff val="5000"/>
                  </a:schemeClr>
                </a:solidFill>
              </a:rPr>
              <a:t>Made sure it was a legitimate licensed pharmacy</a:t>
            </a:r>
          </a:p>
          <a:p>
            <a:pPr marL="346075" indent="-346075">
              <a:buFont typeface="Arial" pitchFamily="34" charset="0"/>
              <a:buChar char="•"/>
            </a:pPr>
            <a:r>
              <a:rPr lang="en-US" sz="2000" dirty="0">
                <a:solidFill>
                  <a:schemeClr val="tx1">
                    <a:lumMod val="95000"/>
                    <a:lumOff val="5000"/>
                  </a:schemeClr>
                </a:solidFill>
              </a:rPr>
              <a:t>Noticed that the bargain price</a:t>
            </a:r>
            <a:r>
              <a:rPr lang="en-US" sz="2000" baseline="0" dirty="0">
                <a:solidFill>
                  <a:schemeClr val="tx1">
                    <a:lumMod val="95000"/>
                    <a:lumOff val="5000"/>
                  </a:schemeClr>
                </a:solidFill>
              </a:rPr>
              <a:t> is too good to be true! </a:t>
            </a:r>
            <a:endParaRPr lang="en-US" sz="2000" dirty="0">
              <a:solidFill>
                <a:schemeClr val="tx1">
                  <a:lumMod val="95000"/>
                  <a:lumOff val="5000"/>
                </a:schemeClr>
              </a:solidFill>
            </a:endParaRPr>
          </a:p>
          <a:p>
            <a:endParaRPr lang="en-US" sz="1100" kern="1200" baseline="0" dirty="0">
              <a:solidFill>
                <a:schemeClr val="tx1"/>
              </a:solidFill>
              <a:latin typeface="+mn-lt"/>
              <a:ea typeface="+mn-ea"/>
              <a:cs typeface="+mn-cs"/>
            </a:endParaRP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signs of that an online pharmacy is probably</a:t>
            </a:r>
            <a:r>
              <a:rPr lang="en-US" baseline="0" dirty="0"/>
              <a:t> fraudulent:</a:t>
            </a:r>
          </a:p>
          <a:p>
            <a:endParaRPr lang="en-US" baseline="0" dirty="0"/>
          </a:p>
          <a:p>
            <a:pPr>
              <a:buFont typeface="Arial" pitchFamily="34" charset="0"/>
              <a:buChar char="•"/>
            </a:pPr>
            <a:r>
              <a:rPr lang="en-US" dirty="0"/>
              <a:t>Located outside the U.S. </a:t>
            </a:r>
          </a:p>
          <a:p>
            <a:pPr>
              <a:buFont typeface="Arial" pitchFamily="34" charset="0"/>
              <a:buChar char="•"/>
            </a:pPr>
            <a:r>
              <a:rPr lang="en-US" dirty="0"/>
              <a:t>Not licensed in the U.S. by any state agency</a:t>
            </a:r>
          </a:p>
          <a:p>
            <a:pPr>
              <a:buFont typeface="Arial" pitchFamily="34" charset="0"/>
              <a:buChar char="•"/>
            </a:pPr>
            <a:r>
              <a:rPr lang="en-US" dirty="0"/>
              <a:t>Does not require a prescription</a:t>
            </a:r>
          </a:p>
          <a:p>
            <a:pPr>
              <a:buFont typeface="Arial" pitchFamily="34" charset="0"/>
              <a:buChar char="•"/>
            </a:pPr>
            <a:r>
              <a:rPr lang="en-US" dirty="0"/>
              <a:t>Very low prices</a:t>
            </a:r>
          </a:p>
          <a:p>
            <a:pPr>
              <a:buFont typeface="Arial" pitchFamily="34" charset="0"/>
              <a:buChar char="•"/>
            </a:pPr>
            <a:r>
              <a:rPr lang="en-US" dirty="0"/>
              <a:t>Sends spam or unsolicited email offering big discounts</a:t>
            </a:r>
          </a:p>
          <a:p>
            <a:pPr>
              <a:buFont typeface="Arial" pitchFamily="34" charset="0"/>
              <a:buChar char="•"/>
            </a:pPr>
            <a:r>
              <a:rPr lang="en-US" dirty="0"/>
              <a:t>Ships prescriptions worldwide</a:t>
            </a:r>
          </a:p>
          <a:p>
            <a:pPr>
              <a:buFont typeface="Arial" pitchFamily="34" charset="0"/>
              <a:buChar char="•"/>
            </a:pPr>
            <a:r>
              <a:rPr lang="en-US" dirty="0"/>
              <a:t>Ships drugs from foreign country</a:t>
            </a:r>
          </a:p>
          <a:p>
            <a:endParaRPr lang="en-US" dirty="0" smtClean="0"/>
          </a:p>
          <a:p>
            <a:r>
              <a:rPr lang="en-US" dirty="0" smtClean="0"/>
              <a:t>(Accessed on January 2, 2019)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https://www.fda.gov/Drugs/ResourcesForYou/Consumers/BuyingUsingMedicineSafely/BuyingMedicinesOvertheInternet/BeSafeRxKnowYourOnlinePharmacy/ucm294170.htm#safely_purchase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https://www.fda.gov/ForConsumers/ConsumerUpdates/ucm048396.htm</a:t>
            </a:r>
            <a:endParaRPr lang="en-US"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signs that an online pharmacy is probably legitimate: </a:t>
            </a:r>
          </a:p>
          <a:p>
            <a:endParaRPr lang="en-US" dirty="0"/>
          </a:p>
          <a:p>
            <a:pPr>
              <a:buFont typeface="Arial" pitchFamily="34" charset="0"/>
              <a:buChar char="•"/>
            </a:pPr>
            <a:r>
              <a:rPr lang="en-US" dirty="0"/>
              <a:t>Requires a valid prescription from a doctor</a:t>
            </a:r>
          </a:p>
          <a:p>
            <a:pPr>
              <a:buFont typeface="Arial" pitchFamily="34" charset="0"/>
              <a:buChar char="•"/>
            </a:pPr>
            <a:r>
              <a:rPr lang="en-US" dirty="0"/>
              <a:t>Requires a detailed medical history from you</a:t>
            </a:r>
          </a:p>
          <a:p>
            <a:pPr>
              <a:buFont typeface="Arial" pitchFamily="34" charset="0"/>
              <a:buChar char="•"/>
            </a:pPr>
            <a:r>
              <a:rPr lang="en-US" dirty="0"/>
              <a:t>Clearly states their payment, privacy and shipping fees on their sites</a:t>
            </a:r>
          </a:p>
          <a:p>
            <a:pPr>
              <a:buFont typeface="Arial" pitchFamily="34" charset="0"/>
              <a:buChar char="•"/>
            </a:pPr>
            <a:r>
              <a:rPr lang="en-US" dirty="0"/>
              <a:t>Uses secure or encrypted website</a:t>
            </a:r>
          </a:p>
          <a:p>
            <a:pPr>
              <a:buFont typeface="Arial" pitchFamily="34" charset="0"/>
              <a:buChar char="•"/>
            </a:pPr>
            <a:r>
              <a:rPr lang="en-US" dirty="0"/>
              <a:t>Licensed by state board of pharmacy (or equivalent state agency) where the patient is located</a:t>
            </a:r>
          </a:p>
          <a:p>
            <a:pPr>
              <a:buFont typeface="Arial" pitchFamily="34" charset="0"/>
              <a:buChar char="•"/>
            </a:pPr>
            <a:r>
              <a:rPr lang="en-US" dirty="0"/>
              <a:t>Located in the U.S. and provides a physical street address</a:t>
            </a:r>
          </a:p>
          <a:p>
            <a:pPr>
              <a:buFont typeface="Arial" pitchFamily="34" charset="0"/>
              <a:buChar char="•"/>
            </a:pPr>
            <a:r>
              <a:rPr lang="en-US" dirty="0"/>
              <a:t>Has a licensed pharmacist available for consultation</a:t>
            </a:r>
          </a:p>
          <a:p>
            <a:endParaRPr lang="en-US" dirty="0" smtClean="0"/>
          </a:p>
          <a:p>
            <a:r>
              <a:rPr lang="en-US" dirty="0" smtClean="0"/>
              <a:t>(Accessed on January</a:t>
            </a:r>
            <a:r>
              <a:rPr lang="en-US" baseline="0" dirty="0" smtClean="0"/>
              <a:t> 2, 2019)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https://www.fda.gov/Drugs/ResourcesForYou/Consumers/BuyingUsingMedicineSafely/BuyingMedicinesOvertheInternet/BeSafeRxKnowYourOnlinePharmacy/ucm294170.htm#safely_purchase</a:t>
            </a:r>
            <a:endParaRPr lang="en-US" sz="1200" dirty="0"/>
          </a:p>
          <a:p>
            <a:r>
              <a:rPr lang="en-US" dirty="0">
                <a:hlinkClick r:id="rId4"/>
              </a:rPr>
              <a:t>https://www.fda.gov/ForConsumers/ConsumerUpdates/ucm048396.htm</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a:t>
            </a:r>
            <a:r>
              <a:rPr lang="en-US" baseline="0" dirty="0"/>
              <a:t> to this point we have been discussing online pharmacies that CLAIM to sell FDA approved medications but what about the other drugs out there? </a:t>
            </a:r>
            <a:r>
              <a:rPr lang="en-US" dirty="0"/>
              <a:t>Have you ever</a:t>
            </a:r>
            <a:r>
              <a:rPr lang="en-US" baseline="0" dirty="0"/>
              <a:t> seen products with these promises attached to them? Pay attention to the wording of the product descriptions if they make these huge claims, they are probably bogus and may do more than just waste your money. They can cause serious injury or even death. </a:t>
            </a:r>
          </a:p>
          <a:p>
            <a:endParaRPr lang="en-US" baseline="0" dirty="0" smtClean="0"/>
          </a:p>
          <a:p>
            <a:r>
              <a:rPr lang="en-US" baseline="0" dirty="0" smtClean="0"/>
              <a:t>(Accessed on January 2, 2019)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t>
            </a:r>
            <a:r>
              <a:rPr lang="en-US" dirty="0">
                <a:hlinkClick r:id="rId3"/>
              </a:rPr>
              <a:t>://www.fda.gov/ForConsumers/ConsumerUpdates/ucm341344.htm</a:t>
            </a:r>
            <a:endParaRPr lang="en-US"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FDA says</a:t>
            </a:r>
            <a:r>
              <a:rPr lang="en-US" baseline="0" dirty="0"/>
              <a:t> a health product is fraudulent if it is deceptively promoted as being effective against a disease or health condition but has not been scientifically proven safe and effective for that purpose. </a:t>
            </a:r>
          </a:p>
          <a:p>
            <a:endParaRPr lang="en-US" baseline="0" dirty="0" smtClean="0"/>
          </a:p>
          <a:p>
            <a:r>
              <a:rPr lang="en-US" baseline="0" dirty="0" smtClean="0"/>
              <a:t>(Accessed on January 2, 2019)</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https://www.fda.gov/ForConsumers/ConsumerUpdates/ucm341344.htm</a:t>
            </a:r>
            <a:endParaRPr lang="en-US"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Fraudulent health care products </a:t>
            </a:r>
            <a:r>
              <a:rPr lang="en-US" baseline="0" dirty="0"/>
              <a:t>not only waste your money but can cause serious injury or death. Using unproven treatments can delay getting a potentially life-saving diagnosis and medication that actually works. Also fraudulent products sometimes contain hidden drug ingredients that can be harmful when unknowingly taken by consumers. </a:t>
            </a:r>
          </a:p>
          <a:p>
            <a:endParaRPr lang="en-US" baseline="0" dirty="0" smtClean="0"/>
          </a:p>
          <a:p>
            <a:r>
              <a:rPr lang="en-US" baseline="0" dirty="0" smtClean="0"/>
              <a:t>(Accessed on January 2, 2019)</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https://www.fda.gov/ForConsumers/ConsumerUpdates/ucm341344.htm</a:t>
            </a:r>
            <a:endParaRPr lang="en-US"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Manufacturers and distributors</a:t>
            </a:r>
            <a:r>
              <a:rPr lang="en-US" baseline="0" dirty="0"/>
              <a:t> of Zi Xui Tang even created an anti-counterfeiting system to persuade consumers that their product is “authentic” and that not all bee pollen products are the same. The ruse includes a 16-digit code on the package that consumers can use to go online and “validate” whether the product is “genuine” or counterfeit. </a:t>
            </a:r>
            <a:endParaRPr lang="en-US" baseline="0" dirty="0" smtClean="0"/>
          </a:p>
          <a:p>
            <a:endParaRPr lang="en-US" baseline="0" dirty="0" smtClean="0"/>
          </a:p>
          <a:p>
            <a:endParaRPr lang="en-US" baseline="0" dirty="0" smtClean="0"/>
          </a:p>
          <a:p>
            <a:r>
              <a:rPr lang="en-US" baseline="0" dirty="0" smtClean="0"/>
              <a:t>(Accessed on October 2, 2019) </a:t>
            </a:r>
          </a:p>
          <a:p>
            <a:r>
              <a:rPr lang="en-US" dirty="0" smtClean="0"/>
              <a:t>http://www.safebee.com/health/some-bee-pollen-weight-loss-products-are-dangerous-scam</a:t>
            </a:r>
          </a:p>
        </p:txBody>
      </p:sp>
      <p:sp>
        <p:nvSpPr>
          <p:cNvPr id="4" name="Slide Number Placeholder 3"/>
          <p:cNvSpPr>
            <a:spLocks noGrp="1"/>
          </p:cNvSpPr>
          <p:nvPr>
            <p:ph type="sldNum" sz="quarter" idx="10"/>
          </p:nvPr>
        </p:nvSpPr>
        <p:spPr/>
        <p:txBody>
          <a:bodyPr/>
          <a:lstStyle/>
          <a:p>
            <a:fld id="{05884840-7209-4EF0-B596-BCC673C213C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Possibly one of the most</a:t>
            </a:r>
            <a:r>
              <a:rPr lang="en-US" baseline="0" dirty="0"/>
              <a:t> cruel attempts to defraud are the erroneous claims of having found the “miracle cure” for cancer.  Many of these products come in the form of pills, capsules, powders, creams, teas, oils, and treatment kits and are advertised as “natural” treatments or dietary supplements.  Fraudsters often promote these products as dietary supplements or natural products when in fact, they may cause harm, interfere with, or delay the beneficial treatments patients may be receiving under their physician’s care, using FDA-regulated treatments</a:t>
            </a:r>
            <a:r>
              <a:rPr lang="en-US" baseline="0" dirty="0" smtClean="0"/>
              <a:t>.</a:t>
            </a:r>
          </a:p>
          <a:p>
            <a:endParaRPr lang="en-US" baseline="0" dirty="0" smtClean="0"/>
          </a:p>
          <a:p>
            <a:r>
              <a:rPr lang="en-US" baseline="0" dirty="0" smtClean="0"/>
              <a:t>(Accessed on January 2, 2019)</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t>
            </a:r>
            <a:r>
              <a:rPr lang="en-US" dirty="0">
                <a:hlinkClick r:id="rId3"/>
              </a:rPr>
              <a:t>://www.fda.gov/ForConsumers/ConsumerUpdates/ucm048383.htm</a:t>
            </a:r>
            <a:endParaRPr lang="en-US"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17</a:t>
            </a:fld>
            <a:endParaRPr lang="en-US" dirty="0"/>
          </a:p>
        </p:txBody>
      </p:sp>
    </p:spTree>
    <p:extLst>
      <p:ext uri="{BB962C8B-B14F-4D97-AF65-F5344CB8AC3E}">
        <p14:creationId xmlns:p14="http://schemas.microsoft.com/office/powerpoint/2010/main" val="247571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latin typeface="+mn-lt"/>
                <a:ea typeface="+mn-ea"/>
                <a:cs typeface="+mn-cs"/>
              </a:rPr>
              <a:t>One product does it all</a:t>
            </a:r>
            <a:r>
              <a:rPr lang="en-US" sz="1200" kern="1200" dirty="0">
                <a:solidFill>
                  <a:schemeClr val="tx1"/>
                </a:solidFill>
                <a:latin typeface="+mn-lt"/>
                <a:ea typeface="+mn-ea"/>
                <a:cs typeface="+mn-cs"/>
              </a:rPr>
              <a:t>: Be suspicious of products that claim to cure a wide range of diseases. A New York firm claimed  its products marketed as dietary supplements could treat or cure senile dementia, brain atrophy, atherosclerosis, kidney dysfunction, gangrene, depression, osteoarthritis, dysuria, and lung, cervical and prostate cancer. In October 2012, at FDA’s request, U.S. marshals seized these products.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Personal testimonials</a:t>
            </a:r>
            <a:r>
              <a:rPr lang="en-US" sz="1200" kern="1200" dirty="0">
                <a:solidFill>
                  <a:schemeClr val="tx1"/>
                </a:solidFill>
                <a:latin typeface="+mn-lt"/>
                <a:ea typeface="+mn-ea"/>
                <a:cs typeface="+mn-cs"/>
              </a:rPr>
              <a:t>: Success stories, such as “It cured my diabetes” or “My tumors are gone,” are easy to make up and are not a substitute for scientific evidence.</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Quick fixes</a:t>
            </a:r>
            <a:r>
              <a:rPr lang="en-US" sz="1200" kern="1200" dirty="0">
                <a:solidFill>
                  <a:schemeClr val="tx1"/>
                </a:solidFill>
                <a:latin typeface="+mn-lt"/>
                <a:ea typeface="+mn-ea"/>
                <a:cs typeface="+mn-cs"/>
              </a:rPr>
              <a:t>: Few diseases or conditions can be treated quickly, even with legitimate products. Beware of language such as “Lose 30 pounds in 30 days” or “eliminates skin cancer in days.”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All natural</a:t>
            </a:r>
            <a:r>
              <a:rPr lang="en-US" sz="1200" kern="1200" dirty="0">
                <a:solidFill>
                  <a:schemeClr val="tx1"/>
                </a:solidFill>
                <a:latin typeface="+mn-lt"/>
                <a:ea typeface="+mn-ea"/>
                <a:cs typeface="+mn-cs"/>
              </a:rPr>
              <a:t>: Some plants found in nature (such as poisonous mushrooms) can kill when consumed. Moreover, FDA has found numerous products promoted as “all natural” but that contain hidden and dangerously high doses of prescription drug ingredients or even untested active artificial ingredients.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Miracle Cure</a:t>
            </a:r>
            <a:r>
              <a:rPr lang="en-US" sz="1200" kern="1200" dirty="0">
                <a:solidFill>
                  <a:schemeClr val="tx1"/>
                </a:solidFill>
                <a:latin typeface="+mn-lt"/>
                <a:ea typeface="+mn-ea"/>
                <a:cs typeface="+mn-cs"/>
              </a:rPr>
              <a:t>:  Alarms should go off when you see this claim or others like it such as “new discovery,”  “scientific breakthrough” or “secret ingredient.” If a real cure for a serious disease were discovered, it would be widely reported through the media and prescribed by health professionals—not buried in print ads, TV infomercials or on websites.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Conspiracy theories</a:t>
            </a:r>
            <a:r>
              <a:rPr lang="en-US" sz="1200" kern="1200" dirty="0">
                <a:solidFill>
                  <a:schemeClr val="tx1"/>
                </a:solidFill>
                <a:latin typeface="+mn-lt"/>
                <a:ea typeface="+mn-ea"/>
                <a:cs typeface="+mn-cs"/>
              </a:rPr>
              <a:t>: Claims like “The pharmaceutical industry and the government are working together to hide information about a miracle cure” are always untrue and unfounded. These statements are used to distract consumers from the obvious, common-sense questions about the so-called miracle cure.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smtClean="0">
                <a:solidFill>
                  <a:schemeClr val="tx1"/>
                </a:solidFill>
                <a:latin typeface="+mn-lt"/>
                <a:ea typeface="+mn-ea"/>
                <a:cs typeface="+mn-cs"/>
              </a:rPr>
              <a:t>(Accessed</a:t>
            </a:r>
            <a:r>
              <a:rPr lang="en-US" sz="1200" kern="1200" baseline="0" dirty="0" smtClean="0">
                <a:solidFill>
                  <a:schemeClr val="tx1"/>
                </a:solidFill>
                <a:latin typeface="+mn-lt"/>
                <a:ea typeface="+mn-ea"/>
                <a:cs typeface="+mn-cs"/>
              </a:rPr>
              <a:t> on January 2, 2019)</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https://www.fda.gov/ForConsumers/ConsumerUpdates/ucm341344.htm</a:t>
            </a:r>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884840-7209-4EF0-B596-BCC673C213C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Often</a:t>
            </a:r>
            <a:r>
              <a:rPr lang="en-US" baseline="0" dirty="0"/>
              <a:t> these scammers target small businesses, </a:t>
            </a:r>
            <a:r>
              <a:rPr lang="en-US" baseline="0" dirty="0" smtClean="0"/>
              <a:t>unions </a:t>
            </a:r>
            <a:r>
              <a:rPr lang="en-US" baseline="0" dirty="0"/>
              <a:t>and associations. These policies are fake. It’s only when a policyholder needs the insurance that the game’s up. </a:t>
            </a:r>
            <a:r>
              <a:rPr lang="en-US" baseline="0" dirty="0" smtClean="0"/>
              <a:t>They can sell these false insurance plans through email, phone calls, or face-to-face. </a:t>
            </a:r>
          </a:p>
          <a:p>
            <a:endParaRPr lang="en-US" baseline="0" dirty="0" smtClean="0"/>
          </a:p>
          <a:p>
            <a:r>
              <a:rPr lang="en-US" dirty="0" smtClean="0"/>
              <a:t>(Accessed on October 2,</a:t>
            </a:r>
            <a:r>
              <a:rPr lang="en-US" baseline="0" dirty="0" smtClean="0"/>
              <a:t> 2019) </a:t>
            </a:r>
          </a:p>
          <a:p>
            <a:r>
              <a:rPr lang="en-US" dirty="0" smtClean="0"/>
              <a:t>https://scambusters.org/healthinsurancescam.html</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a:t>
            </a:r>
            <a:r>
              <a:rPr lang="en-US" baseline="0" dirty="0"/>
              <a:t> a busy teacher of second-graders, Megan can’t afford to call off sick from work. Last year she repeatedly caught various illnesses from her students, so she decides to be proactive this year.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Any effort to solicit information from you for national health care should be regarded as suspicious. The government does not solicit information over the phone or through emails. Hang up on callers, and don’t respond to emails. Also those working for the </a:t>
            </a:r>
            <a:r>
              <a:rPr lang="en-US" sz="1200" kern="1200" dirty="0" smtClean="0">
                <a:solidFill>
                  <a:schemeClr val="tx1"/>
                </a:solidFill>
                <a:latin typeface="+mn-lt"/>
                <a:ea typeface="+mn-ea"/>
                <a:cs typeface="+mn-cs"/>
              </a:rPr>
              <a:t>government </a:t>
            </a:r>
            <a:r>
              <a:rPr lang="en-US" sz="1200" kern="1200" dirty="0">
                <a:solidFill>
                  <a:schemeClr val="tx1"/>
                </a:solidFill>
                <a:latin typeface="+mn-lt"/>
                <a:ea typeface="+mn-ea"/>
                <a:cs typeface="+mn-cs"/>
              </a:rPr>
              <a:t>would never refer to the insurance obtained on the federal or state exchanges as “Obamacare.”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(Accessed</a:t>
            </a:r>
            <a:r>
              <a:rPr lang="en-US" sz="1200" kern="1200" baseline="0" dirty="0" smtClean="0">
                <a:solidFill>
                  <a:schemeClr val="tx1"/>
                </a:solidFill>
                <a:latin typeface="+mn-lt"/>
                <a:ea typeface="+mn-ea"/>
                <a:cs typeface="+mn-cs"/>
              </a:rPr>
              <a:t> October 2, 2019)</a:t>
            </a:r>
          </a:p>
          <a:p>
            <a:r>
              <a:rPr lang="en-US" sz="1200" kern="1200" dirty="0" smtClean="0">
                <a:solidFill>
                  <a:schemeClr val="tx1"/>
                </a:solidFill>
                <a:latin typeface="+mn-lt"/>
                <a:ea typeface="+mn-ea"/>
                <a:cs typeface="+mn-cs"/>
              </a:rPr>
              <a:t>https://scambusters.org/healthinsurancescam.html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884840-7209-4EF0-B596-BCC673C213C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April</a:t>
            </a:r>
            <a:r>
              <a:rPr lang="en-US" baseline="0" dirty="0"/>
              <a:t> 2018, Medicare issued new cards consisting of randomly assigned combination of numbers and letters in order to help protect cardholders against theft—previous cards contained social security numbers. Unfortunately, scammers were prepared, rolling out multiple versions of the new card scam. In some cases, scammers will call unsuspecting seniors impersonating Medicare employees and for personal identifiable information so they can issue a new “replacement card.” This is bogus—the government would not call and ask for your personal identifiable information over the phone.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(Accessed</a:t>
            </a:r>
            <a:r>
              <a:rPr lang="en-US" baseline="0" dirty="0" smtClean="0">
                <a:hlinkClick r:id="rId3"/>
              </a:rPr>
              <a:t> on December 3,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t>
            </a:r>
            <a:r>
              <a:rPr lang="en-US" dirty="0">
                <a:hlinkClick r:id="rId3"/>
              </a:rPr>
              <a:t>://www.aarp.org/money/scams-fraud/info-2019/new-medicare-card.html</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21</a:t>
            </a:fld>
            <a:endParaRPr lang="en-US" dirty="0"/>
          </a:p>
        </p:txBody>
      </p:sp>
    </p:spTree>
    <p:extLst>
      <p:ext uri="{BB962C8B-B14F-4D97-AF65-F5344CB8AC3E}">
        <p14:creationId xmlns:p14="http://schemas.microsoft.com/office/powerpoint/2010/main" val="2251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scam is based on another version of medical insurance that provides a discount for all medical exams. These ads are painted all over the internet and their goal is to gain personal information from their victims</a:t>
            </a:r>
          </a:p>
          <a:p>
            <a:endParaRPr lang="en-US" baseline="0" dirty="0" smtClean="0"/>
          </a:p>
          <a:p>
            <a:r>
              <a:rPr lang="en-US" baseline="0" dirty="0" smtClean="0"/>
              <a:t>(Accesses on January 7, 2019) </a:t>
            </a:r>
          </a:p>
          <a:p>
            <a:r>
              <a:rPr lang="en-US" baseline="0" dirty="0" smtClean="0"/>
              <a:t> https://www.consumer.ftc.gov/articles/0165-discount-plan-or-health-insurance#medicaldiscountscams</a:t>
            </a:r>
            <a:endParaRPr lang="en-US" baseline="0"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(Accessed</a:t>
            </a:r>
            <a:r>
              <a:rPr lang="en-US" baseline="0" dirty="0" smtClean="0"/>
              <a:t> on October 2, 2019) </a:t>
            </a:r>
          </a:p>
          <a:p>
            <a:r>
              <a:rPr lang="en-US" dirty="0" smtClean="0"/>
              <a:t>www.ftc.gov/complaint</a:t>
            </a:r>
          </a:p>
          <a:p>
            <a:r>
              <a:rPr lang="en-US" dirty="0" smtClean="0"/>
              <a:t>https://www.nerdwallet.com/blog/insurance/how-state-department-insurance-can-help/</a:t>
            </a:r>
          </a:p>
          <a:p>
            <a:r>
              <a:rPr lang="en-US" dirty="0" smtClean="0"/>
              <a:t>https://www.insurancefraud.org/scam-alerts-fake-health.htm</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u="sng" dirty="0"/>
              <a:t>Instructor Note</a:t>
            </a:r>
            <a:r>
              <a:rPr lang="en-US" dirty="0"/>
              <a:t>: Ask</a:t>
            </a:r>
            <a:r>
              <a:rPr lang="en-US" baseline="0" dirty="0"/>
              <a:t> the participants if they have any questions about health-related fraud, 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25</a:t>
            </a:fld>
            <a:endParaRPr lang="en-US" dirty="0"/>
          </a:p>
        </p:txBody>
      </p:sp>
    </p:spTree>
    <p:extLst>
      <p:ext uri="{BB962C8B-B14F-4D97-AF65-F5344CB8AC3E}">
        <p14:creationId xmlns:p14="http://schemas.microsoft.com/office/powerpoint/2010/main" val="2061903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26</a:t>
            </a:fld>
            <a:endParaRPr lang="en-US" dirty="0"/>
          </a:p>
        </p:txBody>
      </p:sp>
    </p:spTree>
    <p:extLst>
      <p:ext uri="{BB962C8B-B14F-4D97-AF65-F5344CB8AC3E}">
        <p14:creationId xmlns:p14="http://schemas.microsoft.com/office/powerpoint/2010/main" val="263187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Megan knows</a:t>
            </a:r>
            <a:r>
              <a:rPr lang="en-US" baseline="0" dirty="0"/>
              <a:t> that many doctors prescribe Kikaflu to help lessen the symptoms of the flu. She doesn’t have time to go to the doctor and even with her insurance covering part of the cost, the Kikaflu is still quite expensive. She finds an online pharmacy that offers it for $39.99 without a prescription. So she orders it. </a:t>
            </a:r>
          </a:p>
          <a:p>
            <a:endParaRPr lang="en-US" i="1" baseline="0" dirty="0"/>
          </a:p>
          <a:p>
            <a:r>
              <a:rPr lang="en-US" i="1" baseline="0" dirty="0"/>
              <a:t>**Instructor Note: Kikaflu is a fictional prescription flu remedy being used for illustrative purposes.**</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Megan wakes up feeling</a:t>
            </a:r>
            <a:r>
              <a:rPr lang="en-US" baseline="0" dirty="0"/>
              <a:t> a little under the weather and some of her students have been out with the flu. She decides that now is a good time to take that Kikaflu she purchased online. </a:t>
            </a:r>
            <a:endParaRPr lang="en-US" dirty="0"/>
          </a:p>
        </p:txBody>
      </p:sp>
      <p:sp>
        <p:nvSpPr>
          <p:cNvPr id="4" name="Slide Number Placeholder 3"/>
          <p:cNvSpPr>
            <a:spLocks noGrp="1"/>
          </p:cNvSpPr>
          <p:nvPr>
            <p:ph type="sldNum" sz="quarter" idx="10"/>
          </p:nvPr>
        </p:nvSpPr>
        <p:spPr/>
        <p:txBody>
          <a:bodyPr/>
          <a:lstStyle/>
          <a:p>
            <a:fld id="{A9076BCD-AABC-4F07-80DE-1B20CD7C76E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Megan is</a:t>
            </a:r>
            <a:r>
              <a:rPr lang="en-US" baseline="0" dirty="0"/>
              <a:t> having a severe allergic reaction to the Kikaflu that she ordered from the online pharmacy. Instead of the correct active ingredient, this fraudulent version of Kikaflu has an ingredient in the same class of antibiotics as penicillin. Megan and many people are allergic to penicillin. Megan has ordered medication from a fraudulent online pharmacy. </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can involve a variety of activities including:</a:t>
            </a:r>
          </a:p>
          <a:p>
            <a:r>
              <a:rPr lang="en-US" dirty="0" smtClean="0"/>
              <a:t>Fraudulent online pharmacies selling harmful and/or ineffective medications</a:t>
            </a:r>
          </a:p>
          <a:p>
            <a:r>
              <a:rPr lang="en-US" dirty="0" smtClean="0"/>
              <a:t>Harmful and/or ineffective health-related products such as supplements for weight loss or health equipment</a:t>
            </a:r>
          </a:p>
          <a:p>
            <a:r>
              <a:rPr lang="en-US" dirty="0" smtClean="0"/>
              <a:t>Health insurance and medical discount card scams</a:t>
            </a:r>
          </a:p>
          <a:p>
            <a:endParaRPr lang="en-US" dirty="0" smtClean="0"/>
          </a:p>
          <a:p>
            <a:endParaRPr lang="en-US" dirty="0" smtClean="0"/>
          </a:p>
          <a:p>
            <a:r>
              <a:rPr lang="en-US" dirty="0" smtClean="0"/>
              <a:t>(Accessed on January 2, 2019)</a:t>
            </a:r>
          </a:p>
          <a:p>
            <a:r>
              <a:rPr lang="en-US" dirty="0" smtClean="0"/>
              <a:t>https://www.fda.gov/forconsumers/protectyourself/healthfraud/default.htm</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6</a:t>
            </a:fld>
            <a:endParaRPr lang="en-US" dirty="0"/>
          </a:p>
        </p:txBody>
      </p:sp>
    </p:spTree>
    <p:extLst>
      <p:ext uri="{BB962C8B-B14F-4D97-AF65-F5344CB8AC3E}">
        <p14:creationId xmlns:p14="http://schemas.microsoft.com/office/powerpoint/2010/main" val="160332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 will explore all of these topics further in the upcoming slides. </a:t>
            </a:r>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there are legitimate</a:t>
            </a:r>
            <a:r>
              <a:rPr lang="en-US" baseline="0" dirty="0"/>
              <a:t> online pharmacies and we will explore how to detect the ones that are in later slides, there are many fraudulent ones online. These pharmacies can carry harmful medications that are expired, counterfeit, mislabeled, contaminated, adulterated or contain no active ingredient or too much or too little active ingredient. </a:t>
            </a:r>
          </a:p>
          <a:p>
            <a:endParaRPr lang="en-US" baseline="0" dirty="0" smtClean="0"/>
          </a:p>
          <a:p>
            <a:r>
              <a:rPr lang="en-US" baseline="0" dirty="0" smtClean="0"/>
              <a:t>(Accessed on January 2, 2019)</a:t>
            </a:r>
            <a:endParaRPr lang="en-US" baseline="0" dirty="0"/>
          </a:p>
          <a:p>
            <a:r>
              <a:rPr lang="en-US" sz="1200" dirty="0">
                <a:hlinkClick r:id="rId3"/>
              </a:rPr>
              <a:t>https://www.nclnet.org/unregulated_online_pharmacies</a:t>
            </a:r>
            <a:endParaRPr lang="en-US" sz="1200"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a:t>
            </a:r>
            <a:r>
              <a:rPr lang="en-US" i="1" u="sng" dirty="0"/>
              <a:t>Instructor Note</a:t>
            </a:r>
            <a:r>
              <a:rPr lang="en-US" i="1" dirty="0"/>
              <a:t>: </a:t>
            </a:r>
            <a:r>
              <a:rPr lang="en-US" i="1" dirty="0" smtClean="0"/>
              <a:t>Internet</a:t>
            </a:r>
            <a:r>
              <a:rPr lang="en-US" i="1" baseline="0" dirty="0" smtClean="0"/>
              <a:t> Connection Required.** </a:t>
            </a:r>
            <a:r>
              <a:rPr lang="en-US" dirty="0"/>
              <a:t>This clip comes from a National</a:t>
            </a:r>
            <a:r>
              <a:rPr lang="en-US" baseline="0" dirty="0"/>
              <a:t> Geographic video called Illicit: The Dark Trade. </a:t>
            </a:r>
            <a:r>
              <a:rPr lang="en-US" dirty="0"/>
              <a:t>National Geographic explores the dark side of globalization and the underground economy. Based on the book, </a:t>
            </a:r>
            <a:r>
              <a:rPr lang="en-US" i="1" dirty="0"/>
              <a:t>Illicit,</a:t>
            </a:r>
            <a:r>
              <a:rPr lang="en-US" dirty="0"/>
              <a:t> by Dr. Moises Naim, highly acclaimed editor of Foreign Policy Magazine, this TV special explores the onslaught of illicit activities exploding worldwide and the consequences of globalization spurring arms trafficking and human smuggling to money laundering and music bootlegging</a:t>
            </a:r>
            <a:r>
              <a:rPr lang="en-US" dirty="0" smtClean="0"/>
              <a:t>.</a:t>
            </a:r>
          </a:p>
          <a:p>
            <a:endParaRPr lang="en-US" dirty="0" smtClean="0"/>
          </a:p>
          <a:p>
            <a:r>
              <a:rPr lang="en-US" dirty="0" smtClean="0"/>
              <a:t>The video can be found</a:t>
            </a:r>
            <a:r>
              <a:rPr lang="en-US" baseline="0" dirty="0" smtClean="0"/>
              <a:t> on YouTube here: https://youtu.be/3FljxI4tl_8?t=1071 </a:t>
            </a:r>
            <a:r>
              <a:rPr lang="en-US" dirty="0" smtClean="0"/>
              <a:t/>
            </a:r>
            <a:br>
              <a:rPr lang="en-US" dirty="0" smtClean="0"/>
            </a:br>
            <a:r>
              <a:rPr lang="en-US" dirty="0" smtClean="0"/>
              <a:t>Illicit – Counterfeit Medicines and</a:t>
            </a:r>
            <a:r>
              <a:rPr lang="en-US" baseline="0" dirty="0" smtClean="0"/>
              <a:t> Other Products.   Counterfeit medicines clip begins at 17:51</a:t>
            </a:r>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05884840-7209-4EF0-B596-BCC673C213C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93C45-A51B-498C-97E0-52D7E387CCA4}" type="slidenum">
              <a:rPr lang="en-US" smtClean="0"/>
              <a:pPr/>
              <a:t>‹#›</a:t>
            </a:fld>
            <a:endParaRPr lang="en-US" dirty="0"/>
          </a:p>
        </p:txBody>
      </p:sp>
      <p:sp>
        <p:nvSpPr>
          <p:cNvPr id="7" name="TextBox 6"/>
          <p:cNvSpPr txBox="1"/>
          <p:nvPr/>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Health-Related</a:t>
            </a:r>
            <a:r>
              <a:rPr lang="en-US" sz="2400" i="1" baseline="0" dirty="0">
                <a:solidFill>
                  <a:schemeClr val="bg1"/>
                </a:solidFill>
              </a:rPr>
              <a:t> Fraud</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693C45-A51B-498C-97E0-52D7E387CCA4}" type="slidenum">
              <a:rPr lang="en-US" smtClean="0"/>
              <a:pPr/>
              <a:t>‹#›</a:t>
            </a:fld>
            <a:endParaRPr lang="en-US" dirty="0"/>
          </a:p>
        </p:txBody>
      </p:sp>
      <p:sp>
        <p:nvSpPr>
          <p:cNvPr id="8" name="TextBox 7"/>
          <p:cNvSpPr txBox="1"/>
          <p:nvPr/>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Health</a:t>
            </a:r>
            <a:r>
              <a:rPr lang="en-US" sz="2400" i="1" baseline="0" dirty="0">
                <a:solidFill>
                  <a:schemeClr val="bg1"/>
                </a:solidFill>
              </a:rPr>
              <a:t>-Related Fraud</a:t>
            </a:r>
            <a:endParaRPr lang="en-US" sz="2400" i="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693C45-A51B-498C-97E0-52D7E387CCA4}" type="slidenum">
              <a:rPr lang="en-US" smtClean="0"/>
              <a:pPr/>
              <a:t>‹#›</a:t>
            </a:fld>
            <a:endParaRPr lang="en-US" dirty="0"/>
          </a:p>
        </p:txBody>
      </p:sp>
      <p:sp>
        <p:nvSpPr>
          <p:cNvPr id="10" name="TextBox 9"/>
          <p:cNvSpPr txBox="1"/>
          <p:nvPr/>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Health-Related Fraud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325EE6-CCD0-4ACC-B397-5D453D9E1CBD}"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693C45-A51B-498C-97E0-52D7E387CC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25EE6-CCD0-4ACC-B397-5D453D9E1CBD}" type="datetimeFigureOut">
              <a:rPr lang="en-US" smtClean="0"/>
              <a:pPr/>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3C45-A51B-498C-97E0-52D7E387CCA4}" type="slidenum">
              <a:rPr lang="en-US" smtClean="0"/>
              <a:pPr/>
              <a:t>‹#›</a:t>
            </a:fld>
            <a:endParaRPr lang="en-US" dirty="0"/>
          </a:p>
        </p:txBody>
      </p:sp>
      <p:pic>
        <p:nvPicPr>
          <p:cNvPr id="7" name="Picture 6" descr="PPT Template.jpg"/>
          <p:cNvPicPr>
            <a:picLocks noChangeAspect="1"/>
          </p:cNvPicPr>
          <p:nvPr/>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tc.gov/complai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safebee.com/health/some-bee-pollen-weight-loss-products-are-dangerous-scam" TargetMode="External"/><Relationship Id="rId3" Type="http://schemas.openxmlformats.org/officeDocument/2006/relationships/hyperlink" Target="https://www.aarp.org/money/scams-fraud/info-2019/new-medicare-card.html." TargetMode="External"/><Relationship Id="rId7" Type="http://schemas.openxmlformats.org/officeDocument/2006/relationships/hyperlink" Target="https://www.nerdwallet.com/blog/insurance/how-state-department-insurance-can-hel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nclnet.org/unregulated_online_pharmacies" TargetMode="External"/><Relationship Id="rId5" Type="http://schemas.openxmlformats.org/officeDocument/2006/relationships/hyperlink" Target="https://www.consumer.ftc.gov/articles/0165-discount-plan-or-health-insurance#medicaldiscountscams" TargetMode="External"/><Relationship Id="rId4" Type="http://schemas.openxmlformats.org/officeDocument/2006/relationships/hyperlink" Target="https://www.insurancefraud.org/scam-alerts-fake-health.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da.gov/ForConsumers/ConsumerUpdates/ucm048396.htm." TargetMode="External"/><Relationship Id="rId2" Type="http://schemas.openxmlformats.org/officeDocument/2006/relationships/hyperlink" Target="https://www.fda.gov/Drugs/ResourcesForYou/Consumers/BuyingUsingMedicineSafely/BuyingMedicinesOvertheInternet/BeSafeRxKnowYourOnlinePharmacy/ucm294170.htm#safely_purchase" TargetMode="External"/><Relationship Id="rId1" Type="http://schemas.openxmlformats.org/officeDocument/2006/relationships/slideLayout" Target="../slideLayouts/slideLayout2.xml"/><Relationship Id="rId6" Type="http://schemas.openxmlformats.org/officeDocument/2006/relationships/hyperlink" Target="https://www.ftccomplaintassistant.gov/#crnt&amp;panel1-1" TargetMode="External"/><Relationship Id="rId5" Type="http://schemas.openxmlformats.org/officeDocument/2006/relationships/hyperlink" Target="https://scambusters.org/healthinsurancescam.html" TargetMode="External"/><Relationship Id="rId4" Type="http://schemas.openxmlformats.org/officeDocument/2006/relationships/hyperlink" Target="https://www.fda.gov/ForConsumers/ConsumerUpdates/ucm048383.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youtu.be/3FljxI4tl_8?t=10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hutterstock_224800615.jpg"/>
          <p:cNvPicPr>
            <a:picLocks/>
          </p:cNvPicPr>
          <p:nvPr/>
        </p:nvPicPr>
        <p:blipFill>
          <a:blip r:embed="rId4" cstate="print"/>
          <a:srcRect l="6410" t="9630" r="1282" b="43827"/>
          <a:stretch>
            <a:fillRect/>
          </a:stretch>
        </p:blipFill>
        <p:spPr>
          <a:xfrm>
            <a:off x="0" y="1362075"/>
            <a:ext cx="5486400" cy="2295525"/>
          </a:xfrm>
          <a:prstGeom prst="rect">
            <a:avLst/>
          </a:prstGeom>
          <a:effectLst>
            <a:innerShdw blurRad="114300">
              <a:prstClr val="black"/>
            </a:innerShdw>
          </a:effectLst>
        </p:spPr>
      </p:pic>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4639056"/>
            <a:ext cx="5486400" cy="1609344"/>
          </a:xfrm>
          <a:prstGeom prst="rect">
            <a:avLst/>
          </a:prstGeom>
          <a:solidFill>
            <a:schemeClr val="bg1">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5" cstate="print"/>
          <a:srcRect t="35417" b="43055"/>
          <a:stretch>
            <a:fillRect/>
          </a:stretch>
        </p:blipFill>
        <p:spPr>
          <a:xfrm>
            <a:off x="5410200" y="3733800"/>
            <a:ext cx="3657600" cy="838200"/>
          </a:xfrm>
          <a:prstGeom prst="rect">
            <a:avLst/>
          </a:prstGeom>
        </p:spPr>
      </p:pic>
      <p:pic>
        <p:nvPicPr>
          <p:cNvPr id="15" name="Picture 14" descr="shutterstock_191298941.jpg"/>
          <p:cNvPicPr>
            <a:picLocks noChangeAspect="1"/>
          </p:cNvPicPr>
          <p:nvPr/>
        </p:nvPicPr>
        <p:blipFill>
          <a:blip r:embed="rId6" cstate="print"/>
          <a:stretch>
            <a:fillRect/>
          </a:stretch>
        </p:blipFill>
        <p:spPr>
          <a:xfrm>
            <a:off x="5562600" y="1360516"/>
            <a:ext cx="3582785" cy="2297084"/>
          </a:xfrm>
          <a:prstGeom prst="rect">
            <a:avLst/>
          </a:prstGeom>
          <a:noFill/>
          <a:ln>
            <a:noFill/>
          </a:ln>
          <a:effectLst>
            <a:innerShdw blurRad="114300">
              <a:prstClr val="black"/>
            </a:innerShdw>
          </a:effectLst>
        </p:spPr>
      </p:pic>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895600" y="3407230"/>
            <a:ext cx="6172200" cy="1470025"/>
          </a:xfrm>
        </p:spPr>
        <p:txBody>
          <a:bodyPr>
            <a:noAutofit/>
          </a:bodyPr>
          <a:lstStyle/>
          <a:p>
            <a:pPr algn="r"/>
            <a:r>
              <a:rPr lang="en-US" sz="3600" dirty="0">
                <a:solidFill>
                  <a:schemeClr val="bg1"/>
                </a:solidFill>
                <a:latin typeface="Articulate Narrow" pitchFamily="2" charset="0"/>
              </a:rPr>
              <a:t>Health-Related Fraud </a:t>
            </a:r>
          </a:p>
        </p:txBody>
      </p:sp>
      <p:pic>
        <p:nvPicPr>
          <p:cNvPr id="14" name="Picture 13" descr="background.png"/>
          <p:cNvPicPr>
            <a:picLocks noChangeAspect="1"/>
          </p:cNvPicPr>
          <p:nvPr/>
        </p:nvPicPr>
        <p:blipFill>
          <a:blip r:embed="rId5"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5" cstate="print"/>
          <a:srcRect t="35417" b="43055"/>
          <a:stretch>
            <a:fillRect/>
          </a:stretch>
        </p:blipFill>
        <p:spPr>
          <a:xfrm>
            <a:off x="3352800" y="3733800"/>
            <a:ext cx="3657600" cy="838200"/>
          </a:xfrm>
          <a:prstGeom prst="rect">
            <a:avLst/>
          </a:prstGeom>
        </p:spPr>
      </p:pic>
      <p:sp>
        <p:nvSpPr>
          <p:cNvPr id="29" name="Rectangle 28"/>
          <p:cNvSpPr/>
          <p:nvPr/>
        </p:nvSpPr>
        <p:spPr>
          <a:xfrm>
            <a:off x="0" y="4591050"/>
            <a:ext cx="9144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0" y="581602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18" name="Group 17">
            <a:extLst>
              <a:ext uri="{FF2B5EF4-FFF2-40B4-BE49-F238E27FC236}">
                <a16:creationId xmlns:a16="http://schemas.microsoft.com/office/drawing/2014/main" id="{3BBDC4B4-F60D-4BA8-B89D-C1A0ECB31BB0}"/>
              </a:ext>
            </a:extLst>
          </p:cNvPr>
          <p:cNvGrpSpPr/>
          <p:nvPr/>
        </p:nvGrpSpPr>
        <p:grpSpPr>
          <a:xfrm>
            <a:off x="2790305" y="4911122"/>
            <a:ext cx="3334789" cy="819148"/>
            <a:chOff x="3153747" y="5230554"/>
            <a:chExt cx="5583847" cy="1371600"/>
          </a:xfrm>
        </p:grpSpPr>
        <p:pic>
          <p:nvPicPr>
            <p:cNvPr id="20" name="Picture 19" descr="COPS Logo_Transparent (2).png">
              <a:extLst>
                <a:ext uri="{FF2B5EF4-FFF2-40B4-BE49-F238E27FC236}">
                  <a16:creationId xmlns:a16="http://schemas.microsoft.com/office/drawing/2014/main" id="{ABE52DF9-08AE-4875-A9F8-D484BDB04A07}"/>
                </a:ext>
              </a:extLst>
            </p:cNvPr>
            <p:cNvPicPr>
              <a:picLocks noChangeAspect="1"/>
            </p:cNvPicPr>
            <p:nvPr/>
          </p:nvPicPr>
          <p:blipFill>
            <a:blip r:embed="rId7" cstate="print"/>
            <a:stretch>
              <a:fillRect/>
            </a:stretch>
          </p:blipFill>
          <p:spPr>
            <a:xfrm>
              <a:off x="3153747" y="5523345"/>
              <a:ext cx="2834646" cy="914402"/>
            </a:xfrm>
            <a:prstGeom prst="rect">
              <a:avLst/>
            </a:prstGeom>
          </p:spPr>
        </p:pic>
        <p:pic>
          <p:nvPicPr>
            <p:cNvPr id="21" name="Picture 20" descr="IACP_Logo.gif">
              <a:extLst>
                <a:ext uri="{FF2B5EF4-FFF2-40B4-BE49-F238E27FC236}">
                  <a16:creationId xmlns:a16="http://schemas.microsoft.com/office/drawing/2014/main" id="{E947E7CC-5EC3-4C54-8D10-69BB38E0B844}"/>
                </a:ext>
              </a:extLst>
            </p:cNvPr>
            <p:cNvPicPr>
              <a:picLocks noChangeAspect="1"/>
            </p:cNvPicPr>
            <p:nvPr/>
          </p:nvPicPr>
          <p:blipFill>
            <a:blip r:embed="rId8" cstate="print"/>
            <a:stretch>
              <a:fillRect/>
            </a:stretch>
          </p:blipFill>
          <p:spPr>
            <a:xfrm>
              <a:off x="7365994" y="5230554"/>
              <a:ext cx="1371600" cy="1371600"/>
            </a:xfrm>
            <a:prstGeom prst="rect">
              <a:avLst/>
            </a:prstGeom>
          </p:spPr>
        </p:pic>
      </p:grpSp>
      <p:pic>
        <p:nvPicPr>
          <p:cNvPr id="22" name="Picture 21">
            <a:extLst>
              <a:ext uri="{FF2B5EF4-FFF2-40B4-BE49-F238E27FC236}">
                <a16:creationId xmlns:a16="http://schemas.microsoft.com/office/drawing/2014/main" id="{51BBD710-662F-416C-A18D-BD3148A3C9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3" name="Picture 22">
            <a:extLst>
              <a:ext uri="{FF2B5EF4-FFF2-40B4-BE49-F238E27FC236}">
                <a16:creationId xmlns:a16="http://schemas.microsoft.com/office/drawing/2014/main" id="{20EFC583-1DDA-4B9F-A2B4-22F529439C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Health-related fraud prevention</a:t>
            </a:r>
          </a:p>
        </p:txBody>
      </p:sp>
      <p:sp>
        <p:nvSpPr>
          <p:cNvPr id="5" name="Content Placeholder 4"/>
          <p:cNvSpPr>
            <a:spLocks noGrp="1"/>
          </p:cNvSpPr>
          <p:nvPr>
            <p:ph idx="1"/>
          </p:nvPr>
        </p:nvSpPr>
        <p:spPr>
          <a:xfrm>
            <a:off x="457200" y="2209800"/>
            <a:ext cx="4800600" cy="4114800"/>
          </a:xfrm>
        </p:spPr>
        <p:txBody>
          <a:bodyPr>
            <a:normAutofit fontScale="92500" lnSpcReduction="10000"/>
          </a:bodyPr>
          <a:lstStyle/>
          <a:p>
            <a:pPr marL="0" indent="0">
              <a:buNone/>
            </a:pPr>
            <a:r>
              <a:rPr lang="en-US" sz="2400" dirty="0"/>
              <a:t>Could Megan have prevented this health-related fraud ?</a:t>
            </a:r>
          </a:p>
          <a:p>
            <a:pPr marL="0" indent="0" algn="ctr">
              <a:buNone/>
            </a:pPr>
            <a:r>
              <a:rPr lang="en-US" b="1" dirty="0">
                <a:solidFill>
                  <a:schemeClr val="accent3">
                    <a:lumMod val="75000"/>
                  </a:schemeClr>
                </a:solidFill>
              </a:rPr>
              <a:t>YES</a:t>
            </a:r>
          </a:p>
          <a:p>
            <a:pPr marL="346075" indent="-346075"/>
            <a:r>
              <a:rPr lang="en-US" sz="2400" dirty="0">
                <a:solidFill>
                  <a:schemeClr val="tx1">
                    <a:lumMod val="95000"/>
                    <a:lumOff val="5000"/>
                  </a:schemeClr>
                </a:solidFill>
              </a:rPr>
              <a:t>Gotten a prescription from a licensed physician.</a:t>
            </a:r>
          </a:p>
          <a:p>
            <a:pPr marL="346075" indent="-346075"/>
            <a:r>
              <a:rPr lang="en-US" sz="2400" dirty="0">
                <a:solidFill>
                  <a:schemeClr val="tx1">
                    <a:lumMod val="95000"/>
                    <a:lumOff val="5000"/>
                  </a:schemeClr>
                </a:solidFill>
              </a:rPr>
              <a:t>Not ordered from a pharmacy outside the U.S. </a:t>
            </a:r>
          </a:p>
          <a:p>
            <a:pPr marL="346075" indent="-346075"/>
            <a:r>
              <a:rPr lang="en-US" sz="2400" dirty="0">
                <a:solidFill>
                  <a:schemeClr val="tx1">
                    <a:lumMod val="95000"/>
                    <a:lumOff val="5000"/>
                  </a:schemeClr>
                </a:solidFill>
              </a:rPr>
              <a:t>Made sure it was a legitimate licensed pharmacy.</a:t>
            </a:r>
          </a:p>
          <a:p>
            <a:pPr marL="346075" indent="-346075"/>
            <a:r>
              <a:rPr lang="en-US" sz="2400" dirty="0">
                <a:solidFill>
                  <a:schemeClr val="tx1">
                    <a:lumMod val="95000"/>
                    <a:lumOff val="5000"/>
                  </a:schemeClr>
                </a:solidFill>
              </a:rPr>
              <a:t>Noticed that the bargain price is too good to be true! </a:t>
            </a:r>
          </a:p>
          <a:p>
            <a:pPr marL="346075" indent="-346075"/>
            <a:endParaRPr lang="en-US" sz="2000" dirty="0">
              <a:solidFill>
                <a:schemeClr val="tx1">
                  <a:lumMod val="95000"/>
                  <a:lumOff val="5000"/>
                </a:schemeClr>
              </a:solidFill>
            </a:endParaRPr>
          </a:p>
          <a:p>
            <a:pPr marL="346075" indent="-346075"/>
            <a:endParaRPr lang="en-US" sz="2000" dirty="0">
              <a:solidFill>
                <a:schemeClr val="tx1">
                  <a:lumMod val="95000"/>
                  <a:lumOff val="5000"/>
                </a:schemeClr>
              </a:solidFill>
            </a:endParaRPr>
          </a:p>
          <a:p>
            <a:pPr marL="346075" indent="-346075"/>
            <a:endParaRPr lang="en-US" sz="2000" dirty="0">
              <a:solidFill>
                <a:schemeClr val="tx1">
                  <a:lumMod val="95000"/>
                  <a:lumOff val="5000"/>
                </a:schemeClr>
              </a:solidFill>
            </a:endParaRPr>
          </a:p>
          <a:p>
            <a:pPr marL="346075" indent="-346075"/>
            <a:endParaRPr lang="en-US" sz="2000" dirty="0">
              <a:solidFill>
                <a:schemeClr val="tx1">
                  <a:lumMod val="95000"/>
                  <a:lumOff val="5000"/>
                </a:schemeClr>
              </a:solidFill>
            </a:endParaRPr>
          </a:p>
        </p:txBody>
      </p:sp>
      <p:pic>
        <p:nvPicPr>
          <p:cNvPr id="8" name="Picture 7" descr="shutterstock_48810472.jpg"/>
          <p:cNvPicPr>
            <a:picLocks noChangeAspect="1"/>
          </p:cNvPicPr>
          <p:nvPr/>
        </p:nvPicPr>
        <p:blipFill>
          <a:blip r:embed="rId3" cstate="print"/>
          <a:srcRect l="10811" r="13513"/>
          <a:stretch>
            <a:fillRect/>
          </a:stretch>
        </p:blipFill>
        <p:spPr>
          <a:xfrm>
            <a:off x="5334000" y="2362200"/>
            <a:ext cx="3200400" cy="2819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of Fraudulent Online Pharmacy</a:t>
            </a:r>
          </a:p>
        </p:txBody>
      </p:sp>
      <p:sp>
        <p:nvSpPr>
          <p:cNvPr id="3" name="Content Placeholder 2"/>
          <p:cNvSpPr>
            <a:spLocks noGrp="1"/>
          </p:cNvSpPr>
          <p:nvPr>
            <p:ph idx="1"/>
          </p:nvPr>
        </p:nvSpPr>
        <p:spPr/>
        <p:txBody>
          <a:bodyPr>
            <a:normAutofit/>
          </a:bodyPr>
          <a:lstStyle/>
          <a:p>
            <a:r>
              <a:rPr lang="en-US" sz="2400" dirty="0"/>
              <a:t>Located outside the U.S. </a:t>
            </a:r>
          </a:p>
          <a:p>
            <a:r>
              <a:rPr lang="en-US" sz="2400" dirty="0"/>
              <a:t>Not licensed in the U.S. by any state agency</a:t>
            </a:r>
          </a:p>
          <a:p>
            <a:r>
              <a:rPr lang="en-US" sz="2400" dirty="0"/>
              <a:t>Does not require a prescription</a:t>
            </a:r>
          </a:p>
          <a:p>
            <a:r>
              <a:rPr lang="en-US" sz="2400" dirty="0"/>
              <a:t>Very low prices</a:t>
            </a:r>
          </a:p>
          <a:p>
            <a:r>
              <a:rPr lang="en-US" sz="2400" dirty="0"/>
              <a:t>Sends spam or unsolicited email offering big discounts</a:t>
            </a:r>
          </a:p>
          <a:p>
            <a:r>
              <a:rPr lang="en-US" sz="2400" dirty="0"/>
              <a:t>Ships prescriptions worldwide</a:t>
            </a:r>
          </a:p>
          <a:p>
            <a:r>
              <a:rPr lang="en-US" sz="2400" dirty="0"/>
              <a:t>Ships drugs from foreign country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of Legitimate Online Pharmacy</a:t>
            </a:r>
          </a:p>
        </p:txBody>
      </p:sp>
      <p:sp>
        <p:nvSpPr>
          <p:cNvPr id="3" name="Content Placeholder 2"/>
          <p:cNvSpPr>
            <a:spLocks noGrp="1"/>
          </p:cNvSpPr>
          <p:nvPr>
            <p:ph idx="1"/>
          </p:nvPr>
        </p:nvSpPr>
        <p:spPr/>
        <p:txBody>
          <a:bodyPr>
            <a:noAutofit/>
          </a:bodyPr>
          <a:lstStyle/>
          <a:p>
            <a:r>
              <a:rPr lang="en-US" sz="2400" dirty="0"/>
              <a:t>Requires a valid prescription from a doctor</a:t>
            </a:r>
          </a:p>
          <a:p>
            <a:r>
              <a:rPr lang="en-US" sz="2400" dirty="0"/>
              <a:t>Requires a detailed medical history from you</a:t>
            </a:r>
          </a:p>
          <a:p>
            <a:r>
              <a:rPr lang="en-US" sz="2400" dirty="0"/>
              <a:t>Clearly states their payment, privacy and shipping fees on their sites</a:t>
            </a:r>
          </a:p>
          <a:p>
            <a:r>
              <a:rPr lang="en-US" sz="2400" dirty="0"/>
              <a:t>Uses secure or encrypted website</a:t>
            </a:r>
          </a:p>
          <a:p>
            <a:r>
              <a:rPr lang="en-US" sz="2400" dirty="0"/>
              <a:t>Licensed by state board of pharmacy (or equivalent state agency) where the patient is located</a:t>
            </a:r>
          </a:p>
          <a:p>
            <a:r>
              <a:rPr lang="en-US" sz="2400" dirty="0"/>
              <a:t>Located in the U.S. and provides a physical street address</a:t>
            </a:r>
          </a:p>
          <a:p>
            <a:r>
              <a:rPr lang="en-US" sz="2400" dirty="0"/>
              <a:t>Has a licensed pharmacist available for consultation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Questionable Health Products</a:t>
            </a:r>
          </a:p>
        </p:txBody>
      </p:sp>
      <p:sp>
        <p:nvSpPr>
          <p:cNvPr id="3" name="Content Placeholder 2"/>
          <p:cNvSpPr>
            <a:spLocks noGrp="1"/>
          </p:cNvSpPr>
          <p:nvPr>
            <p:ph sz="half" idx="1"/>
          </p:nvPr>
        </p:nvSpPr>
        <p:spPr>
          <a:xfrm>
            <a:off x="457200" y="2209800"/>
            <a:ext cx="5181600" cy="3916363"/>
          </a:xfrm>
        </p:spPr>
        <p:txBody>
          <a:bodyPr>
            <a:normAutofit/>
          </a:bodyPr>
          <a:lstStyle/>
          <a:p>
            <a:r>
              <a:rPr lang="en-US" dirty="0"/>
              <a:t>Miracle Cure</a:t>
            </a:r>
          </a:p>
          <a:p>
            <a:r>
              <a:rPr lang="en-US" dirty="0"/>
              <a:t>Revolutionary Scientific Breakthrough</a:t>
            </a:r>
          </a:p>
          <a:p>
            <a:r>
              <a:rPr lang="en-US" dirty="0"/>
              <a:t> Alternative to Drugs or Surgery</a:t>
            </a:r>
          </a:p>
        </p:txBody>
      </p:sp>
      <p:pic>
        <p:nvPicPr>
          <p:cNvPr id="6" name="Picture 5" descr="shutterstock_179022608.jpg"/>
          <p:cNvPicPr>
            <a:picLocks noChangeAspect="1"/>
          </p:cNvPicPr>
          <p:nvPr/>
        </p:nvPicPr>
        <p:blipFill>
          <a:blip r:embed="rId3" cstate="print"/>
          <a:srcRect t="14375" r="7729"/>
          <a:stretch>
            <a:fillRect/>
          </a:stretch>
        </p:blipFill>
        <p:spPr>
          <a:xfrm>
            <a:off x="5805661" y="2057400"/>
            <a:ext cx="2881139" cy="3947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95400"/>
            <a:ext cx="8686800" cy="990600"/>
          </a:xfrm>
        </p:spPr>
        <p:txBody>
          <a:bodyPr>
            <a:noAutofit/>
          </a:bodyPr>
          <a:lstStyle/>
          <a:p>
            <a:r>
              <a:rPr lang="en-US" dirty="0"/>
              <a:t>Food and Drug Administration (FDA)</a:t>
            </a:r>
          </a:p>
        </p:txBody>
      </p:sp>
      <p:sp>
        <p:nvSpPr>
          <p:cNvPr id="5" name="Rectangle 4"/>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2362200"/>
            <a:ext cx="91440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2362200" y="2438400"/>
            <a:ext cx="6781800" cy="3733800"/>
          </a:xfrm>
        </p:spPr>
        <p:txBody>
          <a:bodyPr>
            <a:normAutofit/>
          </a:bodyPr>
          <a:lstStyle/>
          <a:p>
            <a:pPr marL="0" indent="0">
              <a:buNone/>
            </a:pPr>
            <a:r>
              <a:rPr lang="en-US" sz="2800" dirty="0"/>
              <a:t>“A health product is fraudulent if it is deceptively promoted as being effective against a disease or health condition but has not been scientifically proven safe and effective for that purpose.”</a:t>
            </a:r>
          </a:p>
          <a:p>
            <a:pPr marL="0" indent="0">
              <a:buNone/>
            </a:pPr>
            <a:r>
              <a:rPr lang="en-US" sz="2800" dirty="0"/>
              <a:t>			</a:t>
            </a:r>
            <a:r>
              <a:rPr lang="en-US" sz="1400" dirty="0"/>
              <a:t>Source: U.S. Food &amp; Drug Administration</a:t>
            </a:r>
          </a:p>
          <a:p>
            <a:pPr>
              <a:buNone/>
            </a:pPr>
            <a:endParaRPr lang="en-US" dirty="0"/>
          </a:p>
        </p:txBody>
      </p:sp>
      <p:pic>
        <p:nvPicPr>
          <p:cNvPr id="7" name="Picture 6" descr="shutterstock_180412982.jpg"/>
          <p:cNvPicPr>
            <a:picLocks noChangeAspect="1"/>
          </p:cNvPicPr>
          <p:nvPr/>
        </p:nvPicPr>
        <p:blipFill>
          <a:blip r:embed="rId3" cstate="print"/>
          <a:srcRect t="7407" b="6173"/>
          <a:stretch>
            <a:fillRect/>
          </a:stretch>
        </p:blipFill>
        <p:spPr>
          <a:xfrm>
            <a:off x="152400" y="2438400"/>
            <a:ext cx="2057400" cy="266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924800" cy="1371600"/>
          </a:xfrm>
        </p:spPr>
        <p:txBody>
          <a:bodyPr>
            <a:noAutofit/>
          </a:bodyPr>
          <a:lstStyle/>
          <a:p>
            <a:pPr algn="l"/>
            <a:r>
              <a:rPr lang="en-US" sz="3600" dirty="0"/>
              <a:t>Many fraudulent products make make make claims related to:</a:t>
            </a:r>
          </a:p>
        </p:txBody>
      </p:sp>
      <p:sp>
        <p:nvSpPr>
          <p:cNvPr id="3" name="Content Placeholder 2"/>
          <p:cNvSpPr>
            <a:spLocks noGrp="1"/>
          </p:cNvSpPr>
          <p:nvPr>
            <p:ph sz="half" idx="1"/>
          </p:nvPr>
        </p:nvSpPr>
        <p:spPr>
          <a:xfrm>
            <a:off x="457200" y="2560637"/>
            <a:ext cx="5181600" cy="3916363"/>
          </a:xfrm>
        </p:spPr>
        <p:txBody>
          <a:bodyPr>
            <a:normAutofit/>
          </a:bodyPr>
          <a:lstStyle/>
          <a:p>
            <a:r>
              <a:rPr lang="en-US" dirty="0"/>
              <a:t>Weight loss</a:t>
            </a:r>
          </a:p>
          <a:p>
            <a:r>
              <a:rPr lang="en-US" dirty="0"/>
              <a:t>Sexual performance</a:t>
            </a:r>
          </a:p>
          <a:p>
            <a:r>
              <a:rPr lang="en-US" dirty="0"/>
              <a:t>Memory loss</a:t>
            </a:r>
          </a:p>
          <a:p>
            <a:r>
              <a:rPr lang="en-US" dirty="0"/>
              <a:t>Serious diseases such as cancer, diabetes, heart disease, arthritis and Alzheimer’s </a:t>
            </a:r>
          </a:p>
        </p:txBody>
      </p:sp>
      <p:pic>
        <p:nvPicPr>
          <p:cNvPr id="6" name="Content Placeholder 5" descr="shutterstock_100466146.jpg"/>
          <p:cNvPicPr>
            <a:picLocks noGrp="1" noChangeAspect="1"/>
          </p:cNvPicPr>
          <p:nvPr>
            <p:ph sz="half" idx="2"/>
          </p:nvPr>
        </p:nvPicPr>
        <p:blipFill>
          <a:blip r:embed="rId3" cstate="print"/>
          <a:srcRect l="15942" r="14493" b="2174"/>
          <a:stretch>
            <a:fillRect/>
          </a:stretch>
        </p:blipFill>
        <p:spPr>
          <a:xfrm>
            <a:off x="5486400" y="1295400"/>
            <a:ext cx="3657600" cy="3429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 Xiu Tang Bee Pollen</a:t>
            </a:r>
          </a:p>
        </p:txBody>
      </p:sp>
      <p:pic>
        <p:nvPicPr>
          <p:cNvPr id="6" name="Picture 5" descr="shutterstock_163888526.jpg"/>
          <p:cNvPicPr>
            <a:picLocks noChangeAspect="1"/>
          </p:cNvPicPr>
          <p:nvPr/>
        </p:nvPicPr>
        <p:blipFill>
          <a:blip r:embed="rId3" cstate="print"/>
          <a:srcRect l="20833" t="18750" r="22500" b="10000"/>
          <a:stretch>
            <a:fillRect/>
          </a:stretch>
        </p:blipFill>
        <p:spPr>
          <a:xfrm>
            <a:off x="5943600" y="2231204"/>
            <a:ext cx="3014579" cy="2590800"/>
          </a:xfrm>
          <a:prstGeom prst="rect">
            <a:avLst/>
          </a:prstGeom>
        </p:spPr>
      </p:pic>
      <p:sp>
        <p:nvSpPr>
          <p:cNvPr id="3" name="Content Placeholder 2"/>
          <p:cNvSpPr>
            <a:spLocks noGrp="1"/>
          </p:cNvSpPr>
          <p:nvPr>
            <p:ph idx="1"/>
          </p:nvPr>
        </p:nvSpPr>
        <p:spPr>
          <a:xfrm>
            <a:off x="457200" y="2209800"/>
            <a:ext cx="6096000" cy="4114800"/>
          </a:xfrm>
        </p:spPr>
        <p:txBody>
          <a:bodyPr>
            <a:normAutofit fontScale="92500" lnSpcReduction="10000"/>
          </a:bodyPr>
          <a:lstStyle/>
          <a:p>
            <a:r>
              <a:rPr lang="en-US" sz="2800" dirty="0"/>
              <a:t>Product marketed for weight loss</a:t>
            </a:r>
          </a:p>
          <a:p>
            <a:r>
              <a:rPr lang="en-US" sz="2800" dirty="0"/>
              <a:t>FDA found it </a:t>
            </a:r>
            <a:r>
              <a:rPr lang="en-US" sz="2800" dirty="0" smtClean="0"/>
              <a:t>contained dangerous drug ingredients known as sibutramine and/or phenolphthalein.</a:t>
            </a:r>
          </a:p>
          <a:p>
            <a:r>
              <a:rPr lang="en-US" sz="2800" dirty="0" smtClean="0"/>
              <a:t>Sibutramine </a:t>
            </a:r>
            <a:r>
              <a:rPr lang="en-US" sz="2800" dirty="0"/>
              <a:t>and </a:t>
            </a:r>
            <a:r>
              <a:rPr lang="en-US" sz="2800" dirty="0" smtClean="0"/>
              <a:t>phenolphthalein was </a:t>
            </a:r>
            <a:r>
              <a:rPr lang="en-US" sz="2800" dirty="0"/>
              <a:t>removed from the market </a:t>
            </a:r>
            <a:r>
              <a:rPr lang="en-US" sz="2800" dirty="0" smtClean="0"/>
              <a:t>in October 2010.</a:t>
            </a:r>
          </a:p>
          <a:p>
            <a:r>
              <a:rPr lang="en-US" sz="2800" dirty="0" smtClean="0"/>
              <a:t>Sibutramine increases </a:t>
            </a:r>
            <a:r>
              <a:rPr lang="en-US" sz="2800" dirty="0"/>
              <a:t>risk of heart attack and </a:t>
            </a:r>
            <a:r>
              <a:rPr lang="en-US" sz="2800" dirty="0" smtClean="0"/>
              <a:t>stroke</a:t>
            </a:r>
          </a:p>
          <a:p>
            <a:r>
              <a:rPr lang="en-US" sz="2800" dirty="0" smtClean="0"/>
              <a:t>Phenolphthalein has cancer causing risks </a:t>
            </a:r>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Cures</a:t>
            </a:r>
          </a:p>
        </p:txBody>
      </p:sp>
      <p:sp>
        <p:nvSpPr>
          <p:cNvPr id="3" name="Content Placeholder 2"/>
          <p:cNvSpPr>
            <a:spLocks noGrp="1"/>
          </p:cNvSpPr>
          <p:nvPr>
            <p:ph idx="1"/>
          </p:nvPr>
        </p:nvSpPr>
        <p:spPr>
          <a:xfrm>
            <a:off x="457200" y="2209800"/>
            <a:ext cx="6400800" cy="4114800"/>
          </a:xfrm>
        </p:spPr>
        <p:txBody>
          <a:bodyPr>
            <a:normAutofit/>
          </a:bodyPr>
          <a:lstStyle/>
          <a:p>
            <a:r>
              <a:rPr lang="en-US" sz="2800" dirty="0"/>
              <a:t>Treats all forms of cancer</a:t>
            </a:r>
          </a:p>
          <a:p>
            <a:r>
              <a:rPr lang="en-US" sz="2800" dirty="0"/>
              <a:t>Shrinks or kills cancer cells and tumors</a:t>
            </a:r>
          </a:p>
          <a:p>
            <a:r>
              <a:rPr lang="en-US" sz="2800" dirty="0"/>
              <a:t>More effective than chemotherapy</a:t>
            </a:r>
          </a:p>
          <a:p>
            <a:r>
              <a:rPr lang="en-US" sz="2800" dirty="0"/>
              <a:t>Leaves healthy cells intact</a:t>
            </a:r>
          </a:p>
          <a:p>
            <a:r>
              <a:rPr lang="en-US" sz="2800" dirty="0"/>
              <a:t>Cures cancer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144" y="2057400"/>
            <a:ext cx="2110656" cy="3517760"/>
          </a:xfrm>
          <a:prstGeom prst="rect">
            <a:avLst/>
          </a:prstGeom>
        </p:spPr>
      </p:pic>
    </p:spTree>
    <p:extLst>
      <p:ext uri="{BB962C8B-B14F-4D97-AF65-F5344CB8AC3E}">
        <p14:creationId xmlns:p14="http://schemas.microsoft.com/office/powerpoint/2010/main" val="418847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that a product is fraudulent </a:t>
            </a:r>
          </a:p>
        </p:txBody>
      </p:sp>
      <p:sp>
        <p:nvSpPr>
          <p:cNvPr id="3" name="Content Placeholder 2"/>
          <p:cNvSpPr>
            <a:spLocks noGrp="1"/>
          </p:cNvSpPr>
          <p:nvPr>
            <p:ph idx="1"/>
          </p:nvPr>
        </p:nvSpPr>
        <p:spPr/>
        <p:txBody>
          <a:bodyPr>
            <a:normAutofit/>
          </a:bodyPr>
          <a:lstStyle/>
          <a:p>
            <a:r>
              <a:rPr lang="en-US" sz="2800" dirty="0"/>
              <a:t>One product does it all</a:t>
            </a:r>
          </a:p>
          <a:p>
            <a:r>
              <a:rPr lang="en-US" sz="2800" dirty="0"/>
              <a:t>Personal testimonials</a:t>
            </a:r>
          </a:p>
          <a:p>
            <a:r>
              <a:rPr lang="en-US" sz="2800" dirty="0"/>
              <a:t>Quick fixes</a:t>
            </a:r>
          </a:p>
          <a:p>
            <a:r>
              <a:rPr lang="en-US" sz="2800" dirty="0"/>
              <a:t>All natural</a:t>
            </a:r>
          </a:p>
          <a:p>
            <a:r>
              <a:rPr lang="en-US" sz="2800" dirty="0"/>
              <a:t>Miracle cure</a:t>
            </a:r>
          </a:p>
          <a:p>
            <a:r>
              <a:rPr lang="en-US" sz="2800" dirty="0"/>
              <a:t>Conspiracy theories </a:t>
            </a:r>
            <a:br>
              <a:rPr lang="en-US" sz="2800" dirty="0"/>
            </a:b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a:lstStyle/>
          <a:p>
            <a:r>
              <a:rPr lang="en-US" dirty="0"/>
              <a:t>Health Insurance Scams </a:t>
            </a:r>
          </a:p>
        </p:txBody>
      </p:sp>
      <p:sp>
        <p:nvSpPr>
          <p:cNvPr id="6" name="Content Placeholder 5"/>
          <p:cNvSpPr>
            <a:spLocks noGrp="1"/>
          </p:cNvSpPr>
          <p:nvPr>
            <p:ph sz="half" idx="2"/>
          </p:nvPr>
        </p:nvSpPr>
        <p:spPr>
          <a:xfrm>
            <a:off x="4724400" y="2133600"/>
            <a:ext cx="4114800" cy="3992563"/>
          </a:xfrm>
        </p:spPr>
        <p:txBody>
          <a:bodyPr>
            <a:normAutofit fontScale="92500"/>
          </a:bodyPr>
          <a:lstStyle/>
          <a:p>
            <a:pPr marL="0" indent="0">
              <a:buNone/>
            </a:pPr>
            <a:r>
              <a:rPr lang="en-US" sz="3200" dirty="0"/>
              <a:t>Scammers selling </a:t>
            </a:r>
            <a:r>
              <a:rPr lang="en-US" sz="3200" dirty="0" smtClean="0"/>
              <a:t>false </a:t>
            </a:r>
            <a:r>
              <a:rPr lang="en-US" sz="3200" dirty="0"/>
              <a:t>health </a:t>
            </a:r>
            <a:r>
              <a:rPr lang="en-US" sz="3200" dirty="0" smtClean="0"/>
              <a:t>insurance to gain personal information for financial gain </a:t>
            </a:r>
            <a:endParaRPr lang="en-US" sz="3200" dirty="0"/>
          </a:p>
          <a:p>
            <a:pPr lvl="1"/>
            <a:r>
              <a:rPr lang="en-US" sz="2800" dirty="0"/>
              <a:t>Affordable premiums</a:t>
            </a:r>
          </a:p>
          <a:p>
            <a:pPr lvl="1"/>
            <a:r>
              <a:rPr lang="en-US" sz="2800" dirty="0"/>
              <a:t>No medical exams</a:t>
            </a:r>
          </a:p>
          <a:p>
            <a:pPr lvl="1"/>
            <a:r>
              <a:rPr lang="en-US" sz="2800" dirty="0"/>
              <a:t>Guaranteed acceptance </a:t>
            </a:r>
          </a:p>
          <a:p>
            <a:endParaRPr lang="en-US" sz="3200" dirty="0"/>
          </a:p>
        </p:txBody>
      </p:sp>
      <p:pic>
        <p:nvPicPr>
          <p:cNvPr id="5" name="Picture 4" descr="shutterstock_226628770.jpg"/>
          <p:cNvPicPr>
            <a:picLocks noChangeAspect="1"/>
          </p:cNvPicPr>
          <p:nvPr/>
        </p:nvPicPr>
        <p:blipFill>
          <a:blip r:embed="rId3" cstate="print"/>
          <a:stretch>
            <a:fillRect/>
          </a:stretch>
        </p:blipFill>
        <p:spPr>
          <a:xfrm>
            <a:off x="304800" y="2162726"/>
            <a:ext cx="4267200" cy="3780874"/>
          </a:xfrm>
          <a:prstGeom prst="rect">
            <a:avLst/>
          </a:prstGeom>
          <a:effectLst>
            <a:innerShdw blurRad="114300">
              <a:prstClr val="black"/>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352800" y="2514600"/>
            <a:ext cx="5791200" cy="4114800"/>
          </a:xfrm>
        </p:spPr>
        <p:txBody>
          <a:bodyPr>
            <a:normAutofit/>
          </a:bodyPr>
          <a:lstStyle/>
          <a:p>
            <a:r>
              <a:rPr lang="en-US" sz="2800" dirty="0">
                <a:solidFill>
                  <a:schemeClr val="bg1"/>
                </a:solidFill>
              </a:rPr>
              <a:t>Megan is a second grade teacher.</a:t>
            </a:r>
            <a:endParaRPr lang="en-US" sz="2400" dirty="0">
              <a:solidFill>
                <a:schemeClr val="bg1"/>
              </a:solidFill>
            </a:endParaRPr>
          </a:p>
          <a:p>
            <a:r>
              <a:rPr lang="en-US" sz="2800" dirty="0">
                <a:solidFill>
                  <a:schemeClr val="bg1"/>
                </a:solidFill>
              </a:rPr>
              <a:t>Last year, Megan repeatedly caught various illnesses from her students.</a:t>
            </a:r>
          </a:p>
          <a:p>
            <a:r>
              <a:rPr lang="en-US" sz="2800" dirty="0">
                <a:solidFill>
                  <a:schemeClr val="bg1"/>
                </a:solidFill>
              </a:rPr>
              <a:t>She decides to prepare for flu season ahead of time.</a:t>
            </a:r>
          </a:p>
          <a:p>
            <a:endParaRPr lang="en-US" sz="2800" dirty="0"/>
          </a:p>
        </p:txBody>
      </p:sp>
      <p:pic>
        <p:nvPicPr>
          <p:cNvPr id="13" name="Picture 12" descr="background.png"/>
          <p:cNvPicPr>
            <a:picLocks noChangeAspect="1"/>
          </p:cNvPicPr>
          <p:nvPr/>
        </p:nvPicPr>
        <p:blipFill>
          <a:blip r:embed="rId3"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dirty="0">
                <a:solidFill>
                  <a:schemeClr val="bg1"/>
                </a:solidFill>
              </a:rPr>
              <a:t>Meet Megan</a:t>
            </a:r>
          </a:p>
        </p:txBody>
      </p:sp>
      <p:pic>
        <p:nvPicPr>
          <p:cNvPr id="10" name="Picture 9" descr="shutterstock_54522421.jpg"/>
          <p:cNvPicPr>
            <a:picLocks noChangeAspect="1"/>
          </p:cNvPicPr>
          <p:nvPr/>
        </p:nvPicPr>
        <p:blipFill>
          <a:blip r:embed="rId4" cstate="print"/>
          <a:srcRect l="20755"/>
          <a:stretch>
            <a:fillRect/>
          </a:stretch>
        </p:blipFill>
        <p:spPr>
          <a:xfrm>
            <a:off x="0" y="2362200"/>
            <a:ext cx="3200400" cy="2819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lstStyle/>
          <a:p>
            <a:r>
              <a:rPr lang="en-US" dirty="0"/>
              <a:t>Health Care Marketplace Scams</a:t>
            </a:r>
          </a:p>
        </p:txBody>
      </p:sp>
      <p:sp>
        <p:nvSpPr>
          <p:cNvPr id="3" name="Content Placeholder 2"/>
          <p:cNvSpPr>
            <a:spLocks noGrp="1"/>
          </p:cNvSpPr>
          <p:nvPr>
            <p:ph sz="half" idx="1"/>
          </p:nvPr>
        </p:nvSpPr>
        <p:spPr>
          <a:xfrm>
            <a:off x="457201" y="2209800"/>
            <a:ext cx="4038600" cy="3916363"/>
          </a:xfrm>
        </p:spPr>
        <p:txBody>
          <a:bodyPr>
            <a:normAutofit/>
          </a:bodyPr>
          <a:lstStyle/>
          <a:p>
            <a:pPr marL="0" indent="0">
              <a:buNone/>
            </a:pPr>
            <a:r>
              <a:rPr lang="en-US" dirty="0"/>
              <a:t>Scammers try to con victims out of their personal information by telling them they are going to be issued a national health card.</a:t>
            </a:r>
          </a:p>
          <a:p>
            <a:pPr>
              <a:buNone/>
            </a:pPr>
            <a:endParaRPr lang="en-US" dirty="0"/>
          </a:p>
          <a:p>
            <a:pPr>
              <a:buNone/>
            </a:pPr>
            <a:endParaRPr lang="en-US" dirty="0"/>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0473"/>
          <a:stretch/>
        </p:blipFill>
        <p:spPr>
          <a:xfrm>
            <a:off x="4489808" y="2362200"/>
            <a:ext cx="4044593" cy="3012342"/>
          </a:xfrm>
          <a:prstGeom prst="ellipse">
            <a:avLst/>
          </a:prstGeom>
          <a:ln w="3175" cap="rnd">
            <a:solidFill>
              <a:schemeClr val="tx1"/>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lstStyle/>
          <a:p>
            <a:r>
              <a:rPr lang="en-US" dirty="0"/>
              <a:t>Medicare Card Scams</a:t>
            </a:r>
          </a:p>
        </p:txBody>
      </p:sp>
      <p:sp>
        <p:nvSpPr>
          <p:cNvPr id="3" name="Content Placeholder 2"/>
          <p:cNvSpPr>
            <a:spLocks noGrp="1"/>
          </p:cNvSpPr>
          <p:nvPr>
            <p:ph sz="half" idx="1"/>
          </p:nvPr>
        </p:nvSpPr>
        <p:spPr>
          <a:xfrm>
            <a:off x="457200" y="2209800"/>
            <a:ext cx="8229600" cy="3916363"/>
          </a:xfrm>
        </p:spPr>
        <p:txBody>
          <a:bodyPr>
            <a:normAutofit/>
          </a:bodyPr>
          <a:lstStyle/>
          <a:p>
            <a:pPr marL="0" indent="0">
              <a:buNone/>
            </a:pPr>
            <a:r>
              <a:rPr lang="en-US" dirty="0"/>
              <a:t>Scammers try and con victims out of their personal information by telling them they are going to be issued a “replacement card.”</a:t>
            </a:r>
          </a:p>
          <a:p>
            <a:pPr>
              <a:buNone/>
            </a:pPr>
            <a:endParaRPr lang="en-US" sz="2400" dirty="0"/>
          </a:p>
          <a:p>
            <a:pPr>
              <a:buNone/>
            </a:pPr>
            <a:endParaRPr lang="en-US" sz="2400" dirty="0"/>
          </a:p>
        </p:txBody>
      </p:sp>
      <p:pic>
        <p:nvPicPr>
          <p:cNvPr id="1026" name="Picture 2" descr="Image result for new medicare 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429000"/>
            <a:ext cx="3937000" cy="2479572"/>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7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Discount Card Scams</a:t>
            </a:r>
          </a:p>
        </p:txBody>
      </p:sp>
      <p:sp>
        <p:nvSpPr>
          <p:cNvPr id="3" name="Content Placeholder 2"/>
          <p:cNvSpPr>
            <a:spLocks noGrp="1"/>
          </p:cNvSpPr>
          <p:nvPr>
            <p:ph idx="1"/>
          </p:nvPr>
        </p:nvSpPr>
        <p:spPr/>
        <p:txBody>
          <a:bodyPr>
            <a:normAutofit/>
          </a:bodyPr>
          <a:lstStyle/>
          <a:p>
            <a:r>
              <a:rPr lang="en-US" sz="2800" dirty="0"/>
              <a:t>Presented as substitute for medical insurance</a:t>
            </a:r>
          </a:p>
          <a:p>
            <a:r>
              <a:rPr lang="en-US" sz="2800" dirty="0"/>
              <a:t>Discounts on everything from eye exams to dental work</a:t>
            </a:r>
          </a:p>
          <a:p>
            <a:r>
              <a:rPr lang="en-US" sz="2800" dirty="0"/>
              <a:t>Ads for them can be found all over internet, in print and televised media</a:t>
            </a:r>
          </a:p>
          <a:p>
            <a:r>
              <a:rPr lang="en-US" sz="2800" dirty="0"/>
              <a:t>Scammers try and get victim to divulge personal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avoid victimization </a:t>
            </a:r>
          </a:p>
        </p:txBody>
      </p:sp>
      <p:sp>
        <p:nvSpPr>
          <p:cNvPr id="3" name="Content Placeholder 2"/>
          <p:cNvSpPr>
            <a:spLocks noGrp="1"/>
          </p:cNvSpPr>
          <p:nvPr>
            <p:ph idx="1"/>
          </p:nvPr>
        </p:nvSpPr>
        <p:spPr/>
        <p:txBody>
          <a:bodyPr>
            <a:normAutofit/>
          </a:bodyPr>
          <a:lstStyle/>
          <a:p>
            <a:r>
              <a:rPr lang="en-US" sz="2800" dirty="0"/>
              <a:t>Check with your state’s department of insurance to see if the company is properly licensed</a:t>
            </a:r>
          </a:p>
          <a:p>
            <a:r>
              <a:rPr lang="en-US" sz="2800" dirty="0"/>
              <a:t>Research it, if you discover complaints, hidden fees, false promises, avoid the offer</a:t>
            </a:r>
          </a:p>
          <a:p>
            <a:r>
              <a:rPr lang="en-US" sz="2800" dirty="0"/>
              <a:t>Don’t divulge any personal information</a:t>
            </a:r>
          </a:p>
          <a:p>
            <a:r>
              <a:rPr lang="en-US" sz="2800" dirty="0"/>
              <a:t>Report your complaint to the Federal Trade Commission </a:t>
            </a:r>
            <a:r>
              <a:rPr lang="en-US" sz="2800" i="1" dirty="0">
                <a:solidFill>
                  <a:schemeClr val="accent3">
                    <a:lumMod val="75000"/>
                  </a:schemeClr>
                </a:solidFill>
                <a:hlinkClick r:id="rId3"/>
              </a:rPr>
              <a:t>www.ftc.gov/complaint</a:t>
            </a:r>
            <a:endParaRPr lang="en-US" sz="2800" i="1" dirty="0">
              <a:solidFill>
                <a:schemeClr val="accent3">
                  <a:lumMod val="75000"/>
                </a:schemeClr>
              </a:solidFill>
            </a:endParaRPr>
          </a:p>
          <a:p>
            <a:endParaRPr lang="en-US" sz="2800" i="1" dirty="0">
              <a:solidFill>
                <a:schemeClr val="accent3">
                  <a:lumMod val="75000"/>
                </a:schemeClr>
              </a:solidFill>
            </a:endParaRPr>
          </a:p>
          <a:p>
            <a:endParaRPr lang="en-US" sz="2800" dirty="0"/>
          </a:p>
          <a:p>
            <a:pPr>
              <a:buNone/>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562100"/>
            <a:ext cx="7848600" cy="3924300"/>
          </a:xfrm>
          <a:prstGeom prst="rect">
            <a:avLst/>
          </a:prstGeom>
        </p:spPr>
      </p:pic>
      <p:sp>
        <p:nvSpPr>
          <p:cNvPr id="7" name="Title 1"/>
          <p:cNvSpPr>
            <a:spLocks noGrp="1"/>
          </p:cNvSpPr>
          <p:nvPr>
            <p:ph type="title"/>
          </p:nvPr>
        </p:nvSpPr>
        <p:spPr>
          <a:xfrm>
            <a:off x="3429000" y="31242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07730" y="5181600"/>
            <a:ext cx="8915400" cy="984885"/>
          </a:xfrm>
          <a:prstGeom prst="rect">
            <a:avLst/>
          </a:prstGeom>
          <a:noFill/>
        </p:spPr>
        <p:txBody>
          <a:bodyPr wrap="square" rtlCol="0">
            <a:spAutoFit/>
          </a:bodyPr>
          <a:lstStyle/>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Credit</a:t>
            </a:r>
          </a:p>
        </p:txBody>
      </p:sp>
      <p:sp>
        <p:nvSpPr>
          <p:cNvPr id="3" name="Content Placeholder 2"/>
          <p:cNvSpPr>
            <a:spLocks noGrp="1"/>
          </p:cNvSpPr>
          <p:nvPr>
            <p:ph idx="1"/>
          </p:nvPr>
        </p:nvSpPr>
        <p:spPr/>
        <p:txBody>
          <a:bodyPr>
            <a:normAutofit fontScale="92500" lnSpcReduction="20000"/>
          </a:bodyPr>
          <a:lstStyle/>
          <a:p>
            <a:pPr marL="0" indent="0">
              <a:buNone/>
            </a:pPr>
            <a:r>
              <a:rPr lang="en-US" sz="1600" dirty="0">
                <a:solidFill>
                  <a:schemeClr val="tx1">
                    <a:lumMod val="65000"/>
                    <a:lumOff val="35000"/>
                  </a:schemeClr>
                </a:solidFill>
              </a:rPr>
              <a:t>“94686637 Copyright  </a:t>
            </a:r>
            <a:r>
              <a:rPr lang="en-US" sz="1600" dirty="0" err="1">
                <a:solidFill>
                  <a:schemeClr val="tx1">
                    <a:lumMod val="65000"/>
                    <a:lumOff val="35000"/>
                  </a:schemeClr>
                </a:solidFill>
              </a:rPr>
              <a:t>fotographic</a:t>
            </a:r>
            <a:r>
              <a:rPr lang="en-US" sz="1600" dirty="0">
                <a:solidFill>
                  <a:schemeClr val="tx1">
                    <a:lumMod val="65000"/>
                    <a:lumOff val="35000"/>
                  </a:schemeClr>
                </a:solidFill>
              </a:rPr>
              <a:t> 1980, 2015 Used under license from Shutterstock.com“, “214296676 Copyright  </a:t>
            </a:r>
            <a:r>
              <a:rPr lang="en-US" sz="1600" dirty="0" err="1">
                <a:solidFill>
                  <a:schemeClr val="tx1">
                    <a:lumMod val="65000"/>
                    <a:lumOff val="35000"/>
                  </a:schemeClr>
                </a:solidFill>
              </a:rPr>
              <a:t>master_art</a:t>
            </a:r>
            <a:r>
              <a:rPr lang="en-US" sz="1600" dirty="0">
                <a:solidFill>
                  <a:schemeClr val="tx1">
                    <a:lumMod val="65000"/>
                    <a:lumOff val="35000"/>
                  </a:schemeClr>
                </a:solidFill>
              </a:rPr>
              <a:t>, 2015 Used under license from Shutterstock.com“,</a:t>
            </a:r>
          </a:p>
          <a:p>
            <a:pPr marL="0" indent="0">
              <a:buNone/>
            </a:pPr>
            <a:r>
              <a:rPr lang="en-US" sz="1600" dirty="0">
                <a:solidFill>
                  <a:schemeClr val="tx1">
                    <a:lumMod val="65000"/>
                    <a:lumOff val="35000"/>
                  </a:schemeClr>
                </a:solidFill>
              </a:rPr>
              <a:t> “191298941 Copyright  JENG_NIAMWHAN, 2015 Used under license from Shutterstock.com“, “224800615 Copyright  </a:t>
            </a:r>
            <a:r>
              <a:rPr lang="en-US" sz="1600" dirty="0" err="1">
                <a:solidFill>
                  <a:schemeClr val="tx1">
                    <a:lumMod val="65000"/>
                    <a:lumOff val="35000"/>
                  </a:schemeClr>
                </a:solidFill>
              </a:rPr>
              <a:t>JMiks</a:t>
            </a:r>
            <a:r>
              <a:rPr lang="en-US" sz="1600" dirty="0">
                <a:solidFill>
                  <a:schemeClr val="tx1">
                    <a:lumMod val="65000"/>
                    <a:lumOff val="35000"/>
                  </a:schemeClr>
                </a:solidFill>
              </a:rPr>
              <a:t>, 2015 Used under license from Shutterstock.com“, “54522421 Copyright  Alexander </a:t>
            </a:r>
            <a:r>
              <a:rPr lang="en-US" sz="1600" dirty="0" err="1">
                <a:solidFill>
                  <a:schemeClr val="tx1">
                    <a:lumMod val="65000"/>
                    <a:lumOff val="35000"/>
                  </a:schemeClr>
                </a:solidFill>
              </a:rPr>
              <a:t>Raths</a:t>
            </a:r>
            <a:r>
              <a:rPr lang="en-US" sz="1600" dirty="0">
                <a:solidFill>
                  <a:schemeClr val="tx1">
                    <a:lumMod val="65000"/>
                    <a:lumOff val="35000"/>
                  </a:schemeClr>
                </a:solidFill>
              </a:rPr>
              <a:t>, 2015 Used under license from Shutterstock.com“, " 214833409 Copyright  jannoon028, 2015 Used under license from Shutterstock.com“, " 83947003 Copyright  T33kid, 2015 Used under license from Shutterstock.com“, “108587627 Copyright  </a:t>
            </a:r>
            <a:r>
              <a:rPr lang="en-US" sz="1600" dirty="0" err="1">
                <a:solidFill>
                  <a:schemeClr val="tx1">
                    <a:lumMod val="65000"/>
                    <a:lumOff val="35000"/>
                  </a:schemeClr>
                </a:solidFill>
              </a:rPr>
              <a:t>chuckstock</a:t>
            </a:r>
            <a:r>
              <a:rPr lang="en-US" sz="1600" dirty="0">
                <a:solidFill>
                  <a:schemeClr val="tx1">
                    <a:lumMod val="65000"/>
                    <a:lumOff val="35000"/>
                  </a:schemeClr>
                </a:solidFill>
              </a:rPr>
              <a:t>, 2015 Used under license from Shutterstock.com“, “110402225 Copyright  </a:t>
            </a:r>
            <a:r>
              <a:rPr lang="en-US" sz="1600" dirty="0" err="1">
                <a:solidFill>
                  <a:schemeClr val="tx1">
                    <a:lumMod val="65000"/>
                    <a:lumOff val="35000"/>
                  </a:schemeClr>
                </a:solidFill>
              </a:rPr>
              <a:t>Stokkete</a:t>
            </a:r>
            <a:r>
              <a:rPr lang="en-US" sz="1600" dirty="0">
                <a:solidFill>
                  <a:schemeClr val="tx1">
                    <a:lumMod val="65000"/>
                    <a:lumOff val="35000"/>
                  </a:schemeClr>
                </a:solidFill>
              </a:rPr>
              <a:t>, 2015 Used under license from Shutterstock.com“, “186368387 Copyright  bochimsang12, 2015 Used under license from Shutterstock.com“, “93881164 Copyright  ULKASTUDIO, 2015 Used under license from Shutterstock.com“, “179022608 Copyright  Steve </a:t>
            </a:r>
            <a:r>
              <a:rPr lang="en-US" sz="1600" dirty="0" err="1">
                <a:solidFill>
                  <a:schemeClr val="tx1">
                    <a:lumMod val="65000"/>
                    <a:lumOff val="35000"/>
                  </a:schemeClr>
                </a:solidFill>
              </a:rPr>
              <a:t>Cukrov</a:t>
            </a:r>
            <a:r>
              <a:rPr lang="en-US" sz="1600" dirty="0">
                <a:solidFill>
                  <a:schemeClr val="tx1">
                    <a:lumMod val="65000"/>
                    <a:lumOff val="35000"/>
                  </a:schemeClr>
                </a:solidFill>
              </a:rPr>
              <a:t>, 2015 Used under license from Shutterstock.com“, “180412982Copyright  Hurst Photo, 2015 Used under license from Shutterstock.com“, “100466146 Copyright  </a:t>
            </a:r>
            <a:r>
              <a:rPr lang="en-US" sz="1600" dirty="0" err="1">
                <a:solidFill>
                  <a:schemeClr val="tx1">
                    <a:lumMod val="65000"/>
                    <a:lumOff val="35000"/>
                  </a:schemeClr>
                </a:solidFill>
              </a:rPr>
              <a:t>Kzenon</a:t>
            </a:r>
            <a:r>
              <a:rPr lang="en-US" sz="1600" dirty="0">
                <a:solidFill>
                  <a:schemeClr val="tx1">
                    <a:lumMod val="65000"/>
                    <a:lumOff val="35000"/>
                  </a:schemeClr>
                </a:solidFill>
              </a:rPr>
              <a:t> 2015 Used under license from shutterstock.com“, “163888526 Copyright  Peter Waters, 2015 Used under license from shutterstock.com“, “226628770 Copyright  </a:t>
            </a:r>
            <a:r>
              <a:rPr lang="en-US" sz="1600" dirty="0" err="1">
                <a:solidFill>
                  <a:schemeClr val="tx1">
                    <a:lumMod val="65000"/>
                    <a:lumOff val="35000"/>
                  </a:schemeClr>
                </a:solidFill>
              </a:rPr>
              <a:t>Rawpixel</a:t>
            </a:r>
            <a:r>
              <a:rPr lang="en-US" sz="1600" dirty="0">
                <a:solidFill>
                  <a:schemeClr val="tx1">
                    <a:lumMod val="65000"/>
                    <a:lumOff val="35000"/>
                  </a:schemeClr>
                </a:solidFill>
              </a:rPr>
              <a:t>, 2015 Used under license from shutterstock.com“,  “153213146 Copyright  </a:t>
            </a:r>
            <a:r>
              <a:rPr lang="en-US" sz="1600" dirty="0" err="1">
                <a:solidFill>
                  <a:schemeClr val="tx1">
                    <a:lumMod val="65000"/>
                    <a:lumOff val="35000"/>
                  </a:schemeClr>
                </a:solidFill>
              </a:rPr>
              <a:t>garriphoto</a:t>
            </a:r>
            <a:r>
              <a:rPr lang="en-US" sz="1600" dirty="0">
                <a:solidFill>
                  <a:schemeClr val="tx1">
                    <a:lumMod val="65000"/>
                    <a:lumOff val="35000"/>
                  </a:schemeClr>
                </a:solidFill>
              </a:rPr>
              <a:t>, 2015 Used under license from Shutterstock.com“”4474129 Copyright Amy Dunn, 2018 Used under license from Bigstock.com”</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i="1" dirty="0">
              <a:solidFill>
                <a:schemeClr val="accent3">
                  <a:lumMod val="75000"/>
                </a:schemeClr>
              </a:solidFill>
            </a:endParaRPr>
          </a:p>
          <a:p>
            <a:endParaRPr lang="en-US" dirty="0"/>
          </a:p>
          <a:p>
            <a:pPr>
              <a:buNone/>
            </a:pPr>
            <a:endParaRPr lang="en-US" dirty="0"/>
          </a:p>
        </p:txBody>
      </p:sp>
    </p:spTree>
    <p:extLst>
      <p:ext uri="{BB962C8B-B14F-4D97-AF65-F5344CB8AC3E}">
        <p14:creationId xmlns:p14="http://schemas.microsoft.com/office/powerpoint/2010/main" val="129370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457200" y="1905000"/>
            <a:ext cx="8229600" cy="4267200"/>
          </a:xfrm>
        </p:spPr>
        <p:txBody>
          <a:bodyPr>
            <a:noAutofit/>
          </a:bodyPr>
          <a:lstStyle/>
          <a:p>
            <a:pPr>
              <a:spcAft>
                <a:spcPts val="600"/>
              </a:spcAft>
            </a:pPr>
            <a:r>
              <a:rPr lang="en-US" sz="1400" dirty="0">
                <a:latin typeface="Times New Roman" panose="02020603050405020304" pitchFamily="18" charset="0"/>
                <a:cs typeface="Times New Roman" panose="02020603050405020304" pitchFamily="18" charset="0"/>
              </a:rPr>
              <a:t>AARP. “New Medicare Card Scam.” December 3, 2018. </a:t>
            </a:r>
            <a:r>
              <a:rPr lang="en-US" sz="1400" dirty="0">
                <a:latin typeface="Times New Roman" panose="02020603050405020304" pitchFamily="18" charset="0"/>
                <a:cs typeface="Times New Roman" panose="02020603050405020304" pitchFamily="18" charset="0"/>
                <a:hlinkClick r:id="rId3"/>
              </a:rPr>
              <a:t>https://www.aarp.org/money/scams-fraud/info-2019/new-medicare-card.html</a:t>
            </a:r>
            <a:r>
              <a:rPr lang="en-US" sz="1400" dirty="0" smtClean="0">
                <a:latin typeface="Times New Roman" panose="02020603050405020304" pitchFamily="18" charset="0"/>
                <a:cs typeface="Times New Roman" panose="02020603050405020304" pitchFamily="18" charset="0"/>
                <a:hlinkClick r:id="rId3"/>
              </a:rPr>
              <a:t>.</a:t>
            </a:r>
            <a:endParaRPr lang="en-US" sz="1400" dirty="0" smtClean="0">
              <a:latin typeface="Times New Roman" panose="02020603050405020304" pitchFamily="18" charset="0"/>
              <a:cs typeface="Times New Roman" panose="02020603050405020304" pitchFamily="18" charset="0"/>
            </a:endParaRPr>
          </a:p>
          <a:p>
            <a:pPr>
              <a:spcAft>
                <a:spcPts val="600"/>
              </a:spcAft>
            </a:pPr>
            <a:r>
              <a:rPr lang="en-US" sz="1400" dirty="0">
                <a:latin typeface="Times New Roman" panose="02020603050405020304" pitchFamily="18" charset="0"/>
                <a:cs typeface="Times New Roman" panose="02020603050405020304" pitchFamily="18" charset="0"/>
              </a:rPr>
              <a:t>“Fake Health Plans.” Coalition Against Insurance Fraud. Accessed on October 2, 2019. </a:t>
            </a:r>
            <a:r>
              <a:rPr lang="en-US" sz="1400" dirty="0">
                <a:latin typeface="Times New Roman" panose="02020603050405020304" pitchFamily="18" charset="0"/>
                <a:cs typeface="Times New Roman" panose="02020603050405020304" pitchFamily="18" charset="0"/>
                <a:hlinkClick r:id="rId4"/>
              </a:rPr>
              <a:t>https://</a:t>
            </a:r>
            <a:r>
              <a:rPr lang="en-US" sz="1400" dirty="0" smtClean="0">
                <a:latin typeface="Times New Roman" panose="02020603050405020304" pitchFamily="18" charset="0"/>
                <a:cs typeface="Times New Roman" panose="02020603050405020304" pitchFamily="18" charset="0"/>
                <a:hlinkClick r:id="rId4"/>
              </a:rPr>
              <a:t>www.insurancefraud.org/scam-alerts-fake-health.htm</a:t>
            </a:r>
            <a:endParaRPr lang="en-US" sz="1400" dirty="0" smtClean="0">
              <a:latin typeface="Times New Roman" panose="02020603050405020304" pitchFamily="18" charset="0"/>
              <a:cs typeface="Times New Roman" panose="02020603050405020304" pitchFamily="18" charset="0"/>
            </a:endParaRPr>
          </a:p>
          <a:p>
            <a:pPr>
              <a:spcAft>
                <a:spcPts val="600"/>
              </a:spcAft>
            </a:pPr>
            <a:r>
              <a:rPr lang="en-US" sz="1400" dirty="0">
                <a:latin typeface="Times New Roman" panose="02020603050405020304" pitchFamily="18" charset="0"/>
                <a:cs typeface="Times New Roman" panose="02020603050405020304" pitchFamily="18" charset="0"/>
              </a:rPr>
              <a:t>Federal Trade Commission Consumer Information. “Discount Plan or Health Insurance?.” Accessed January 7, 2019. </a:t>
            </a:r>
            <a:r>
              <a:rPr lang="en-US" sz="1400" dirty="0">
                <a:latin typeface="Times New Roman" panose="02020603050405020304" pitchFamily="18" charset="0"/>
                <a:cs typeface="Times New Roman" panose="02020603050405020304" pitchFamily="18" charset="0"/>
                <a:hlinkClick r:id="rId5"/>
              </a:rPr>
              <a:t>https://</a:t>
            </a:r>
            <a:r>
              <a:rPr lang="en-US" sz="1400" dirty="0" smtClean="0">
                <a:latin typeface="Times New Roman" panose="02020603050405020304" pitchFamily="18" charset="0"/>
                <a:cs typeface="Times New Roman" panose="02020603050405020304" pitchFamily="18" charset="0"/>
                <a:hlinkClick r:id="rId5"/>
              </a:rPr>
              <a:t>www.consumer.ftc.gov/articles/0165-discount-plan-or-health-insurance#medicaldiscountscams</a:t>
            </a:r>
            <a:endParaRPr lang="en-US" sz="1400" dirty="0">
              <a:latin typeface="Times New Roman" panose="02020603050405020304" pitchFamily="18" charset="0"/>
              <a:cs typeface="Times New Roman" panose="02020603050405020304" pitchFamily="18" charset="0"/>
            </a:endParaRPr>
          </a:p>
          <a:p>
            <a:pPr>
              <a:spcAft>
                <a:spcPts val="600"/>
              </a:spcAft>
            </a:pPr>
            <a:r>
              <a:rPr lang="en-US" sz="1400" dirty="0" smtClean="0">
                <a:latin typeface="Times New Roman" panose="02020603050405020304" pitchFamily="18" charset="0"/>
                <a:cs typeface="Times New Roman" panose="02020603050405020304" pitchFamily="18" charset="0"/>
              </a:rPr>
              <a:t>National </a:t>
            </a:r>
            <a:r>
              <a:rPr lang="en-US" sz="1400" dirty="0">
                <a:latin typeface="Times New Roman" panose="02020603050405020304" pitchFamily="18" charset="0"/>
                <a:cs typeface="Times New Roman" panose="02020603050405020304" pitchFamily="18" charset="0"/>
              </a:rPr>
              <a:t>Consumer League. “Imposters, Information Theft, and Internet Scams: The Dangers of Unregulated Online Pharmacies.” Accessed January 2, 2019. </a:t>
            </a:r>
            <a:r>
              <a:rPr lang="en-US" sz="1400" dirty="0">
                <a:latin typeface="Times New Roman" panose="02020603050405020304" pitchFamily="18" charset="0"/>
                <a:cs typeface="Times New Roman" panose="02020603050405020304" pitchFamily="18" charset="0"/>
                <a:hlinkClick r:id="rId6"/>
              </a:rPr>
              <a:t>https://www.nclnet.org/unregulated_online_pharmacies</a:t>
            </a:r>
            <a:r>
              <a:rPr lang="en-US" sz="1400" dirty="0" smtClean="0">
                <a:latin typeface="Times New Roman" panose="02020603050405020304" pitchFamily="18" charset="0"/>
                <a:cs typeface="Times New Roman" panose="02020603050405020304" pitchFamily="18" charset="0"/>
              </a:rPr>
              <a:t>.</a:t>
            </a:r>
          </a:p>
          <a:p>
            <a:pPr>
              <a:spcAft>
                <a:spcPts val="600"/>
              </a:spcAft>
            </a:pPr>
            <a:r>
              <a:rPr lang="en-US" sz="1400" dirty="0">
                <a:latin typeface="Times New Roman" panose="02020603050405020304" pitchFamily="18" charset="0"/>
                <a:cs typeface="Times New Roman" panose="02020603050405020304" pitchFamily="18" charset="0"/>
              </a:rPr>
              <a:t>Renter, Elizabeth. “How Your State Department of Insurance Can Help You.” Nerdwallet. Nerdwallet, Inc., 2019. Accessed on October 2, 2019. </a:t>
            </a:r>
            <a:r>
              <a:rPr lang="en-US" sz="1400" dirty="0">
                <a:latin typeface="Times New Roman" panose="02020603050405020304" pitchFamily="18" charset="0"/>
                <a:cs typeface="Times New Roman" panose="02020603050405020304" pitchFamily="18" charset="0"/>
                <a:hlinkClick r:id="rId7"/>
              </a:rPr>
              <a:t>https://www.nerdwallet.com/blog/insurance/how-state-department-insurance-can-help</a:t>
            </a:r>
            <a:r>
              <a:rPr lang="en-US" sz="1400" dirty="0" smtClean="0">
                <a:latin typeface="Times New Roman" panose="02020603050405020304" pitchFamily="18" charset="0"/>
                <a:cs typeface="Times New Roman" panose="02020603050405020304" pitchFamily="18" charset="0"/>
                <a:hlinkClick r:id="rId7"/>
              </a:rPr>
              <a:t>/</a:t>
            </a:r>
            <a:endParaRPr lang="en-US" sz="1400" dirty="0" smtClean="0">
              <a:latin typeface="Times New Roman" panose="02020603050405020304" pitchFamily="18" charset="0"/>
              <a:cs typeface="Times New Roman" panose="02020603050405020304" pitchFamily="18" charset="0"/>
            </a:endParaRPr>
          </a:p>
          <a:p>
            <a:pPr>
              <a:spcAft>
                <a:spcPts val="600"/>
              </a:spcAft>
            </a:pPr>
            <a:r>
              <a:rPr lang="en-US" sz="1400" dirty="0">
                <a:latin typeface="Times New Roman" panose="02020603050405020304" pitchFamily="18" charset="0"/>
                <a:cs typeface="Times New Roman" panose="02020603050405020304" pitchFamily="18" charset="0"/>
              </a:rPr>
              <a:t>“Some Bee Pollen Weight Loss Products are a Dangerous Scam.” Safe Bee. Safe Bee, 12 March, 2015. Accessed on October 2, 2019. </a:t>
            </a:r>
            <a:r>
              <a:rPr lang="en-US" sz="1400" dirty="0">
                <a:latin typeface="Times New Roman" panose="02020603050405020304" pitchFamily="18" charset="0"/>
                <a:cs typeface="Times New Roman" panose="02020603050405020304" pitchFamily="18" charset="0"/>
                <a:hlinkClick r:id="rId8"/>
              </a:rPr>
              <a:t>http://</a:t>
            </a:r>
            <a:r>
              <a:rPr lang="en-US" sz="1400" dirty="0" smtClean="0">
                <a:latin typeface="Times New Roman" panose="02020603050405020304" pitchFamily="18" charset="0"/>
                <a:cs typeface="Times New Roman" panose="02020603050405020304" pitchFamily="18" charset="0"/>
                <a:hlinkClick r:id="rId8"/>
              </a:rPr>
              <a:t>www.safebee.com/health/some-bee-pollen-weight-loss-products-are-dangerous-scam</a:t>
            </a:r>
            <a:endParaRPr lang="en-US" sz="1400" dirty="0" smtClean="0">
              <a:latin typeface="Times New Roman" panose="02020603050405020304" pitchFamily="18" charset="0"/>
              <a:cs typeface="Times New Roman" panose="02020603050405020304" pitchFamily="18" charset="0"/>
            </a:endParaRPr>
          </a:p>
          <a:p>
            <a:pPr>
              <a:spcAft>
                <a:spcPts val="600"/>
              </a:spcAft>
            </a:pPr>
            <a:endParaRPr lang="en-US" sz="1350" dirty="0" smtClean="0">
              <a:solidFill>
                <a:srgbClr val="000000"/>
              </a:solidFill>
              <a:latin typeface="Times New Roman" panose="02020603050405020304" pitchFamily="18" charset="0"/>
            </a:endParaRPr>
          </a:p>
          <a:p>
            <a:pPr>
              <a:spcAft>
                <a:spcPts val="600"/>
              </a:spcAft>
            </a:pPr>
            <a:endParaRPr lang="en-US" sz="1350" dirty="0" smtClean="0">
              <a:solidFill>
                <a:srgbClr val="000000"/>
              </a:solidFill>
              <a:latin typeface="Times New Roman" panose="02020603050405020304" pitchFamily="18" charset="0"/>
            </a:endParaRPr>
          </a:p>
          <a:p>
            <a:pPr>
              <a:spcAft>
                <a:spcPts val="600"/>
              </a:spcAft>
            </a:pPr>
            <a:endParaRPr lang="en-US" sz="1350" dirty="0">
              <a:solidFill>
                <a:srgbClr val="000000"/>
              </a:solidFill>
              <a:latin typeface="Times New Roman" panose="02020603050405020304" pitchFamily="18" charset="0"/>
            </a:endParaRPr>
          </a:p>
          <a:p>
            <a:pPr>
              <a:spcAft>
                <a:spcPts val="600"/>
              </a:spcAft>
            </a:pPr>
            <a:endParaRPr lang="en-US" sz="135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5448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69" y="1371600"/>
            <a:ext cx="8229600" cy="914400"/>
          </a:xfrm>
        </p:spPr>
        <p:txBody>
          <a:bodyPr/>
          <a:lstStyle/>
          <a:p>
            <a:r>
              <a:rPr lang="en-US" dirty="0" smtClean="0"/>
              <a:t>Bibliography</a:t>
            </a:r>
            <a:endParaRPr lang="en-US" dirty="0"/>
          </a:p>
        </p:txBody>
      </p:sp>
      <p:sp>
        <p:nvSpPr>
          <p:cNvPr id="3" name="Content Placeholder 2"/>
          <p:cNvSpPr>
            <a:spLocks noGrp="1"/>
          </p:cNvSpPr>
          <p:nvPr>
            <p:ph idx="1"/>
          </p:nvPr>
        </p:nvSpPr>
        <p:spPr>
          <a:xfrm>
            <a:off x="285965" y="2321960"/>
            <a:ext cx="8382000" cy="4724400"/>
          </a:xfrm>
        </p:spPr>
        <p:txBody>
          <a:bodyPr>
            <a:normAutofit/>
          </a:bodyPr>
          <a:lstStyle/>
          <a:p>
            <a:r>
              <a:rPr lang="en-US" sz="1400" dirty="0"/>
              <a:t>U.S. Food and Drug Administration. “Be Safe Rx: Know Your Online Pharmacy.” Last modified February 13, 2018. </a:t>
            </a:r>
            <a:r>
              <a:rPr lang="en-US" sz="1400" dirty="0">
                <a:hlinkClick r:id="rId2"/>
              </a:rPr>
              <a:t>https://www.fda.gov/Drugs/ResourcesForYou/Consumers/BuyingUsingMedicineSafely/BuyingMedicinesOvertheInternet/BeSafeRxKnowYourOnlinePharmacy/ucm294170.htm#safely_purchase</a:t>
            </a:r>
            <a:endParaRPr lang="en-US" sz="1400" dirty="0"/>
          </a:p>
          <a:p>
            <a:r>
              <a:rPr lang="en-US" sz="1400" dirty="0" smtClean="0"/>
              <a:t>U.S</a:t>
            </a:r>
            <a:r>
              <a:rPr lang="en-US" sz="1400" dirty="0"/>
              <a:t>. Food and Drug Administration. “How to Buy Medicines Safely from an Online Pharmacy.” Last modified January 25, 2018. </a:t>
            </a:r>
            <a:r>
              <a:rPr lang="en-US" sz="1400" dirty="0">
                <a:hlinkClick r:id="rId3"/>
              </a:rPr>
              <a:t>https://www.fda.gov/ForConsumers/ConsumerUpdates/ucm048396.htm</a:t>
            </a:r>
            <a:r>
              <a:rPr lang="en-US" sz="1400" dirty="0" smtClean="0">
                <a:hlinkClick r:id="rId3"/>
              </a:rPr>
              <a:t>.</a:t>
            </a:r>
            <a:endParaRPr lang="en-US" sz="1400" dirty="0" smtClean="0"/>
          </a:p>
          <a:p>
            <a:r>
              <a:rPr lang="en-US" sz="1400" dirty="0"/>
              <a:t>U.S. Food and Drug Administration. “Products Claiming to 'Cure' Cancer Are a Cruel Deception.” Last modified January 8, 2018. </a:t>
            </a:r>
            <a:r>
              <a:rPr lang="en-US" sz="1400" dirty="0">
                <a:hlinkClick r:id="rId4"/>
              </a:rPr>
              <a:t>https://www.fda.gov/ForConsumers/ConsumerUpdates/ucm048383.htm</a:t>
            </a:r>
            <a:r>
              <a:rPr lang="en-US" sz="1400" dirty="0" smtClean="0">
                <a:hlinkClick r:id="rId4"/>
              </a:rPr>
              <a:t>.</a:t>
            </a:r>
            <a:endParaRPr lang="en-US" sz="1400" dirty="0" smtClean="0"/>
          </a:p>
          <a:p>
            <a:r>
              <a:rPr lang="en-US" sz="1400" dirty="0"/>
              <a:t>U.S. Food and Drug Administration. “6 Tip-Offs to Rip-offs: Don't Fall for Health Fraud Scams.” Last modified December 13, 2017. https://www.fda.gov/ForConsumers/ConsumerUpdates/ucm341344.htm</a:t>
            </a:r>
            <a:r>
              <a:rPr lang="en-US" sz="1400" dirty="0" smtClean="0"/>
              <a:t>.</a:t>
            </a:r>
          </a:p>
          <a:p>
            <a:r>
              <a:rPr lang="en-US" sz="1400" dirty="0" smtClean="0"/>
              <a:t>“</a:t>
            </a:r>
            <a:r>
              <a:rPr lang="en-US" sz="1400" dirty="0"/>
              <a:t>10 </a:t>
            </a:r>
            <a:r>
              <a:rPr lang="en-US" sz="1400" dirty="0" smtClean="0"/>
              <a:t>Warning Signs of A Health Insurance Scam.” Scambusters. Jim Audri Lanford, 2019. Accessed on October 2, </a:t>
            </a:r>
            <a:r>
              <a:rPr lang="en-US" sz="1400" dirty="0"/>
              <a:t>2019. </a:t>
            </a:r>
            <a:r>
              <a:rPr lang="en-US" sz="1400" dirty="0">
                <a:hlinkClick r:id="rId5"/>
              </a:rPr>
              <a:t>https://</a:t>
            </a:r>
            <a:r>
              <a:rPr lang="en-US" sz="1400" dirty="0" smtClean="0">
                <a:hlinkClick r:id="rId5"/>
              </a:rPr>
              <a:t>scambusters.org/healthinsurancescam.html</a:t>
            </a:r>
            <a:endParaRPr lang="en-US" sz="1400" dirty="0" smtClean="0"/>
          </a:p>
          <a:p>
            <a:r>
              <a:rPr lang="en-US" sz="1400" dirty="0" smtClean="0"/>
              <a:t>“Welcome to Complaint Assistant.” Federal Trade Commission Protecting America’s Consumers. Accessed </a:t>
            </a:r>
            <a:r>
              <a:rPr lang="en-US" sz="1400" dirty="0"/>
              <a:t>on October 2, 2019. </a:t>
            </a:r>
            <a:r>
              <a:rPr lang="en-US" sz="1400" dirty="0">
                <a:hlinkClick r:id="rId6"/>
              </a:rPr>
              <a:t>https://www.ftccomplaintassistant.gov/#</a:t>
            </a:r>
            <a:r>
              <a:rPr lang="en-US" sz="1400" dirty="0" smtClean="0">
                <a:hlinkClick r:id="rId6"/>
              </a:rPr>
              <a:t>crnt&amp;panel1-1</a:t>
            </a:r>
            <a:endParaRPr lang="en-US" sz="1400" dirty="0" smtClean="0"/>
          </a:p>
          <a:p>
            <a:endParaRPr lang="en-US" sz="1600" dirty="0"/>
          </a:p>
        </p:txBody>
      </p:sp>
    </p:spTree>
    <p:extLst>
      <p:ext uri="{BB962C8B-B14F-4D97-AF65-F5344CB8AC3E}">
        <p14:creationId xmlns:p14="http://schemas.microsoft.com/office/powerpoint/2010/main" val="419227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305800" cy="914400"/>
          </a:xfrm>
        </p:spPr>
        <p:txBody>
          <a:bodyPr/>
          <a:lstStyle/>
          <a:p>
            <a:r>
              <a:rPr lang="en-US" dirty="0">
                <a:latin typeface="Calibri" pitchFamily="34" charset="0"/>
              </a:rPr>
              <a:t>Megan conducts an online search</a:t>
            </a:r>
          </a:p>
        </p:txBody>
      </p:sp>
      <p:sp>
        <p:nvSpPr>
          <p:cNvPr id="7" name="Rectangle 6"/>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362200"/>
            <a:ext cx="58674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76200" y="2362200"/>
            <a:ext cx="5791200" cy="38862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800" dirty="0">
                <a:latin typeface="Calibri" pitchFamily="34" charset="0"/>
              </a:rPr>
              <a:t>Megan starts looking online for the prescription flu remedy, Kikaflu.</a:t>
            </a:r>
          </a:p>
          <a:p>
            <a:pPr marL="342900" indent="-342900">
              <a:spcBef>
                <a:spcPct val="20000"/>
              </a:spcBef>
              <a:buFont typeface="Arial" pitchFamily="34" charset="0"/>
              <a:buChar char="•"/>
            </a:pPr>
            <a:r>
              <a:rPr lang="en-US" sz="2800" dirty="0">
                <a:latin typeface="Calibri" pitchFamily="34" charset="0"/>
              </a:rPr>
              <a:t>She finds an online pharmacy that sells it for $39.99 and no prescription is needed.</a:t>
            </a:r>
          </a:p>
          <a:p>
            <a:pPr marL="342900" indent="-342900">
              <a:spcBef>
                <a:spcPct val="20000"/>
              </a:spcBef>
              <a:buFont typeface="Arial" pitchFamily="34" charset="0"/>
              <a:buChar char="•"/>
            </a:pPr>
            <a:r>
              <a:rPr lang="en-US" sz="2800" dirty="0">
                <a:latin typeface="Calibri" pitchFamily="34" charset="0"/>
              </a:rPr>
              <a:t>What a bargain! Megan orders it.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Calibri" pitchFamily="34" charset="0"/>
            </a:endParaRPr>
          </a:p>
        </p:txBody>
      </p:sp>
      <p:pic>
        <p:nvPicPr>
          <p:cNvPr id="8" name="Picture 7" descr="shutterstock_214833409.jpg"/>
          <p:cNvPicPr>
            <a:picLocks noChangeAspect="1"/>
          </p:cNvPicPr>
          <p:nvPr/>
        </p:nvPicPr>
        <p:blipFill>
          <a:blip r:embed="rId3" cstate="print"/>
          <a:stretch>
            <a:fillRect/>
          </a:stretch>
        </p:blipFill>
        <p:spPr>
          <a:xfrm>
            <a:off x="5943600" y="2362200"/>
            <a:ext cx="3200400" cy="2819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276600" y="2362200"/>
            <a:ext cx="58674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219200"/>
            <a:ext cx="8229600" cy="990600"/>
          </a:xfrm>
        </p:spPr>
        <p:txBody>
          <a:bodyPr>
            <a:normAutofit/>
          </a:bodyPr>
          <a:lstStyle/>
          <a:p>
            <a:r>
              <a:rPr lang="en-US" dirty="0"/>
              <a:t>Megan wakes up feeling sick</a:t>
            </a:r>
            <a:endParaRPr lang="en-US" dirty="0">
              <a:latin typeface="Calibri" pitchFamily="34" charset="0"/>
            </a:endParaRPr>
          </a:p>
        </p:txBody>
      </p:sp>
      <p:sp>
        <p:nvSpPr>
          <p:cNvPr id="3" name="Content Placeholder 2"/>
          <p:cNvSpPr>
            <a:spLocks noGrp="1"/>
          </p:cNvSpPr>
          <p:nvPr>
            <p:ph sz="half" idx="1"/>
          </p:nvPr>
        </p:nvSpPr>
        <p:spPr>
          <a:xfrm>
            <a:off x="3505200" y="2789237"/>
            <a:ext cx="5334000" cy="3687763"/>
          </a:xfrm>
        </p:spPr>
        <p:txBody>
          <a:bodyPr>
            <a:normAutofit/>
          </a:bodyPr>
          <a:lstStyle/>
          <a:p>
            <a:pPr marL="0" indent="0">
              <a:buNone/>
            </a:pPr>
            <a:r>
              <a:rPr lang="en-US" dirty="0">
                <a:latin typeface="Calibri" pitchFamily="34" charset="0"/>
              </a:rPr>
              <a:t>There have been a lot of cases of flu going around the school. So Megan decides now is the time to take that Kikaflu she purchased online. </a:t>
            </a:r>
          </a:p>
        </p:txBody>
      </p:sp>
      <p:pic>
        <p:nvPicPr>
          <p:cNvPr id="7" name="Picture 6" descr="shutterstock_48810472.jpg"/>
          <p:cNvPicPr>
            <a:picLocks noChangeAspect="1"/>
          </p:cNvPicPr>
          <p:nvPr/>
        </p:nvPicPr>
        <p:blipFill>
          <a:blip r:embed="rId3" cstate="print"/>
          <a:srcRect l="10811" r="13513"/>
          <a:stretch>
            <a:fillRect/>
          </a:stretch>
        </p:blipFill>
        <p:spPr>
          <a:xfrm>
            <a:off x="0" y="2362200"/>
            <a:ext cx="320040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Megan </a:t>
            </a:r>
            <a:r>
              <a:rPr lang="en-US" dirty="0"/>
              <a:t>begins to feel worse</a:t>
            </a:r>
          </a:p>
        </p:txBody>
      </p:sp>
      <p:sp>
        <p:nvSpPr>
          <p:cNvPr id="3" name="Content Placeholder 2"/>
          <p:cNvSpPr>
            <a:spLocks noGrp="1"/>
          </p:cNvSpPr>
          <p:nvPr>
            <p:ph idx="1"/>
          </p:nvPr>
        </p:nvSpPr>
        <p:spPr/>
        <p:txBody>
          <a:bodyPr>
            <a:normAutofit/>
          </a:bodyPr>
          <a:lstStyle/>
          <a:p>
            <a:r>
              <a:rPr lang="en-US" sz="2800" dirty="0"/>
              <a:t>She experiences tightness in her chest, hives and dizziness. </a:t>
            </a:r>
          </a:p>
          <a:p>
            <a:r>
              <a:rPr lang="en-US" sz="2800" dirty="0"/>
              <a:t>Megan is rushed to the emergency room</a:t>
            </a:r>
          </a:p>
          <a:p>
            <a:r>
              <a:rPr lang="en-US" sz="2800" dirty="0"/>
              <a:t>Analysis of the product reveals that the active ingredient is </a:t>
            </a:r>
            <a:r>
              <a:rPr lang="en-US" sz="2800" b="1" dirty="0"/>
              <a:t>not </a:t>
            </a:r>
            <a:r>
              <a:rPr lang="en-US" sz="2800" dirty="0"/>
              <a:t>oseltamivir but cloxacillin instead, an ingredient in the same class of antibiotics as penicillin.</a:t>
            </a:r>
          </a:p>
          <a:p>
            <a:r>
              <a:rPr lang="en-US" sz="2800" dirty="0"/>
              <a:t>Megan is allergic to penicillin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health-related fraud?</a:t>
            </a:r>
          </a:p>
        </p:txBody>
      </p:sp>
      <p:sp>
        <p:nvSpPr>
          <p:cNvPr id="3" name="Content Placeholder 2"/>
          <p:cNvSpPr>
            <a:spLocks noGrp="1"/>
          </p:cNvSpPr>
          <p:nvPr>
            <p:ph idx="1"/>
          </p:nvPr>
        </p:nvSpPr>
        <p:spPr/>
        <p:txBody>
          <a:bodyPr>
            <a:normAutofit lnSpcReduction="10000"/>
          </a:bodyPr>
          <a:lstStyle/>
          <a:p>
            <a:pPr marL="0" indent="0">
              <a:buNone/>
            </a:pPr>
            <a:r>
              <a:rPr lang="en-US" sz="2800" dirty="0"/>
              <a:t>Any kind of health-related or health insurance-related fraud that someone can fall victim to online.</a:t>
            </a:r>
          </a:p>
          <a:p>
            <a:pPr marL="0" indent="0">
              <a:buNone/>
            </a:pPr>
            <a:r>
              <a:rPr lang="en-US" sz="2800" dirty="0"/>
              <a:t> It can involve a variety of activities including:</a:t>
            </a:r>
          </a:p>
          <a:p>
            <a:pPr marL="346075" indent="-346075"/>
            <a:r>
              <a:rPr lang="en-US" sz="2800" dirty="0"/>
              <a:t>Fraudulent online pharmacies selling harmful and/or ineffective medications</a:t>
            </a:r>
          </a:p>
          <a:p>
            <a:pPr marL="346075" indent="-346075"/>
            <a:r>
              <a:rPr lang="en-US" sz="2800" dirty="0"/>
              <a:t>Harmful and/or ineffective health-related products such as supplements for weight loss or health equipment</a:t>
            </a:r>
          </a:p>
          <a:p>
            <a:pPr marL="346075" indent="-346075"/>
            <a:r>
              <a:rPr lang="en-US" sz="2800" dirty="0"/>
              <a:t>Health insurance and medical discount card scams</a:t>
            </a:r>
          </a:p>
          <a:p>
            <a:pPr marL="346075" indent="-346075"/>
            <a:endParaRPr lang="en-US" sz="2400" dirty="0"/>
          </a:p>
          <a:p>
            <a:pPr marL="346075" indent="-346075"/>
            <a:endParaRPr lang="en-US" sz="2400" dirty="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914400"/>
          </a:xfrm>
        </p:spPr>
        <p:txBody>
          <a:bodyPr/>
          <a:lstStyle/>
          <a:p>
            <a:r>
              <a:rPr lang="en-US" dirty="0"/>
              <a:t>Health-Related Fraud </a:t>
            </a:r>
          </a:p>
        </p:txBody>
      </p:sp>
      <p:pic>
        <p:nvPicPr>
          <p:cNvPr id="7" name="Picture 6" descr="shutterstock_108587627.jpg"/>
          <p:cNvPicPr>
            <a:picLocks noChangeAspect="1"/>
          </p:cNvPicPr>
          <p:nvPr/>
        </p:nvPicPr>
        <p:blipFill>
          <a:blip r:embed="rId3" cstate="print"/>
          <a:stretch>
            <a:fillRect/>
          </a:stretch>
        </p:blipFill>
        <p:spPr>
          <a:xfrm>
            <a:off x="0" y="2220645"/>
            <a:ext cx="2286000" cy="1544595"/>
          </a:xfrm>
          <a:prstGeom prst="rect">
            <a:avLst/>
          </a:prstGeom>
          <a:noFill/>
          <a:ln>
            <a:noFill/>
          </a:ln>
          <a:effectLst>
            <a:innerShdw blurRad="114300">
              <a:prstClr val="black"/>
            </a:innerShdw>
          </a:effectLst>
        </p:spPr>
      </p:pic>
      <p:pic>
        <p:nvPicPr>
          <p:cNvPr id="10" name="Picture 9" descr="shutterstock_186368387.jpg"/>
          <p:cNvPicPr>
            <a:picLocks noChangeAspect="1"/>
          </p:cNvPicPr>
          <p:nvPr/>
        </p:nvPicPr>
        <p:blipFill>
          <a:blip r:embed="rId4" cstate="print"/>
          <a:stretch>
            <a:fillRect/>
          </a:stretch>
        </p:blipFill>
        <p:spPr>
          <a:xfrm>
            <a:off x="2362200" y="2220647"/>
            <a:ext cx="2281880" cy="1556950"/>
          </a:xfrm>
          <a:prstGeom prst="rect">
            <a:avLst/>
          </a:prstGeom>
          <a:noFill/>
          <a:ln>
            <a:noFill/>
          </a:ln>
          <a:effectLst>
            <a:innerShdw blurRad="114300">
              <a:prstClr val="black"/>
            </a:innerShdw>
          </a:effectLst>
        </p:spPr>
      </p:pic>
      <p:pic>
        <p:nvPicPr>
          <p:cNvPr id="13" name="Picture 12" descr="shutterstock_83947003.jpg"/>
          <p:cNvPicPr>
            <a:picLocks noChangeAspect="1"/>
          </p:cNvPicPr>
          <p:nvPr/>
        </p:nvPicPr>
        <p:blipFill>
          <a:blip r:embed="rId5" cstate="print"/>
          <a:stretch>
            <a:fillRect/>
          </a:stretch>
        </p:blipFill>
        <p:spPr>
          <a:xfrm>
            <a:off x="0" y="3865605"/>
            <a:ext cx="2286000" cy="1544595"/>
          </a:xfrm>
          <a:prstGeom prst="rect">
            <a:avLst/>
          </a:prstGeom>
          <a:noFill/>
          <a:ln>
            <a:noFill/>
          </a:ln>
          <a:effectLst>
            <a:innerShdw blurRad="114300">
              <a:prstClr val="black"/>
            </a:innerShdw>
          </a:effectLst>
        </p:spPr>
      </p:pic>
      <p:pic>
        <p:nvPicPr>
          <p:cNvPr id="15" name="Picture 14" descr="shutterstock_110402225.jpg"/>
          <p:cNvPicPr>
            <a:picLocks noChangeAspect="1"/>
          </p:cNvPicPr>
          <p:nvPr/>
        </p:nvPicPr>
        <p:blipFill>
          <a:blip r:embed="rId6" cstate="print"/>
          <a:stretch>
            <a:fillRect/>
          </a:stretch>
        </p:blipFill>
        <p:spPr>
          <a:xfrm>
            <a:off x="2362200" y="3865880"/>
            <a:ext cx="2286000" cy="1544320"/>
          </a:xfrm>
          <a:prstGeom prst="rect">
            <a:avLst/>
          </a:prstGeom>
          <a:effectLst>
            <a:innerShdw blurRad="114300">
              <a:prstClr val="black"/>
            </a:innerShdw>
          </a:effectLst>
        </p:spPr>
      </p:pic>
      <p:sp>
        <p:nvSpPr>
          <p:cNvPr id="16" name="Rectangle 15"/>
          <p:cNvSpPr/>
          <p:nvPr/>
        </p:nvSpPr>
        <p:spPr>
          <a:xfrm>
            <a:off x="4724400" y="2209800"/>
            <a:ext cx="4419600" cy="3200400"/>
          </a:xfrm>
          <a:prstGeom prst="rect">
            <a:avLst/>
          </a:prstGeom>
          <a:solidFill>
            <a:schemeClr val="tx1">
              <a:lumMod val="50000"/>
              <a:lumOff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4"/>
          <p:cNvSpPr>
            <a:spLocks noGrp="1"/>
          </p:cNvSpPr>
          <p:nvPr>
            <p:ph idx="1"/>
          </p:nvPr>
        </p:nvSpPr>
        <p:spPr>
          <a:xfrm>
            <a:off x="4800600" y="2382520"/>
            <a:ext cx="4373880" cy="2570480"/>
          </a:xfrm>
        </p:spPr>
        <p:txBody>
          <a:bodyPr>
            <a:noAutofit/>
          </a:bodyPr>
          <a:lstStyle/>
          <a:p>
            <a:r>
              <a:rPr lang="en-US" sz="2800" dirty="0">
                <a:solidFill>
                  <a:schemeClr val="bg1"/>
                </a:solidFill>
              </a:rPr>
              <a:t>Fraudulent online pharmacies</a:t>
            </a:r>
          </a:p>
          <a:p>
            <a:r>
              <a:rPr lang="en-US" sz="2800" dirty="0">
                <a:solidFill>
                  <a:schemeClr val="bg1"/>
                </a:solidFill>
              </a:rPr>
              <a:t>Fraudulent health-related products</a:t>
            </a:r>
          </a:p>
          <a:p>
            <a:r>
              <a:rPr lang="en-US" sz="2800" dirty="0">
                <a:solidFill>
                  <a:schemeClr val="bg1"/>
                </a:solidFill>
              </a:rPr>
              <a:t>Health insurance scams</a:t>
            </a:r>
          </a:p>
          <a:p>
            <a:r>
              <a:rPr lang="en-US" sz="2800" dirty="0">
                <a:solidFill>
                  <a:schemeClr val="bg1"/>
                </a:solidFill>
              </a:rPr>
              <a:t>Medical discount card scams</a:t>
            </a:r>
          </a:p>
          <a:p>
            <a:endParaRPr lang="en-US" sz="4000" dirty="0"/>
          </a:p>
          <a:p>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219200"/>
          </a:xfrm>
        </p:spPr>
        <p:txBody>
          <a:bodyPr>
            <a:normAutofit/>
          </a:bodyPr>
          <a:lstStyle/>
          <a:p>
            <a:r>
              <a:rPr lang="en-US" dirty="0"/>
              <a:t>Fraudulent Online Pharmacies</a:t>
            </a:r>
          </a:p>
        </p:txBody>
      </p:sp>
      <p:pic>
        <p:nvPicPr>
          <p:cNvPr id="4" name="Picture 3" descr="shutterstock_93881164.jpg"/>
          <p:cNvPicPr>
            <a:picLocks noChangeAspect="1"/>
          </p:cNvPicPr>
          <p:nvPr/>
        </p:nvPicPr>
        <p:blipFill>
          <a:blip r:embed="rId3" cstate="print"/>
          <a:stretch>
            <a:fillRect/>
          </a:stretch>
        </p:blipFill>
        <p:spPr>
          <a:xfrm>
            <a:off x="5029200" y="1981200"/>
            <a:ext cx="4114800" cy="4114800"/>
          </a:xfrm>
          <a:prstGeom prst="rect">
            <a:avLst/>
          </a:prstGeom>
        </p:spPr>
      </p:pic>
      <p:sp>
        <p:nvSpPr>
          <p:cNvPr id="3" name="Content Placeholder 2"/>
          <p:cNvSpPr>
            <a:spLocks noGrp="1"/>
          </p:cNvSpPr>
          <p:nvPr>
            <p:ph idx="1"/>
          </p:nvPr>
        </p:nvSpPr>
        <p:spPr>
          <a:xfrm>
            <a:off x="304800" y="2089079"/>
            <a:ext cx="5791200" cy="4114800"/>
          </a:xfrm>
        </p:spPr>
        <p:txBody>
          <a:bodyPr>
            <a:normAutofit lnSpcReduction="10000"/>
          </a:bodyPr>
          <a:lstStyle/>
          <a:p>
            <a:pPr>
              <a:buNone/>
            </a:pPr>
            <a:r>
              <a:rPr lang="en-US" dirty="0"/>
              <a:t>Medications can be:</a:t>
            </a:r>
          </a:p>
          <a:p>
            <a:r>
              <a:rPr lang="en-US" sz="2800" dirty="0"/>
              <a:t>Expired</a:t>
            </a:r>
          </a:p>
          <a:p>
            <a:r>
              <a:rPr lang="en-US" sz="2800" dirty="0"/>
              <a:t>Counterfeit</a:t>
            </a:r>
          </a:p>
          <a:p>
            <a:r>
              <a:rPr lang="en-US" sz="2800" dirty="0"/>
              <a:t>Mislabeled</a:t>
            </a:r>
          </a:p>
          <a:p>
            <a:r>
              <a:rPr lang="en-US" sz="2800" dirty="0"/>
              <a:t>Contaminated</a:t>
            </a:r>
          </a:p>
          <a:p>
            <a:r>
              <a:rPr lang="en-US" sz="2800" dirty="0"/>
              <a:t>Adulterated</a:t>
            </a:r>
          </a:p>
          <a:p>
            <a:r>
              <a:rPr lang="en-US" sz="2800" dirty="0"/>
              <a:t>Contain no active </a:t>
            </a:r>
            <a:r>
              <a:rPr lang="en-US" sz="2800" dirty="0" smtClean="0"/>
              <a:t>ingredient, too </a:t>
            </a:r>
            <a:r>
              <a:rPr lang="en-US" sz="2800" dirty="0"/>
              <a:t>much </a:t>
            </a:r>
            <a:r>
              <a:rPr lang="en-US" sz="2800" dirty="0" smtClean="0"/>
              <a:t>active ingredient, or </a:t>
            </a:r>
            <a:r>
              <a:rPr lang="en-US" sz="2800" dirty="0"/>
              <a:t>too little active ingredient</a:t>
            </a:r>
          </a:p>
          <a:p>
            <a:pPr>
              <a:buNone/>
            </a:pPr>
            <a:endParaRPr lang="en-US" sz="2400" dirty="0"/>
          </a:p>
        </p:txBody>
      </p:sp>
      <p:sp>
        <p:nvSpPr>
          <p:cNvPr id="5" name="Rectangle 4"/>
          <p:cNvSpPr/>
          <p:nvPr/>
        </p:nvSpPr>
        <p:spPr>
          <a:xfrm>
            <a:off x="4495800" y="2057400"/>
            <a:ext cx="2743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4"/>
          </p:cNvPr>
          <p:cNvSpPr txBox="1"/>
          <p:nvPr/>
        </p:nvSpPr>
        <p:spPr>
          <a:xfrm>
            <a:off x="2362200" y="5867400"/>
            <a:ext cx="3623492" cy="369332"/>
          </a:xfrm>
          <a:prstGeom prst="rect">
            <a:avLst/>
          </a:prstGeom>
          <a:noFill/>
        </p:spPr>
        <p:txBody>
          <a:bodyPr wrap="none" rtlCol="0">
            <a:spAutoFit/>
          </a:bodyPr>
          <a:lstStyle/>
          <a:p>
            <a:r>
              <a:rPr lang="en-US" dirty="0"/>
              <a:t>https://youtu.be/3FljxI4tl_8?t=1071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334" t="5973" r="2034" b="15178"/>
          <a:stretch/>
        </p:blipFill>
        <p:spPr>
          <a:xfrm>
            <a:off x="-5255" y="1283367"/>
            <a:ext cx="9149254" cy="5029199"/>
          </a:xfrm>
          <a:prstGeom prst="rect">
            <a:avLst/>
          </a:prstGeom>
        </p:spPr>
      </p:pic>
      <p:sp>
        <p:nvSpPr>
          <p:cNvPr id="4" name="Rectangle 3"/>
          <p:cNvSpPr/>
          <p:nvPr/>
        </p:nvSpPr>
        <p:spPr>
          <a:xfrm>
            <a:off x="-5256" y="1271335"/>
            <a:ext cx="9149255" cy="50412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876425" y="3143250"/>
            <a:ext cx="971550" cy="971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9275" y="3057022"/>
            <a:ext cx="1085850" cy="1085850"/>
          </a:xfrm>
          <a:prstGeom prst="rect">
            <a:avLst/>
          </a:prstGeom>
        </p:spPr>
      </p:pic>
      <p:sp>
        <p:nvSpPr>
          <p:cNvPr id="8" name="TextBox 7">
            <a:hlinkClick r:id="rId4"/>
          </p:cNvPr>
          <p:cNvSpPr txBox="1"/>
          <p:nvPr/>
        </p:nvSpPr>
        <p:spPr>
          <a:xfrm>
            <a:off x="2905125" y="3276781"/>
            <a:ext cx="4541628" cy="646331"/>
          </a:xfrm>
          <a:prstGeom prst="rect">
            <a:avLst/>
          </a:prstGeom>
          <a:noFill/>
        </p:spPr>
        <p:txBody>
          <a:bodyPr wrap="none" rtlCol="0">
            <a:spAutoFit/>
          </a:bodyPr>
          <a:lstStyle/>
          <a:p>
            <a:r>
              <a:rPr lang="en-US" sz="3600" dirty="0" smtClean="0">
                <a:solidFill>
                  <a:schemeClr val="bg1"/>
                </a:solidFill>
              </a:rPr>
              <a:t>Counterfeit Medication</a:t>
            </a:r>
            <a:endParaRPr lang="en-US" sz="36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omance Scams_J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Work-at-Home Scams_JS</Template>
  <TotalTime>0</TotalTime>
  <Words>2528</Words>
  <Application>Microsoft Office PowerPoint</Application>
  <PresentationFormat>On-screen Show (4:3)</PresentationFormat>
  <Paragraphs>282</Paragraphs>
  <Slides>27</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Articulate Narrow</vt:lpstr>
      <vt:lpstr>Calibri</vt:lpstr>
      <vt:lpstr>Impact</vt:lpstr>
      <vt:lpstr>Times New Roman</vt:lpstr>
      <vt:lpstr>Romance Scams_JS</vt:lpstr>
      <vt:lpstr>Health-Related Fraud </vt:lpstr>
      <vt:lpstr>Meet Megan</vt:lpstr>
      <vt:lpstr>Megan conducts an online search</vt:lpstr>
      <vt:lpstr>Megan wakes up feeling sick</vt:lpstr>
      <vt:lpstr>Megan begins to feel worse</vt:lpstr>
      <vt:lpstr>What is health-related fraud?</vt:lpstr>
      <vt:lpstr>Health-Related Fraud </vt:lpstr>
      <vt:lpstr>Fraudulent Online Pharmacies</vt:lpstr>
      <vt:lpstr>PowerPoint Presentation</vt:lpstr>
      <vt:lpstr>Health-related fraud prevention</vt:lpstr>
      <vt:lpstr>Signs of Fraudulent Online Pharmacy</vt:lpstr>
      <vt:lpstr>Signs of Legitimate Online Pharmacy</vt:lpstr>
      <vt:lpstr>Questionable Health Products</vt:lpstr>
      <vt:lpstr>Food and Drug Administration (FDA)</vt:lpstr>
      <vt:lpstr>Many fraudulent products make make make claims related to:</vt:lpstr>
      <vt:lpstr>Zi Xiu Tang Bee Pollen</vt:lpstr>
      <vt:lpstr>Cancer Cures</vt:lpstr>
      <vt:lpstr>Signs that a product is fraudulent </vt:lpstr>
      <vt:lpstr>Health Insurance Scams </vt:lpstr>
      <vt:lpstr>Health Care Marketplace Scams</vt:lpstr>
      <vt:lpstr>Medicare Card Scams</vt:lpstr>
      <vt:lpstr>Medical Discount Card Scams</vt:lpstr>
      <vt:lpstr>TIPS to avoid victimization </vt:lpstr>
      <vt:lpstr>QUESTIONS</vt:lpstr>
      <vt:lpstr>Graphics Credit</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Health-Related Fraud</dc:title>
  <dc:creator/>
  <cp:lastModifiedBy/>
  <cp:revision>415</cp:revision>
  <dcterms:created xsi:type="dcterms:W3CDTF">2015-02-11T14:37:09Z</dcterms:created>
  <dcterms:modified xsi:type="dcterms:W3CDTF">2019-10-07T15:11:32Z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0785D00E-416D-41F2-AB40-E3AB04B1E1C6</vt:lpwstr>
  </property>
  <property fmtid="{D5CDD505-2E9C-101B-9397-08002B2CF9AE}" pid="3" name="ArticulatePath">
    <vt:lpwstr>4 Health-Related Fraud</vt:lpwstr>
  </property>
</Properties>
</file>