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5" r:id="rId1"/>
  </p:sldMasterIdLst>
  <p:notesMasterIdLst>
    <p:notesMasterId r:id="rId22"/>
  </p:notesMasterIdLst>
  <p:sldIdLst>
    <p:sldId id="303" r:id="rId2"/>
    <p:sldId id="257" r:id="rId3"/>
    <p:sldId id="279" r:id="rId4"/>
    <p:sldId id="280" r:id="rId5"/>
    <p:sldId id="281" r:id="rId6"/>
    <p:sldId id="282" r:id="rId7"/>
    <p:sldId id="284" r:id="rId8"/>
    <p:sldId id="285" r:id="rId9"/>
    <p:sldId id="287" r:id="rId10"/>
    <p:sldId id="289" r:id="rId11"/>
    <p:sldId id="290" r:id="rId12"/>
    <p:sldId id="304" r:id="rId13"/>
    <p:sldId id="299" r:id="rId14"/>
    <p:sldId id="300" r:id="rId15"/>
    <p:sldId id="294" r:id="rId16"/>
    <p:sldId id="301" r:id="rId17"/>
    <p:sldId id="296" r:id="rId18"/>
    <p:sldId id="302" r:id="rId19"/>
    <p:sldId id="305" r:id="rId20"/>
    <p:sldId id="30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hbEwfqMAEA+3N22HqI0OA==" hashData="eEgcRxv9L0LfVBuXXAKyjrm9if4="/>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9727" autoAdjust="0"/>
  </p:normalViewPr>
  <p:slideViewPr>
    <p:cSldViewPr>
      <p:cViewPr varScale="1">
        <p:scale>
          <a:sx n="69" d="100"/>
          <a:sy n="69" d="100"/>
        </p:scale>
        <p:origin x="2436" y="60"/>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28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CF441886-70B1-4069-BA87-91BD7120F0A9}"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620B08C8-5BBE-452A-BEC3-EC3B6D432114}" type="slidenum">
              <a:rPr lang="en-US" smtClean="0"/>
              <a:pPr/>
              <a:t>‹#›</a:t>
            </a:fld>
            <a:endParaRPr lang="en-US" dirty="0"/>
          </a:p>
        </p:txBody>
      </p:sp>
    </p:spTree>
    <p:extLst>
      <p:ext uri="{BB962C8B-B14F-4D97-AF65-F5344CB8AC3E}">
        <p14:creationId xmlns:p14="http://schemas.microsoft.com/office/powerpoint/2010/main" val="57041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we are going to spend some time discussing the concept of Advance Fee Fraud. We will discuss what advance fee fraud is, the different types, and how to prevent advance fee </a:t>
            </a:r>
            <a:r>
              <a:rPr lang="en-US" baseline="0"/>
              <a:t>fraud victimization. </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1</a:t>
            </a:fld>
            <a:endParaRPr lang="en-US" dirty="0"/>
          </a:p>
        </p:txBody>
      </p:sp>
    </p:spTree>
    <p:extLst>
      <p:ext uri="{BB962C8B-B14F-4D97-AF65-F5344CB8AC3E}">
        <p14:creationId xmlns:p14="http://schemas.microsoft.com/office/powerpoint/2010/main" val="277358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There are many types of advance fee frauds.  The following types are examples</a:t>
            </a:r>
            <a:r>
              <a:rPr lang="en-US" baseline="0" dirty="0"/>
              <a:t> of popular ways in which this type of fraud is perpetrated:</a:t>
            </a:r>
          </a:p>
          <a:p>
            <a:endParaRPr lang="en-US" baseline="0" dirty="0"/>
          </a:p>
          <a:p>
            <a:r>
              <a:rPr lang="en-US" sz="1200" b="1" i="1" kern="1200" dirty="0">
                <a:solidFill>
                  <a:schemeClr val="tx1"/>
                </a:solidFill>
                <a:latin typeface="+mn-lt"/>
                <a:ea typeface="+mn-ea"/>
                <a:cs typeface="+mn-cs"/>
              </a:rPr>
              <a:t>Lotteries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Victim is notified that they have won some form of contest involving a valuable prize, whether it is money, merchandise, travel or some other type of valuable commodity.  The only thing required from the “winner” is that they provide a fee of some sort, usually characterized as a processing or administrative fee, to facilitate delivery of the winnings.</a:t>
            </a:r>
          </a:p>
          <a:p>
            <a:r>
              <a:rPr lang="en-US" sz="1200" kern="1200" dirty="0">
                <a:solidFill>
                  <a:schemeClr val="tx1"/>
                </a:solidFill>
                <a:latin typeface="+mn-lt"/>
                <a:ea typeface="+mn-ea"/>
                <a:cs typeface="+mn-cs"/>
              </a:rPr>
              <a:t> </a:t>
            </a:r>
          </a:p>
          <a:p>
            <a:r>
              <a:rPr lang="en-US" sz="1200" b="1" i="1" kern="1200" dirty="0">
                <a:solidFill>
                  <a:schemeClr val="tx1"/>
                </a:solidFill>
                <a:latin typeface="+mn-lt"/>
                <a:ea typeface="+mn-ea"/>
                <a:cs typeface="+mn-cs"/>
              </a:rPr>
              <a:t>419 Letters A.K.A. Nigerian Letters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This scam involves emails originating from a foreign country, usually Nigeria. The victim is notified that he or she has been identified as a reputable individual who can be trusted to work with the letter writer—a “high-ranking Nigerian government employee” who has come into an opportunity to collect several million dollars. The victim’s assistance is required to gain access to these funds; in return the victim is promised a substantial portion of the funds.</a:t>
            </a:r>
          </a:p>
          <a:p>
            <a:r>
              <a:rPr lang="en-US" sz="1200" kern="1200" dirty="0">
                <a:solidFill>
                  <a:schemeClr val="tx1"/>
                </a:solidFill>
                <a:latin typeface="+mn-lt"/>
                <a:ea typeface="+mn-ea"/>
                <a:cs typeface="+mn-cs"/>
              </a:rPr>
              <a:t> </a:t>
            </a:r>
          </a:p>
          <a:p>
            <a:r>
              <a:rPr lang="en-US" sz="1200" b="1" i="1" kern="1200" dirty="0">
                <a:solidFill>
                  <a:schemeClr val="tx1"/>
                </a:solidFill>
                <a:latin typeface="+mn-lt"/>
                <a:ea typeface="+mn-ea"/>
                <a:cs typeface="+mn-cs"/>
              </a:rPr>
              <a:t>FBI Scams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Also known as impersonation scams, FBI scams usually involve an official-looking email with authentic-looking logos from a government agency—the FBI, IRS, Homeland Security, or other agencies—claiming that the recipient has committed an offense and will face legal action. The legal action can be avoided by payment of some form of bond or fine.  The victim may be instructed to perform a wire transfer to a designated Green Dot money card, which is difficult if not impossible to trace.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(Accessed on September 25, 2019)</a:t>
            </a:r>
          </a:p>
          <a:p>
            <a:r>
              <a:rPr lang="en-US" sz="1200" kern="1200" dirty="0">
                <a:solidFill>
                  <a:schemeClr val="tx1"/>
                </a:solidFill>
                <a:latin typeface="+mn-lt"/>
                <a:ea typeface="+mn-ea"/>
                <a:cs typeface="+mn-cs"/>
              </a:rPr>
              <a:t>https://www.westernunion.com/us/en/fraudawareness/fraud-types.html</a:t>
            </a:r>
          </a:p>
          <a:p>
            <a:r>
              <a:rPr lang="en-US" sz="1200" kern="1200" dirty="0">
                <a:solidFill>
                  <a:schemeClr val="tx1"/>
                </a:solidFill>
                <a:latin typeface="+mn-lt"/>
                <a:ea typeface="+mn-ea"/>
                <a:cs typeface="+mn-cs"/>
              </a:rPr>
              <a:t>https://www.fbi.gov/scams-and-safety/common-fraud-schemes/nigerian-letter-or-419-fraud</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Advance Payments for Credit Services :</a:t>
            </a:r>
            <a:r>
              <a:rPr lang="en-US" sz="1200" kern="1200" dirty="0">
                <a:solidFill>
                  <a:schemeClr val="tx1"/>
                </a:solidFill>
                <a:latin typeface="+mn-lt"/>
                <a:ea typeface="+mn-ea"/>
                <a:cs typeface="+mn-cs"/>
              </a:rPr>
              <a:t> The promise of a loan or credit card that requires you to pay a fee first; worthless credit card loss protection and insurance programs; the promise that inaccurate negative information can be removed from your credit file for a fee; or services offering to recover government refunds or unclaimed funds.</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Debt Rescue or Loan Modification Scams: </a:t>
            </a:r>
            <a:r>
              <a:rPr lang="en-US" sz="1200" kern="1200" dirty="0">
                <a:solidFill>
                  <a:schemeClr val="tx1"/>
                </a:solidFill>
                <a:latin typeface="+mn-lt"/>
                <a:ea typeface="+mn-ea"/>
                <a:cs typeface="+mn-cs"/>
              </a:rPr>
              <a:t> This scheme typically involves offers to assist those suffering from bad credit or high levels of debt making the rescue effort sound simple, quick and promising significant reductions in monthly payments.  The victim is required to pay an upfront fee to take advantage of the services of the scammer, who, if they perform any service at all, are simply doing what the victim could have done on their own for free. </a:t>
            </a:r>
          </a:p>
          <a:p>
            <a:r>
              <a:rPr lang="en-US" sz="1200" b="1"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Classified Ads:</a:t>
            </a:r>
            <a:r>
              <a:rPr lang="en-US" sz="1200" kern="1200" dirty="0">
                <a:solidFill>
                  <a:schemeClr val="tx1"/>
                </a:solidFill>
                <a:latin typeface="+mn-lt"/>
                <a:ea typeface="+mn-ea"/>
                <a:cs typeface="+mn-cs"/>
              </a:rPr>
              <a:t>  Victims answer a classified ad for merchandise or services and are asked to provide a down or partial payment. Victims pay but never receive the merchandise or services.</a:t>
            </a:r>
          </a:p>
          <a:p>
            <a:endParaRPr lang="en-US" dirty="0"/>
          </a:p>
          <a:p>
            <a:r>
              <a:rPr lang="en-US" dirty="0"/>
              <a:t>(Accessed on September 25, 2019)</a:t>
            </a:r>
          </a:p>
          <a:p>
            <a:r>
              <a:rPr lang="en-US" dirty="0"/>
              <a:t>https://www.investopedia.com/articles/pf/08/credit-scams-online.asp</a:t>
            </a:r>
          </a:p>
          <a:p>
            <a:r>
              <a:rPr lang="en-US" dirty="0"/>
              <a:t>https://www.scamwatch.gov.au/types-of-scams/buying-or-selling/classified-scams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Let’s</a:t>
            </a:r>
            <a:r>
              <a:rPr lang="en-US" sz="1100" kern="1200" baseline="0" dirty="0">
                <a:solidFill>
                  <a:schemeClr val="tx1"/>
                </a:solidFill>
                <a:latin typeface="+mn-lt"/>
                <a:ea typeface="+mn-ea"/>
                <a:cs typeface="+mn-cs"/>
              </a:rPr>
              <a:t> go back and take a look at Joe’s situation. Is there anything he could have done to prevent being victimized? YES. As you can see on the screen there are a few specific things he could have done that could have prevented this from occurring. </a:t>
            </a:r>
          </a:p>
          <a:p>
            <a:endParaRPr lang="en-US" sz="1100" kern="1200" baseline="0" dirty="0">
              <a:solidFill>
                <a:schemeClr val="tx1"/>
              </a:solidFill>
              <a:latin typeface="+mn-lt"/>
              <a:ea typeface="+mn-ea"/>
              <a:cs typeface="+mn-cs"/>
            </a:endParaRPr>
          </a:p>
          <a:p>
            <a:r>
              <a:rPr lang="en-US" sz="1100" kern="1200" baseline="0" dirty="0">
                <a:solidFill>
                  <a:schemeClr val="tx1"/>
                </a:solidFill>
                <a:latin typeface="+mn-lt"/>
                <a:ea typeface="+mn-ea"/>
                <a:cs typeface="+mn-cs"/>
              </a:rPr>
              <a:t>He could have looked for red flags:</a:t>
            </a:r>
          </a:p>
          <a:p>
            <a:pPr lvl="1">
              <a:buFont typeface="Arial" pitchFamily="34" charset="0"/>
              <a:buChar char="•"/>
            </a:pPr>
            <a:r>
              <a:rPr lang="en-US" sz="1100" kern="1200" baseline="0" dirty="0">
                <a:solidFill>
                  <a:schemeClr val="tx1"/>
                </a:solidFill>
                <a:latin typeface="+mn-lt"/>
                <a:ea typeface="+mn-ea"/>
                <a:cs typeface="+mn-cs"/>
              </a:rPr>
              <a:t>The email was not addressed directly to Joe.</a:t>
            </a:r>
          </a:p>
          <a:p>
            <a:pPr lvl="1">
              <a:buFont typeface="Arial" pitchFamily="34" charset="0"/>
              <a:buChar char="•"/>
            </a:pPr>
            <a:r>
              <a:rPr lang="en-US" sz="1100" kern="1200" baseline="0" dirty="0">
                <a:solidFill>
                  <a:schemeClr val="tx1"/>
                </a:solidFill>
                <a:latin typeface="+mn-lt"/>
                <a:ea typeface="+mn-ea"/>
                <a:cs typeface="+mn-cs"/>
              </a:rPr>
              <a:t>He did not enter that specific lottery.  You cannot win a lottery that you do not enter.</a:t>
            </a:r>
          </a:p>
          <a:p>
            <a:pPr lvl="1">
              <a:buFont typeface="Arial" pitchFamily="34" charset="0"/>
              <a:buChar char="•"/>
            </a:pPr>
            <a:r>
              <a:rPr lang="en-US" sz="1100" kern="1200" baseline="0" dirty="0">
                <a:solidFill>
                  <a:schemeClr val="tx1"/>
                </a:solidFill>
                <a:latin typeface="+mn-lt"/>
                <a:ea typeface="+mn-ea"/>
                <a:cs typeface="+mn-cs"/>
              </a:rPr>
              <a:t>He could have looked a little closer at the email. There were a couple of grammatical errors and misspellings.</a:t>
            </a:r>
          </a:p>
          <a:p>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Let’s look at Joe’s original email more closely.  There were clues that pointed to a scam.</a:t>
            </a:r>
          </a:p>
          <a:p>
            <a:endParaRPr lang="en-US" baseline="0" dirty="0"/>
          </a:p>
          <a:p>
            <a:pPr marL="228600" indent="-228600">
              <a:buAutoNum type="arabicPeriod"/>
            </a:pPr>
            <a:r>
              <a:rPr lang="en-US" baseline="0" dirty="0"/>
              <a:t>You cannot win a lottery that you did not enter.  If you do play a foreign lottery, you may be violating federal law.</a:t>
            </a:r>
          </a:p>
          <a:p>
            <a:pPr marL="228600" indent="-228600">
              <a:buAutoNum type="arabicPeriod"/>
            </a:pPr>
            <a:r>
              <a:rPr lang="en-US" baseline="0" dirty="0"/>
              <a:t>Scammers often use logos and official looking seals to trick victims into thinking that the email is official.</a:t>
            </a:r>
          </a:p>
          <a:p>
            <a:pPr marL="228600" indent="-228600">
              <a:buAutoNum type="arabicPeriod"/>
            </a:pPr>
            <a:r>
              <a:rPr lang="en-US" baseline="0" dirty="0"/>
              <a:t>The email was not directed specifically to Joe.  Scammers will often put what appear to be specific details regarding your entry (such as the ticket number and reference numbers) into an email to trick you into believing that the letter is unique when, in fact, identical letters have been sent to thousands of other people.  This letter has specific ticket numbers but is not addressed to a single person.</a:t>
            </a:r>
          </a:p>
        </p:txBody>
      </p:sp>
      <p:sp>
        <p:nvSpPr>
          <p:cNvPr id="4" name="Slide Number Placeholder 3"/>
          <p:cNvSpPr>
            <a:spLocks noGrp="1"/>
          </p:cNvSpPr>
          <p:nvPr>
            <p:ph type="sldNum" sz="quarter" idx="10"/>
          </p:nvPr>
        </p:nvSpPr>
        <p:spPr/>
        <p:txBody>
          <a:bodyPr/>
          <a:lstStyle/>
          <a:p>
            <a:fld id="{620B08C8-5BBE-452A-BEC3-EC3B6D43211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Let’s look at Joe’s original email more closely.  There were clues that pointed to a scam.</a:t>
            </a:r>
          </a:p>
          <a:p>
            <a:endParaRPr lang="en-US" baseline="0" dirty="0"/>
          </a:p>
          <a:p>
            <a:pPr marL="228600" indent="-228600">
              <a:buAutoNum type="arabicPeriod"/>
            </a:pPr>
            <a:r>
              <a:rPr lang="en-US" baseline="0" dirty="0"/>
              <a:t>The lure of hundreds of thousands of dollars in winnings is designed to grab the readers’ interest.</a:t>
            </a:r>
          </a:p>
          <a:p>
            <a:pPr marL="228600" indent="-228600">
              <a:buAutoNum type="arabicPeriod"/>
            </a:pPr>
            <a:r>
              <a:rPr lang="en-US" baseline="0" dirty="0"/>
              <a:t>Scammers often ask you to “act soon” or “not tell anyone” to encourage you to respond to the email before you can do your research.</a:t>
            </a:r>
          </a:p>
          <a:p>
            <a:pPr marL="228600" indent="-228600">
              <a:buAutoNum type="arabicPeriod"/>
            </a:pPr>
            <a:r>
              <a:rPr lang="en-US" baseline="0" dirty="0"/>
              <a:t>Scammers often provide telephone or fax contact information in the hopes that you will contact them for further information.  If you do some research regarding the numbers listed, you will often find that they have been associated with scams in the past or are not connected to the country where the lottery is reporting to be from.</a:t>
            </a:r>
          </a:p>
        </p:txBody>
      </p:sp>
      <p:sp>
        <p:nvSpPr>
          <p:cNvPr id="4" name="Slide Number Placeholder 3"/>
          <p:cNvSpPr>
            <a:spLocks noGrp="1"/>
          </p:cNvSpPr>
          <p:nvPr>
            <p:ph type="sldNum" sz="quarter" idx="10"/>
          </p:nvPr>
        </p:nvSpPr>
        <p:spPr/>
        <p:txBody>
          <a:bodyPr/>
          <a:lstStyle/>
          <a:p>
            <a:fld id="{620B08C8-5BBE-452A-BEC3-EC3B6D43211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Here are some tips to avoid</a:t>
            </a:r>
            <a:r>
              <a:rPr lang="en-US" sz="1100" kern="1200" baseline="0" dirty="0">
                <a:solidFill>
                  <a:schemeClr val="tx1"/>
                </a:solidFill>
                <a:latin typeface="+mn-lt"/>
                <a:ea typeface="+mn-ea"/>
                <a:cs typeface="+mn-cs"/>
              </a:rPr>
              <a:t> victimization.</a:t>
            </a:r>
          </a:p>
          <a:p>
            <a:endParaRPr lang="en-US" sz="1100" kern="1200" baseline="0" dirty="0">
              <a:solidFill>
                <a:schemeClr val="tx1"/>
              </a:solidFill>
              <a:latin typeface="+mn-lt"/>
              <a:ea typeface="+mn-ea"/>
              <a:cs typeface="+mn-cs"/>
            </a:endParaRPr>
          </a:p>
          <a:p>
            <a:r>
              <a:rPr lang="en-US" sz="1100" kern="1200" dirty="0">
                <a:solidFill>
                  <a:schemeClr val="tx1"/>
                </a:solidFill>
                <a:latin typeface="+mn-lt"/>
                <a:ea typeface="+mn-ea"/>
                <a:cs typeface="+mn-cs"/>
              </a:rPr>
              <a:t>(Accessed on September 25, 2019)</a:t>
            </a:r>
          </a:p>
          <a:p>
            <a:r>
              <a:rPr lang="en-US" sz="1100" kern="1200" dirty="0">
                <a:solidFill>
                  <a:schemeClr val="tx1"/>
                </a:solidFill>
                <a:latin typeface="+mn-lt"/>
                <a:ea typeface="+mn-ea"/>
                <a:cs typeface="+mn-cs"/>
              </a:rPr>
              <a:t>https://www.fbi.gov/scams-and-safety/common-fraud-schemes/nigerian-letter-or-419-fraud</a:t>
            </a:r>
          </a:p>
          <a:p>
            <a:r>
              <a:rPr lang="en-US" sz="1100" kern="1200" dirty="0">
                <a:solidFill>
                  <a:schemeClr val="tx1"/>
                </a:solidFill>
                <a:latin typeface="+mn-lt"/>
                <a:ea typeface="+mn-ea"/>
                <a:cs typeface="+mn-cs"/>
              </a:rPr>
              <a:t>https://www.webroot.com/us/en/resources/tips-articles/what-is-social-engineering</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Here are some tips to avoid</a:t>
            </a:r>
            <a:r>
              <a:rPr lang="en-US" sz="1100" kern="1200" baseline="0" dirty="0">
                <a:solidFill>
                  <a:schemeClr val="tx1"/>
                </a:solidFill>
                <a:latin typeface="+mn-lt"/>
                <a:ea typeface="+mn-ea"/>
                <a:cs typeface="+mn-cs"/>
              </a:rPr>
              <a:t> victimization.</a:t>
            </a:r>
          </a:p>
          <a:p>
            <a:endParaRPr lang="en-US" sz="1100" kern="1200" baseline="0" dirty="0">
              <a:solidFill>
                <a:schemeClr val="tx1"/>
              </a:solidFill>
              <a:latin typeface="+mn-lt"/>
              <a:ea typeface="+mn-ea"/>
              <a:cs typeface="+mn-cs"/>
            </a:endParaRPr>
          </a:p>
          <a:p>
            <a:r>
              <a:rPr lang="en-US" sz="1100" kern="1200" dirty="0">
                <a:solidFill>
                  <a:schemeClr val="tx1"/>
                </a:solidFill>
                <a:latin typeface="+mn-lt"/>
                <a:ea typeface="+mn-ea"/>
                <a:cs typeface="+mn-cs"/>
              </a:rPr>
              <a:t>(Accessed on September 25, 2019)</a:t>
            </a:r>
          </a:p>
          <a:p>
            <a:r>
              <a:rPr lang="en-US" sz="1100" kern="1200" dirty="0">
                <a:solidFill>
                  <a:schemeClr val="tx1"/>
                </a:solidFill>
                <a:latin typeface="+mn-lt"/>
                <a:ea typeface="+mn-ea"/>
                <a:cs typeface="+mn-cs"/>
              </a:rPr>
              <a:t>https://www.fbi.gov/scams-and-safety/common-fraud-schemes/nigerian-letter-or-419-fraud</a:t>
            </a:r>
          </a:p>
          <a:p>
            <a:r>
              <a:rPr lang="en-US" sz="1100" kern="1200" dirty="0">
                <a:solidFill>
                  <a:schemeClr val="tx1"/>
                </a:solidFill>
                <a:latin typeface="+mn-lt"/>
                <a:ea typeface="+mn-ea"/>
                <a:cs typeface="+mn-cs"/>
              </a:rPr>
              <a:t>https://www.veridiancu.org/faq/12912/tips-for-avoiding-advanced-fee-fraud</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Here</a:t>
            </a:r>
            <a:r>
              <a:rPr lang="en-US" sz="1200" kern="1200" baseline="0" dirty="0">
                <a:solidFill>
                  <a:schemeClr val="tx1"/>
                </a:solidFill>
                <a:latin typeface="+mn-lt"/>
                <a:ea typeface="+mn-ea"/>
                <a:cs typeface="+mn-cs"/>
              </a:rPr>
              <a:t> is a list of ways to report  your victimization.</a:t>
            </a:r>
            <a:endParaRPr lang="en-US" sz="1200" kern="1200" dirty="0">
              <a:solidFill>
                <a:schemeClr val="tx1"/>
              </a:solidFill>
              <a:latin typeface="+mn-lt"/>
              <a:ea typeface="+mn-ea"/>
              <a:cs typeface="+mn-cs"/>
            </a:endParaRP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(Accessed on September 25, 2019)</a:t>
            </a:r>
          </a:p>
          <a:p>
            <a:r>
              <a:rPr lang="en-US" sz="1100" kern="1200" dirty="0">
                <a:solidFill>
                  <a:schemeClr val="tx1"/>
                </a:solidFill>
                <a:latin typeface="+mn-lt"/>
                <a:ea typeface="+mn-ea"/>
                <a:cs typeface="+mn-cs"/>
              </a:rPr>
              <a:t>www.ic3.gov</a:t>
            </a:r>
          </a:p>
          <a:p>
            <a:r>
              <a:rPr lang="en-US" sz="1100" kern="1200" dirty="0">
                <a:solidFill>
                  <a:schemeClr val="tx1"/>
                </a:solidFill>
                <a:latin typeface="+mn-lt"/>
                <a:ea typeface="+mn-ea"/>
                <a:cs typeface="+mn-cs"/>
              </a:rPr>
              <a:t>www.ftc.gov</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a:t>
            </a:r>
            <a:r>
              <a:rPr lang="en-US" sz="1200" u="sng" kern="1200">
                <a:solidFill>
                  <a:schemeClr val="tx1"/>
                </a:solidFill>
                <a:latin typeface="+mn-lt"/>
                <a:ea typeface="+mn-ea"/>
                <a:cs typeface="+mn-cs"/>
              </a:rPr>
              <a:t>Instructor Note</a:t>
            </a:r>
            <a:r>
              <a:rPr lang="en-US" sz="1200" kern="1200">
                <a:solidFill>
                  <a:schemeClr val="tx1"/>
                </a:solidFill>
                <a:latin typeface="+mn-lt"/>
                <a:ea typeface="+mn-ea"/>
                <a:cs typeface="+mn-cs"/>
              </a:rPr>
              <a:t>: Ask the participants if they have any questions about Advance Fee Fraud, prevention tips, or how to report this type of fraud.**</a:t>
            </a: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19</a:t>
            </a:fld>
            <a:endParaRPr lang="en-US" dirty="0"/>
          </a:p>
        </p:txBody>
      </p:sp>
    </p:spTree>
    <p:extLst>
      <p:ext uri="{BB962C8B-B14F-4D97-AF65-F5344CB8AC3E}">
        <p14:creationId xmlns:p14="http://schemas.microsoft.com/office/powerpoint/2010/main" val="271794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Meet Joe and Gloria.</a:t>
            </a:r>
            <a:r>
              <a:rPr lang="en-US" baseline="0" dirty="0"/>
              <a:t>  The couple are recently retired, and after years of saving, they were able to  purchase a new home in a Florida retirement community, fulfilling a lifelong dream.</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20</a:t>
            </a:fld>
            <a:endParaRPr lang="en-US" dirty="0"/>
          </a:p>
        </p:txBody>
      </p:sp>
    </p:spTree>
    <p:extLst>
      <p:ext uri="{BB962C8B-B14F-4D97-AF65-F5344CB8AC3E}">
        <p14:creationId xmlns:p14="http://schemas.microsoft.com/office/powerpoint/2010/main" val="398903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Since retiring</a:t>
            </a:r>
            <a:r>
              <a:rPr lang="en-US" baseline="0" dirty="0"/>
              <a:t>, Joe and Gloria have embraced their simpler, less hectic lives.  They spend as much time with family as possible (although this is more difficult since they moved to Florida), devoting time to hobby projects, and playing bingo at the local senior center.</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Since retiring</a:t>
            </a:r>
            <a:r>
              <a:rPr lang="en-US" baseline="0" dirty="0"/>
              <a:t> and moving to Florida</a:t>
            </a:r>
            <a:r>
              <a:rPr lang="en-US" dirty="0"/>
              <a:t>, Joe and Gloria spend a lot more</a:t>
            </a:r>
            <a:r>
              <a:rPr lang="en-US" baseline="0" dirty="0"/>
              <a:t> time </a:t>
            </a:r>
            <a:r>
              <a:rPr lang="en-US" dirty="0"/>
              <a:t>on the internet than they used to.  It is important to keep in touch with family</a:t>
            </a:r>
            <a:r>
              <a:rPr lang="en-US" baseline="0" dirty="0"/>
              <a:t> and old friends since they are so far away now.  And, since retiring, they aren’t bringing in as much money as they used to, and it helps that they can monitor their accounts online.  They also enjoy other online leisure activities, playing games and entering the occasional contest.   You never know, they might get lucky!</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Joe cannot believe</a:t>
            </a:r>
            <a:r>
              <a:rPr lang="en-US" baseline="0" dirty="0"/>
              <a:t> his luck! He knew that they entered some contests online but never dreamed that they would actually win! This money could not come at a better time in their lives.  Now they can fully enjoy their retirement and not have to worry about their diminished income.  With this money, they can afford to help their children and grandchildren with things that they need, like money for emergencies and school tuition.</a:t>
            </a:r>
          </a:p>
          <a:p>
            <a:endParaRPr lang="en-US" baseline="0"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Even if it is a scam, Joe decides that it can’t hurt to check it out and gave Rose Perez Harris a phone call. She confirms to Joe that he is indeed a winner and will be receiving the money promised in the email.  She just needs him to confirm some information for her first. </a:t>
            </a:r>
          </a:p>
        </p:txBody>
      </p:sp>
      <p:sp>
        <p:nvSpPr>
          <p:cNvPr id="4" name="Slide Number Placeholder 3"/>
          <p:cNvSpPr>
            <a:spLocks noGrp="1"/>
          </p:cNvSpPr>
          <p:nvPr>
            <p:ph type="sldNum" sz="quarter" idx="10"/>
          </p:nvPr>
        </p:nvSpPr>
        <p:spPr/>
        <p:txBody>
          <a:bodyPr/>
          <a:lstStyle/>
          <a:p>
            <a:fld id="{620B08C8-5BBE-452A-BEC3-EC3B6D43211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Ms. Harris tells Joe that everything is set, except for one thing: He needs to Western Union $500 for taxes and processing fees.</a:t>
            </a:r>
            <a:r>
              <a:rPr lang="en-US" sz="1200" baseline="0" dirty="0"/>
              <a:t>  $500 is a lot of money, and </a:t>
            </a:r>
            <a:r>
              <a:rPr lang="en-US" sz="1200" dirty="0"/>
              <a:t>Joe wants to discuss this with his wife first, but Ms. Harris assures him that he needs to act soon or the prize</a:t>
            </a:r>
            <a:r>
              <a:rPr lang="en-US" sz="1200" baseline="0" dirty="0"/>
              <a:t> </a:t>
            </a:r>
            <a:r>
              <a:rPr lang="en-US" sz="1200" dirty="0"/>
              <a:t>will go to someone else.</a:t>
            </a:r>
            <a:r>
              <a:rPr lang="en-US" sz="1200" baseline="0" dirty="0"/>
              <a:t> After all, what is $500 when you are going to get over $600,000 in payout.  So, </a:t>
            </a:r>
            <a:r>
              <a:rPr lang="en-US" sz="1200" dirty="0"/>
              <a:t>Joe withdraws the money from his account and wires the money to Ms. Harris.</a:t>
            </a:r>
          </a:p>
        </p:txBody>
      </p:sp>
      <p:sp>
        <p:nvSpPr>
          <p:cNvPr id="4" name="Slide Number Placeholder 3"/>
          <p:cNvSpPr>
            <a:spLocks noGrp="1"/>
          </p:cNvSpPr>
          <p:nvPr>
            <p:ph type="sldNum" sz="quarter" idx="10"/>
          </p:nvPr>
        </p:nvSpPr>
        <p:spPr/>
        <p:txBody>
          <a:bodyPr/>
          <a:lstStyle/>
          <a:p>
            <a:fld id="{620B08C8-5BBE-452A-BEC3-EC3B6D43211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Joe</a:t>
            </a:r>
            <a:r>
              <a:rPr lang="en-US" baseline="0" dirty="0"/>
              <a:t> received notification that the $500 was picked up by someone at the Western Union office, but he hasn’t heard from Ms. Harris.  He has tried to call her number but gets no answer, and there is no way to leave a message.  There is no sign of the check that he was supposed to receive from the lottery.  Ms. Harris said that it might take a few weeks to arrive, but it should have been here by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Joe is the victim of an advance fee fraud.</a:t>
            </a:r>
            <a:endParaRPr lang="en-US" dirty="0"/>
          </a:p>
        </p:txBody>
      </p:sp>
      <p:sp>
        <p:nvSpPr>
          <p:cNvPr id="4" name="Slide Number Placeholder 3"/>
          <p:cNvSpPr>
            <a:spLocks noGrp="1"/>
          </p:cNvSpPr>
          <p:nvPr>
            <p:ph type="sldNum" sz="quarter" idx="10"/>
          </p:nvPr>
        </p:nvSpPr>
        <p:spPr/>
        <p:txBody>
          <a:bodyPr/>
          <a:lstStyle/>
          <a:p>
            <a:fld id="{620B08C8-5BBE-452A-BEC3-EC3B6D43211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Advance fee fraud is a scam in which criminals convince victims to pay a fee to receive something of value, but do not deliver anything of value to the victim.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(Accessed on September 25, 2019)</a:t>
            </a:r>
          </a:p>
          <a:p>
            <a:r>
              <a:rPr lang="en-US" dirty="0"/>
              <a:t>https://www.fbi.gov/scams-and-safety/common-fraud-schemes/advance-fee-schemes</a:t>
            </a:r>
          </a:p>
          <a:p>
            <a:r>
              <a:rPr lang="en-US" dirty="0"/>
              <a:t>https://www.investor.gov/protect-your-investments/fraud/types-fraud/advance-fee-fraudhttps://www.fbi.gov/scams-and-safety/common-fraud-schemes/advance-fee-schemes</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B784D-47C9-414C-8324-72615EEFA798}" type="slidenum">
              <a:rPr lang="en-US" smtClean="0"/>
              <a:pPr/>
              <a:t>‹#›</a:t>
            </a:fld>
            <a:endParaRPr lang="en-US" dirty="0"/>
          </a:p>
        </p:txBody>
      </p:sp>
      <p:sp>
        <p:nvSpPr>
          <p:cNvPr id="6" name="TextBox 5"/>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B784D-47C9-414C-8324-72615EEFA79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B784D-47C9-414C-8324-72615EEFA798}" type="slidenum">
              <a:rPr lang="en-US" smtClean="0"/>
              <a:pPr/>
              <a:t>‹#›</a:t>
            </a:fld>
            <a:endParaRPr lang="en-US" dirty="0"/>
          </a:p>
        </p:txBody>
      </p:sp>
      <p:sp>
        <p:nvSpPr>
          <p:cNvPr id="8" name="TextBox 7"/>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9B784D-47C9-414C-8324-72615EEFA798}" type="slidenum">
              <a:rPr lang="en-US" smtClean="0"/>
              <a:pPr/>
              <a:t>‹#›</a:t>
            </a:fld>
            <a:endParaRPr lang="en-US" dirty="0"/>
          </a:p>
        </p:txBody>
      </p:sp>
      <p:sp>
        <p:nvSpPr>
          <p:cNvPr id="10" name="TextBox 9"/>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B784D-47C9-414C-8324-72615EEFA798}" type="slidenum">
              <a:rPr lang="en-US" smtClean="0"/>
              <a:pPr/>
              <a:t>‹#›</a:t>
            </a:fld>
            <a:endParaRPr lang="en-US" dirty="0"/>
          </a:p>
        </p:txBody>
      </p:sp>
      <p:sp>
        <p:nvSpPr>
          <p:cNvPr id="6" name="TextBox 5"/>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9B784D-47C9-414C-8324-72615EEFA798}" type="slidenum">
              <a:rPr lang="en-US" smtClean="0"/>
              <a:pPr/>
              <a:t>‹#›</a:t>
            </a:fld>
            <a:endParaRPr lang="en-US" dirty="0"/>
          </a:p>
        </p:txBody>
      </p:sp>
      <p:sp>
        <p:nvSpPr>
          <p:cNvPr id="5" name="TextBox 4"/>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B784D-47C9-414C-8324-72615EEFA798}" type="slidenum">
              <a:rPr lang="en-US" smtClean="0"/>
              <a:pPr/>
              <a:t>‹#›</a:t>
            </a:fld>
            <a:endParaRPr lang="en-US" dirty="0"/>
          </a:p>
        </p:txBody>
      </p:sp>
      <p:sp>
        <p:nvSpPr>
          <p:cNvPr id="8" name="TextBox 7"/>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96B786-87A5-429E-A7DA-430FC81B5B29}"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B784D-47C9-414C-8324-72615EEFA798}" type="slidenum">
              <a:rPr lang="en-US" smtClean="0"/>
              <a:pPr/>
              <a:t>‹#›</a:t>
            </a:fld>
            <a:endParaRPr lang="en-US" dirty="0"/>
          </a:p>
        </p:txBody>
      </p:sp>
      <p:sp>
        <p:nvSpPr>
          <p:cNvPr id="8" name="TextBox 7"/>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Advance Fee Fraud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6B786-87A5-429E-A7DA-430FC81B5B29}"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B784D-47C9-414C-8324-72615EEFA7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ftc.gov/" TargetMode="External"/><Relationship Id="rId3" Type="http://schemas.openxmlformats.org/officeDocument/2006/relationships/hyperlink" Target="http://www.ic3.gov/" TargetMode="External"/><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c3.gov/default.aspx" TargetMode="External"/><Relationship Id="rId5" Type="http://schemas.openxmlformats.org/officeDocument/2006/relationships/image" Target="../media/image20.png"/><Relationship Id="rId4" Type="http://schemas.openxmlformats.org/officeDocument/2006/relationships/hyperlink" Target="http://www.ftc.gov/complai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vestor.gov/protect-your-investments/fraud/types-fraud/advance-fee-fraud" TargetMode="External"/><Relationship Id="rId7" Type="http://schemas.openxmlformats.org/officeDocument/2006/relationships/hyperlink" Target="http://www.ic3.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westernunion.com/us/en/fraudawareness/fraud-types.html" TargetMode="External"/><Relationship Id="rId5" Type="http://schemas.openxmlformats.org/officeDocument/2006/relationships/hyperlink" Target="https://www.scamwatch.gov.au/types-of-scams/buying-or-selling/classified-scams" TargetMode="External"/><Relationship Id="rId4" Type="http://schemas.openxmlformats.org/officeDocument/2006/relationships/hyperlink" Target="https://www.fbi.gov/scams-and-safety/common-fraud-schemes/advance-fee-sche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hyperlink" Target="https://www.webroot.com/us/en/resources/tips-articles/what-is-social-engineering" TargetMode="External"/><Relationship Id="rId3" Type="http://schemas.openxmlformats.org/officeDocument/2006/relationships/hyperlink" Target="http://www.ftc.gov/" TargetMode="External"/><Relationship Id="rId7" Type="http://schemas.openxmlformats.org/officeDocument/2006/relationships/hyperlink" Target="https://www.veridiancu.org/faq/12912/tips-for-avoiding-advanced-fee-frau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onsumer.ftc.gov/articles/0102-refund-and-recovery-scams" TargetMode="External"/><Relationship Id="rId5" Type="http://schemas.openxmlformats.org/officeDocument/2006/relationships/hyperlink" Target="https://www.fbi.gov/scams-and-safety/common-fraud-schemes/nigerian-letter-or-419-fraud" TargetMode="External"/><Relationship Id="rId4" Type="http://schemas.openxmlformats.org/officeDocument/2006/relationships/hyperlink" Target="https://www.investopedia.com/articles/pf/08/credit-scams-online.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a:solidFill>
                  <a:schemeClr val="bg1"/>
                </a:solidFill>
                <a:latin typeface="Articulate Narrow" pitchFamily="2" charset="0"/>
              </a:rPr>
              <a:t>Advance Fee Fraud</a:t>
            </a: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sp>
        <p:nvSpPr>
          <p:cNvPr id="26" name="Rectangle 25"/>
          <p:cNvSpPr/>
          <p:nvPr/>
        </p:nvSpPr>
        <p:spPr>
          <a:xfrm>
            <a:off x="0" y="1360966"/>
            <a:ext cx="5486400" cy="2258568"/>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shutterstock_150954545.jpg"/>
          <p:cNvPicPr>
            <a:picLocks noChangeAspect="1"/>
          </p:cNvPicPr>
          <p:nvPr/>
        </p:nvPicPr>
        <p:blipFill>
          <a:blip r:embed="rId4" cstate="print">
            <a:lum bright="-10000"/>
          </a:blip>
          <a:srcRect t="35042"/>
          <a:stretch>
            <a:fillRect/>
          </a:stretch>
        </p:blipFill>
        <p:spPr>
          <a:xfrm>
            <a:off x="0" y="1371600"/>
            <a:ext cx="5486400" cy="2244969"/>
          </a:xfrm>
          <a:prstGeom prst="rect">
            <a:avLst/>
          </a:prstGeom>
          <a:noFill/>
          <a:ln>
            <a:noFill/>
          </a:ln>
          <a:effectLst>
            <a:innerShdw blurRad="114300">
              <a:prstClr val="black"/>
            </a:innerShdw>
          </a:effectLst>
        </p:spPr>
      </p:pic>
      <p:sp>
        <p:nvSpPr>
          <p:cNvPr id="15" name="TextBox 14"/>
          <p:cNvSpPr txBox="1"/>
          <p:nvPr/>
        </p:nvSpPr>
        <p:spPr>
          <a:xfrm>
            <a:off x="0" y="581602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18" name="Group 17">
            <a:extLst>
              <a:ext uri="{FF2B5EF4-FFF2-40B4-BE49-F238E27FC236}">
                <a16:creationId xmlns:a16="http://schemas.microsoft.com/office/drawing/2014/main" id="{C21C3A3A-8B12-42AC-BA1E-CBF28662DFAE}"/>
              </a:ext>
            </a:extLst>
          </p:cNvPr>
          <p:cNvGrpSpPr/>
          <p:nvPr/>
        </p:nvGrpSpPr>
        <p:grpSpPr>
          <a:xfrm>
            <a:off x="2790305" y="4911122"/>
            <a:ext cx="3334789" cy="819148"/>
            <a:chOff x="3153747" y="5230554"/>
            <a:chExt cx="5583847" cy="1371600"/>
          </a:xfrm>
        </p:grpSpPr>
        <p:pic>
          <p:nvPicPr>
            <p:cNvPr id="20" name="Picture 19" descr="COPS Logo_Transparent (2).png">
              <a:extLst>
                <a:ext uri="{FF2B5EF4-FFF2-40B4-BE49-F238E27FC236}">
                  <a16:creationId xmlns:a16="http://schemas.microsoft.com/office/drawing/2014/main" id="{06B73DDF-195B-48F6-A132-34D9E31EAD36}"/>
                </a:ext>
              </a:extLst>
            </p:cNvPr>
            <p:cNvPicPr>
              <a:picLocks noChangeAspect="1"/>
            </p:cNvPicPr>
            <p:nvPr/>
          </p:nvPicPr>
          <p:blipFill>
            <a:blip r:embed="rId5" cstate="print"/>
            <a:stretch>
              <a:fillRect/>
            </a:stretch>
          </p:blipFill>
          <p:spPr>
            <a:xfrm>
              <a:off x="3153747" y="5523345"/>
              <a:ext cx="2834646" cy="914402"/>
            </a:xfrm>
            <a:prstGeom prst="rect">
              <a:avLst/>
            </a:prstGeom>
          </p:spPr>
        </p:pic>
        <p:pic>
          <p:nvPicPr>
            <p:cNvPr id="22" name="Picture 21" descr="IACP_Logo.gif">
              <a:extLst>
                <a:ext uri="{FF2B5EF4-FFF2-40B4-BE49-F238E27FC236}">
                  <a16:creationId xmlns:a16="http://schemas.microsoft.com/office/drawing/2014/main" id="{7053B938-69C4-4C52-BEE8-943F0A9F4E4D}"/>
                </a:ext>
              </a:extLst>
            </p:cNvPr>
            <p:cNvPicPr>
              <a:picLocks noChangeAspect="1"/>
            </p:cNvPicPr>
            <p:nvPr/>
          </p:nvPicPr>
          <p:blipFill>
            <a:blip r:embed="rId6" cstate="print"/>
            <a:stretch>
              <a:fillRect/>
            </a:stretch>
          </p:blipFill>
          <p:spPr>
            <a:xfrm>
              <a:off x="7365994" y="5230554"/>
              <a:ext cx="1371600" cy="1371600"/>
            </a:xfrm>
            <a:prstGeom prst="rect">
              <a:avLst/>
            </a:prstGeom>
          </p:spPr>
        </p:pic>
      </p:grpSp>
      <p:pic>
        <p:nvPicPr>
          <p:cNvPr id="27" name="Picture 26">
            <a:extLst>
              <a:ext uri="{FF2B5EF4-FFF2-40B4-BE49-F238E27FC236}">
                <a16:creationId xmlns:a16="http://schemas.microsoft.com/office/drawing/2014/main" id="{5D5C4B7B-5829-444B-A261-00CA53362F8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8" name="Picture 27">
            <a:extLst>
              <a:ext uri="{FF2B5EF4-FFF2-40B4-BE49-F238E27FC236}">
                <a16:creationId xmlns:a16="http://schemas.microsoft.com/office/drawing/2014/main" id="{CCFC1B14-8E30-415C-9644-8F97038CBC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Types of Advance Fee Fraud</a:t>
            </a:r>
          </a:p>
        </p:txBody>
      </p:sp>
      <p:sp>
        <p:nvSpPr>
          <p:cNvPr id="11" name="Content Placeholder 2"/>
          <p:cNvSpPr>
            <a:spLocks noGrp="1"/>
          </p:cNvSpPr>
          <p:nvPr>
            <p:ph idx="1"/>
          </p:nvPr>
        </p:nvSpPr>
        <p:spPr>
          <a:xfrm>
            <a:off x="533400" y="2209800"/>
            <a:ext cx="8382000" cy="4343400"/>
          </a:xfrm>
        </p:spPr>
        <p:txBody>
          <a:bodyPr>
            <a:noAutofit/>
          </a:bodyPr>
          <a:lstStyle/>
          <a:p>
            <a:pPr marL="0" indent="0">
              <a:buNone/>
            </a:pPr>
            <a:r>
              <a:rPr lang="en-US" sz="2200" b="1" dirty="0">
                <a:solidFill>
                  <a:schemeClr val="accent3">
                    <a:lumMod val="50000"/>
                  </a:schemeClr>
                </a:solidFill>
              </a:rPr>
              <a:t>Lotteries</a:t>
            </a:r>
            <a:br>
              <a:rPr lang="en-US" sz="2200" b="1" dirty="0">
                <a:solidFill>
                  <a:schemeClr val="accent3">
                    <a:lumMod val="50000"/>
                  </a:schemeClr>
                </a:solidFill>
              </a:rPr>
            </a:br>
            <a:r>
              <a:rPr lang="en-US" sz="2000" dirty="0"/>
              <a:t>Victims are notified that they have won some sort of contest.  The only thing required is that they provide a fee to collect their prize.</a:t>
            </a:r>
            <a:br>
              <a:rPr lang="en-US" sz="2000" dirty="0"/>
            </a:br>
            <a:endParaRPr lang="en-US" sz="2000" dirty="0"/>
          </a:p>
          <a:p>
            <a:pPr marL="0" indent="0">
              <a:buNone/>
            </a:pPr>
            <a:r>
              <a:rPr lang="en-US" sz="2200" b="1" dirty="0">
                <a:solidFill>
                  <a:schemeClr val="accent3">
                    <a:lumMod val="50000"/>
                  </a:schemeClr>
                </a:solidFill>
              </a:rPr>
              <a:t>Nigerian Letters </a:t>
            </a:r>
            <a:br>
              <a:rPr lang="en-US" sz="2200" b="1" dirty="0">
                <a:solidFill>
                  <a:schemeClr val="accent3">
                    <a:lumMod val="50000"/>
                  </a:schemeClr>
                </a:solidFill>
              </a:rPr>
            </a:br>
            <a:r>
              <a:rPr lang="en-US" sz="2000" dirty="0"/>
              <a:t>Victim receives an email stating they have been identified as a trusted person to work with the letter writer (usually a government official) to gain access to riches.  Victims are required to pay a fee to help free up access to the money.</a:t>
            </a:r>
            <a:br>
              <a:rPr lang="en-US" sz="2000" dirty="0"/>
            </a:br>
            <a:endParaRPr lang="en-US" sz="2000" dirty="0"/>
          </a:p>
          <a:p>
            <a:pPr marL="0" indent="0">
              <a:buNone/>
            </a:pPr>
            <a:r>
              <a:rPr lang="en-US" sz="2200" b="1" dirty="0">
                <a:solidFill>
                  <a:schemeClr val="accent3">
                    <a:lumMod val="50000"/>
                  </a:schemeClr>
                </a:solidFill>
              </a:rPr>
              <a:t>FBI/Government Agency Scams </a:t>
            </a:r>
            <a:br>
              <a:rPr lang="en-US" sz="2200" b="1" dirty="0">
                <a:solidFill>
                  <a:schemeClr val="accent3">
                    <a:lumMod val="50000"/>
                  </a:schemeClr>
                </a:solidFill>
              </a:rPr>
            </a:br>
            <a:r>
              <a:rPr lang="en-US" sz="2000" dirty="0"/>
              <a:t>An email appearing to be from an official government agency, claiming the victim as committed a crime.  Legal action can be avoided by paying a fee.</a:t>
            </a:r>
          </a:p>
          <a:p>
            <a:endParaRPr lang="en-US" sz="24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533400" y="2209800"/>
            <a:ext cx="8153400" cy="4114800"/>
          </a:xfrm>
        </p:spPr>
        <p:txBody>
          <a:bodyPr>
            <a:noAutofit/>
          </a:bodyPr>
          <a:lstStyle/>
          <a:p>
            <a:pPr marL="0" indent="0">
              <a:buNone/>
            </a:pPr>
            <a:r>
              <a:rPr lang="en-US" sz="2300" b="1" dirty="0">
                <a:solidFill>
                  <a:schemeClr val="accent3">
                    <a:lumMod val="50000"/>
                  </a:schemeClr>
                </a:solidFill>
              </a:rPr>
              <a:t>Credit Services/Payday Loans </a:t>
            </a:r>
            <a:r>
              <a:rPr lang="en-US" sz="2300" b="1" dirty="0"/>
              <a:t/>
            </a:r>
            <a:br>
              <a:rPr lang="en-US" sz="2300" b="1" dirty="0"/>
            </a:br>
            <a:r>
              <a:rPr lang="en-US" sz="2000" dirty="0"/>
              <a:t>The promise of a loan or credit card that requires you to pay a fee upfront or demands repayment of a loan that you did not take out.</a:t>
            </a:r>
            <a:br>
              <a:rPr lang="en-US" sz="2000" dirty="0"/>
            </a:br>
            <a:endParaRPr lang="en-US" sz="2000" dirty="0"/>
          </a:p>
          <a:p>
            <a:pPr marL="0" indent="0">
              <a:buNone/>
            </a:pPr>
            <a:r>
              <a:rPr lang="en-US" sz="2200" b="1" dirty="0">
                <a:solidFill>
                  <a:schemeClr val="accent3">
                    <a:lumMod val="50000"/>
                  </a:schemeClr>
                </a:solidFill>
              </a:rPr>
              <a:t>Debt Rescue or Loan Modification</a:t>
            </a:r>
            <a:r>
              <a:rPr lang="en-US" sz="2300" b="1" dirty="0"/>
              <a:t/>
            </a:r>
            <a:br>
              <a:rPr lang="en-US" sz="2300" b="1" dirty="0"/>
            </a:br>
            <a:r>
              <a:rPr lang="en-US" sz="2000" dirty="0"/>
              <a:t>Offers to assist those suffering from bad credit or high levels of debt making the rescue effort sound simple, promising significant reductions in monthly payments.  The victim is required to pay an upfront fee to use the services.</a:t>
            </a:r>
            <a:br>
              <a:rPr lang="en-US" sz="2000" dirty="0"/>
            </a:br>
            <a:endParaRPr lang="en-US" sz="2000" dirty="0"/>
          </a:p>
          <a:p>
            <a:pPr marL="0" indent="0">
              <a:buNone/>
            </a:pPr>
            <a:r>
              <a:rPr lang="en-US" sz="2200" b="1" dirty="0">
                <a:solidFill>
                  <a:schemeClr val="accent3">
                    <a:lumMod val="50000"/>
                  </a:schemeClr>
                </a:solidFill>
              </a:rPr>
              <a:t>Classified Ads</a:t>
            </a:r>
            <a:r>
              <a:rPr lang="en-US" sz="2300" dirty="0"/>
              <a:t/>
            </a:r>
            <a:br>
              <a:rPr lang="en-US" sz="2300" dirty="0"/>
            </a:br>
            <a:r>
              <a:rPr lang="en-US" sz="2000" dirty="0"/>
              <a:t>Victims answer classified ads for merchandise or services and are asked to provide a down payment or partial payment, but never receive the product.</a:t>
            </a:r>
          </a:p>
          <a:p>
            <a:endParaRPr lang="en-US" sz="24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Title 1"/>
          <p:cNvSpPr>
            <a:spLocks noGrp="1"/>
          </p:cNvSpPr>
          <p:nvPr>
            <p:ph type="title"/>
          </p:nvPr>
        </p:nvSpPr>
        <p:spPr>
          <a:xfrm>
            <a:off x="152400" y="1295400"/>
            <a:ext cx="8839200" cy="914400"/>
          </a:xfrm>
        </p:spPr>
        <p:txBody>
          <a:bodyPr>
            <a:normAutofit/>
          </a:bodyPr>
          <a:lstStyle/>
          <a:p>
            <a:r>
              <a:rPr lang="en-US" dirty="0"/>
              <a:t>Types of Advance Fee Fraud (contd.)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Advance Fee Fraud Prevention</a:t>
            </a:r>
          </a:p>
        </p:txBody>
      </p:sp>
      <p:sp>
        <p:nvSpPr>
          <p:cNvPr id="5" name="Content Placeholder 4"/>
          <p:cNvSpPr>
            <a:spLocks noGrp="1"/>
          </p:cNvSpPr>
          <p:nvPr>
            <p:ph idx="1"/>
          </p:nvPr>
        </p:nvSpPr>
        <p:spPr>
          <a:xfrm>
            <a:off x="457200" y="2209800"/>
            <a:ext cx="4419600" cy="4114800"/>
          </a:xfrm>
        </p:spPr>
        <p:txBody>
          <a:bodyPr>
            <a:normAutofit lnSpcReduction="10000"/>
          </a:bodyPr>
          <a:lstStyle/>
          <a:p>
            <a:pPr marL="0" indent="0">
              <a:buNone/>
            </a:pPr>
            <a:r>
              <a:rPr lang="en-US" sz="2400" dirty="0"/>
              <a:t>Could Joe’s situation have been prevented?</a:t>
            </a:r>
          </a:p>
          <a:p>
            <a:pPr marL="0" indent="0" algn="ctr">
              <a:buNone/>
            </a:pPr>
            <a:r>
              <a:rPr lang="en-US" b="1" dirty="0">
                <a:solidFill>
                  <a:schemeClr val="accent3">
                    <a:lumMod val="75000"/>
                  </a:schemeClr>
                </a:solidFill>
              </a:rPr>
              <a:t>YES</a:t>
            </a:r>
          </a:p>
          <a:p>
            <a:pPr marL="346075" indent="-346075"/>
            <a:r>
              <a:rPr lang="en-US" sz="2000" dirty="0">
                <a:solidFill>
                  <a:schemeClr val="tx1">
                    <a:lumMod val="95000"/>
                    <a:lumOff val="5000"/>
                  </a:schemeClr>
                </a:solidFill>
              </a:rPr>
              <a:t>He could have looked for red flags.</a:t>
            </a:r>
          </a:p>
          <a:p>
            <a:pPr marL="746125" lvl="1" indent="-346075"/>
            <a:r>
              <a:rPr lang="en-US" sz="1600" dirty="0">
                <a:solidFill>
                  <a:schemeClr val="tx1">
                    <a:lumMod val="95000"/>
                    <a:lumOff val="5000"/>
                  </a:schemeClr>
                </a:solidFill>
              </a:rPr>
              <a:t>The email wasn’t addressed to Joe</a:t>
            </a:r>
          </a:p>
          <a:p>
            <a:pPr marL="746125" lvl="1" indent="-346075"/>
            <a:r>
              <a:rPr lang="en-US" sz="1600" dirty="0">
                <a:solidFill>
                  <a:schemeClr val="tx1">
                    <a:lumMod val="95000"/>
                    <a:lumOff val="5000"/>
                  </a:schemeClr>
                </a:solidFill>
              </a:rPr>
              <a:t>He didn’t enter the Caribbean lottery</a:t>
            </a:r>
          </a:p>
          <a:p>
            <a:pPr marL="746125" lvl="1" indent="-346075"/>
            <a:r>
              <a:rPr lang="en-US" sz="1600" dirty="0">
                <a:solidFill>
                  <a:schemeClr val="tx1">
                    <a:lumMod val="95000"/>
                    <a:lumOff val="5000"/>
                  </a:schemeClr>
                </a:solidFill>
              </a:rPr>
              <a:t>There were misspellings and grammatical errors in the email.</a:t>
            </a:r>
          </a:p>
          <a:p>
            <a:pPr marL="1146175" lvl="2" indent="-346075"/>
            <a:r>
              <a:rPr lang="en-US" sz="1600" dirty="0">
                <a:solidFill>
                  <a:schemeClr val="tx1">
                    <a:lumMod val="95000"/>
                    <a:lumOff val="5000"/>
                  </a:schemeClr>
                </a:solidFill>
              </a:rPr>
              <a:t>This will depend on the sophistication of the scammer.</a:t>
            </a:r>
          </a:p>
          <a:p>
            <a:pPr marL="746125" lvl="1" indent="-346075"/>
            <a:r>
              <a:rPr lang="en-US" sz="1600" dirty="0"/>
              <a:t>He could have researched the Caribbean Lottery Commission to see if they were a legitimate lottery retailer.</a:t>
            </a:r>
            <a:endParaRPr lang="en-US" sz="2000" dirty="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7" name="Picture 6" descr="shutterstock_11454436.jpg"/>
          <p:cNvPicPr>
            <a:picLocks noChangeAspect="1"/>
          </p:cNvPicPr>
          <p:nvPr/>
        </p:nvPicPr>
        <p:blipFill>
          <a:blip r:embed="rId3" cstate="print"/>
          <a:stretch>
            <a:fillRect/>
          </a:stretch>
        </p:blipFill>
        <p:spPr>
          <a:xfrm>
            <a:off x="4953000" y="2286001"/>
            <a:ext cx="4038600" cy="2514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533400" y="2286000"/>
            <a:ext cx="83058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6"/>
          <p:cNvGrpSpPr/>
          <p:nvPr/>
        </p:nvGrpSpPr>
        <p:grpSpPr>
          <a:xfrm>
            <a:off x="152400" y="2286000"/>
            <a:ext cx="4343400" cy="4343400"/>
            <a:chOff x="0" y="1902366"/>
            <a:chExt cx="3657600" cy="4493538"/>
          </a:xfrm>
        </p:grpSpPr>
        <p:sp>
          <p:nvSpPr>
            <p:cNvPr id="11" name="Rectangle 10"/>
            <p:cNvSpPr/>
            <p:nvPr/>
          </p:nvSpPr>
          <p:spPr>
            <a:xfrm>
              <a:off x="0" y="1902366"/>
              <a:ext cx="3657600" cy="4493538"/>
            </a:xfrm>
            <a:prstGeom prst="rect">
              <a:avLst/>
            </a:prstGeom>
          </p:spPr>
          <p:txBody>
            <a:bodyPr wrap="square">
              <a:spAutoFit/>
            </a:bodyPr>
            <a:lstStyle/>
            <a:p>
              <a:endParaRPr lang="en-US" dirty="0"/>
            </a:p>
            <a:p>
              <a:endParaRPr lang="en-US" dirty="0"/>
            </a:p>
            <a:p>
              <a:endParaRPr lang="en-US" dirty="0"/>
            </a:p>
            <a:p>
              <a:endParaRPr lang="en-US" dirty="0"/>
            </a:p>
            <a:p>
              <a:r>
                <a:rPr lang="en-US" sz="1600" dirty="0">
                  <a:solidFill>
                    <a:srgbClr val="FF0000"/>
                  </a:solidFill>
                </a:rPr>
                <a:t>Dear Sir/Madam</a:t>
              </a:r>
              <a:r>
                <a:rPr lang="en-US" sz="1600" dirty="0"/>
                <a:t>,     This is to inform you of the release of your winnings in the </a:t>
              </a:r>
              <a:r>
                <a:rPr lang="en-US" sz="1600" dirty="0">
                  <a:solidFill>
                    <a:srgbClr val="FF0000"/>
                  </a:solidFill>
                </a:rPr>
                <a:t>CARRIBBEAN LOTTERY COMMISION OF ARUBA SWEEPSTAKES</a:t>
              </a:r>
              <a:r>
                <a:rPr lang="en-US" sz="1600" dirty="0"/>
                <a:t> on the 12</a:t>
              </a:r>
              <a:r>
                <a:rPr lang="en-US" sz="1600" baseline="30000" dirty="0"/>
                <a:t>th</a:t>
              </a:r>
              <a:r>
                <a:rPr lang="en-US" sz="1600" dirty="0"/>
                <a:t> of November 2014.  Your name is attached to </a:t>
              </a:r>
              <a:r>
                <a:rPr lang="en-US" sz="1600" dirty="0">
                  <a:solidFill>
                    <a:srgbClr val="FF0000"/>
                  </a:solidFill>
                </a:rPr>
                <a:t>ticket number 986-11-345-983-936 with serial number 2014-91 </a:t>
              </a:r>
              <a:r>
                <a:rPr lang="en-US" sz="1600" dirty="0"/>
                <a:t>which consequently won the lottery in the 2</a:t>
              </a:r>
              <a:r>
                <a:rPr lang="en-US" sz="1600" baseline="30000" dirty="0"/>
                <a:t>nd</a:t>
              </a:r>
              <a:r>
                <a:rPr lang="en-US" sz="1600" dirty="0"/>
                <a:t> category.</a:t>
              </a:r>
            </a:p>
            <a:p>
              <a:endParaRPr lang="en-US" sz="1600" dirty="0"/>
            </a:p>
            <a:p>
              <a:endParaRPr lang="en-US" dirty="0"/>
            </a:p>
            <a:p>
              <a:endParaRPr lang="en-US" dirty="0"/>
            </a:p>
            <a:p>
              <a:endParaRPr lang="en-US" dirty="0"/>
            </a:p>
          </p:txBody>
        </p:sp>
        <p:pic>
          <p:nvPicPr>
            <p:cNvPr id="16" name="Picture 15" descr="CLCA.jpg"/>
            <p:cNvPicPr>
              <a:picLocks noChangeAspect="1"/>
            </p:cNvPicPr>
            <p:nvPr/>
          </p:nvPicPr>
          <p:blipFill>
            <a:blip r:embed="rId3" cstate="print"/>
            <a:stretch>
              <a:fillRect/>
            </a:stretch>
          </p:blipFill>
          <p:spPr>
            <a:xfrm>
              <a:off x="127000" y="2057400"/>
              <a:ext cx="1016000" cy="762000"/>
            </a:xfrm>
            <a:prstGeom prst="rect">
              <a:avLst/>
            </a:prstGeom>
            <a:ln w="63500">
              <a:solidFill>
                <a:srgbClr val="FF0000"/>
              </a:solidFill>
            </a:ln>
          </p:spPr>
        </p:pic>
      </p:grpSp>
      <p:sp>
        <p:nvSpPr>
          <p:cNvPr id="8" name="Rectangle 7"/>
          <p:cNvSpPr/>
          <p:nvPr/>
        </p:nvSpPr>
        <p:spPr>
          <a:xfrm>
            <a:off x="4648200" y="1905000"/>
            <a:ext cx="4343400" cy="2277547"/>
          </a:xfrm>
          <a:prstGeom prst="rect">
            <a:avLst/>
          </a:prstGeom>
        </p:spPr>
        <p:txBody>
          <a:bodyPr wrap="square">
            <a:spAutoFit/>
          </a:bodyPr>
          <a:lstStyle/>
          <a:p>
            <a:endParaRPr lang="en-US" dirty="0"/>
          </a:p>
          <a:p>
            <a:endParaRPr lang="en-US" dirty="0"/>
          </a:p>
          <a:p>
            <a:endParaRPr lang="en-US" dirty="0"/>
          </a:p>
          <a:p>
            <a:endParaRPr lang="en-US" dirty="0"/>
          </a:p>
          <a:p>
            <a:endParaRPr lang="en-US" sz="1600" dirty="0"/>
          </a:p>
          <a:p>
            <a:endParaRPr lang="en-US" dirty="0"/>
          </a:p>
          <a:p>
            <a:endParaRPr lang="en-US" dirty="0"/>
          </a:p>
          <a:p>
            <a:endParaRPr lang="en-US" dirty="0"/>
          </a:p>
        </p:txBody>
      </p:sp>
      <p:sp>
        <p:nvSpPr>
          <p:cNvPr id="12" name="Content Placeholder 3"/>
          <p:cNvSpPr>
            <a:spLocks noGrp="1"/>
          </p:cNvSpPr>
          <p:nvPr>
            <p:ph sz="half" idx="2"/>
          </p:nvPr>
        </p:nvSpPr>
        <p:spPr>
          <a:xfrm>
            <a:off x="4267200" y="2209800"/>
            <a:ext cx="4876800" cy="3951288"/>
          </a:xfrm>
        </p:spPr>
        <p:txBody>
          <a:bodyPr>
            <a:normAutofit/>
          </a:bodyPr>
          <a:lstStyle/>
          <a:p>
            <a:r>
              <a:rPr lang="en-US" sz="2400" dirty="0"/>
              <a:t>You cannot win a lottery that you did not enter.</a:t>
            </a:r>
          </a:p>
          <a:p>
            <a:r>
              <a:rPr lang="en-US" sz="2400" dirty="0"/>
              <a:t>The email was not directed specifically to Joe.</a:t>
            </a:r>
          </a:p>
          <a:p>
            <a:r>
              <a:rPr lang="en-US" sz="2400" dirty="0"/>
              <a:t>Logos, “official” seals, and ticket numbers are used to try and add authenticity.</a:t>
            </a:r>
          </a:p>
          <a:p>
            <a:r>
              <a:rPr lang="en-US" sz="2400" dirty="0"/>
              <a:t>Misspellings.</a:t>
            </a:r>
          </a:p>
          <a:p>
            <a:pPr>
              <a:buNone/>
            </a:pPr>
            <a:endParaRPr lang="en-US" dirty="0"/>
          </a:p>
          <a:p>
            <a:endParaRPr lang="en-US" dirty="0"/>
          </a:p>
        </p:txBody>
      </p:sp>
      <p:sp>
        <p:nvSpPr>
          <p:cNvPr id="13" name="Title 1"/>
          <p:cNvSpPr>
            <a:spLocks noGrp="1"/>
          </p:cNvSpPr>
          <p:nvPr>
            <p:ph type="title"/>
          </p:nvPr>
        </p:nvSpPr>
        <p:spPr>
          <a:xfrm>
            <a:off x="152400" y="1283677"/>
            <a:ext cx="8839200" cy="914400"/>
          </a:xfrm>
        </p:spPr>
        <p:txBody>
          <a:bodyPr>
            <a:normAutofit/>
          </a:bodyPr>
          <a:lstStyle/>
          <a:p>
            <a:r>
              <a:rPr lang="en-US" dirty="0"/>
              <a:t>Indicators Within the Email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533400" y="2286000"/>
            <a:ext cx="83058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0"/>
          <p:cNvSpPr/>
          <p:nvPr/>
        </p:nvSpPr>
        <p:spPr>
          <a:xfrm>
            <a:off x="152400" y="2112288"/>
            <a:ext cx="4343400" cy="5355312"/>
          </a:xfrm>
          <a:prstGeom prst="rect">
            <a:avLst/>
          </a:prstGeom>
        </p:spPr>
        <p:txBody>
          <a:bodyPr wrap="square">
            <a:spAutoFit/>
          </a:bodyPr>
          <a:lstStyle/>
          <a:p>
            <a:r>
              <a:rPr lang="en-US" sz="1600" dirty="0"/>
              <a:t>You have approved therefore for a lump sum payout of </a:t>
            </a:r>
            <a:r>
              <a:rPr lang="en-US" sz="1600" dirty="0">
                <a:solidFill>
                  <a:srgbClr val="FF0000"/>
                </a:solidFill>
              </a:rPr>
              <a:t>USD 615, 810 (UNITED STATES DOLLARS ONLY) in cash credited to file with REF TQ/2987654818/02 and BATCH NO. 000348729.</a:t>
            </a:r>
            <a:r>
              <a:rPr lang="en-US" sz="1600" dirty="0"/>
              <a:t>  This is from total cash prize of USD 10,468,770 (US DOLLARS ONLY) shared among 17 (seventeen) international winners in this category, CONGRATULATIONS!!!! </a:t>
            </a:r>
            <a:r>
              <a:rPr lang="en-US" sz="1600" dirty="0">
                <a:solidFill>
                  <a:srgbClr val="FF0000"/>
                </a:solidFill>
              </a:rPr>
              <a:t>ACT NOW BEFORE YOUR CLAIM GOES TO SOMEONE ELSE!!!!</a:t>
            </a:r>
          </a:p>
          <a:p>
            <a:endParaRPr lang="en-US" sz="1600" dirty="0">
              <a:solidFill>
                <a:srgbClr val="FF0000"/>
              </a:solidFill>
            </a:endParaRPr>
          </a:p>
          <a:p>
            <a:r>
              <a:rPr lang="en-US" sz="1600" dirty="0"/>
              <a:t>To begin your claim, please contact your claims agent, DR, Rose Perez Harris the foreign service Manager of ARUBA SECURITY Company on </a:t>
            </a:r>
            <a:r>
              <a:rPr lang="en-US" sz="1600" dirty="0">
                <a:solidFill>
                  <a:srgbClr val="FF0000"/>
                </a:solidFill>
              </a:rPr>
              <a:t>TEL: 011 297 982 5573 FAX: 011 297 982 9015 </a:t>
            </a:r>
            <a:r>
              <a:rPr lang="en-US" sz="1600" dirty="0"/>
              <a:t>for the processing and remittance of your winning prize money to a designation of your choice.</a:t>
            </a:r>
          </a:p>
          <a:p>
            <a:endParaRPr lang="en-US" sz="1600" dirty="0">
              <a:solidFill>
                <a:srgbClr val="FF0000"/>
              </a:solidFill>
            </a:endParaRPr>
          </a:p>
          <a:p>
            <a:endParaRPr lang="en-US" sz="1600" dirty="0"/>
          </a:p>
          <a:p>
            <a:endParaRPr lang="en-US" dirty="0"/>
          </a:p>
          <a:p>
            <a:endParaRPr lang="en-US" dirty="0"/>
          </a:p>
          <a:p>
            <a:endParaRPr lang="en-US" dirty="0"/>
          </a:p>
        </p:txBody>
      </p:sp>
      <p:sp>
        <p:nvSpPr>
          <p:cNvPr id="8" name="Rectangle 7"/>
          <p:cNvSpPr/>
          <p:nvPr/>
        </p:nvSpPr>
        <p:spPr>
          <a:xfrm>
            <a:off x="4648200" y="1905000"/>
            <a:ext cx="4343400" cy="2277547"/>
          </a:xfrm>
          <a:prstGeom prst="rect">
            <a:avLst/>
          </a:prstGeom>
        </p:spPr>
        <p:txBody>
          <a:bodyPr wrap="square">
            <a:spAutoFit/>
          </a:bodyPr>
          <a:lstStyle/>
          <a:p>
            <a:endParaRPr lang="en-US" dirty="0"/>
          </a:p>
          <a:p>
            <a:endParaRPr lang="en-US" dirty="0"/>
          </a:p>
          <a:p>
            <a:endParaRPr lang="en-US" dirty="0"/>
          </a:p>
          <a:p>
            <a:endParaRPr lang="en-US" dirty="0"/>
          </a:p>
          <a:p>
            <a:endParaRPr lang="en-US" sz="1600" dirty="0"/>
          </a:p>
          <a:p>
            <a:endParaRPr lang="en-US" dirty="0"/>
          </a:p>
          <a:p>
            <a:endParaRPr lang="en-US" dirty="0"/>
          </a:p>
          <a:p>
            <a:endParaRPr lang="en-US" dirty="0"/>
          </a:p>
        </p:txBody>
      </p:sp>
      <p:sp>
        <p:nvSpPr>
          <p:cNvPr id="12" name="Content Placeholder 3"/>
          <p:cNvSpPr>
            <a:spLocks noGrp="1"/>
          </p:cNvSpPr>
          <p:nvPr>
            <p:ph sz="half" idx="2"/>
          </p:nvPr>
        </p:nvSpPr>
        <p:spPr>
          <a:xfrm>
            <a:off x="4724400" y="2057400"/>
            <a:ext cx="4419600" cy="4343400"/>
          </a:xfrm>
        </p:spPr>
        <p:txBody>
          <a:bodyPr>
            <a:normAutofit lnSpcReduction="10000"/>
          </a:bodyPr>
          <a:lstStyle/>
          <a:p>
            <a:r>
              <a:rPr lang="en-US" sz="2400" dirty="0"/>
              <a:t>The lure of large amounts of money.</a:t>
            </a:r>
          </a:p>
          <a:p>
            <a:r>
              <a:rPr lang="en-US" sz="2400" dirty="0"/>
              <a:t>Scammers often ask you to “act soon” or “do not tell anyone” to encourage you to respond sooner.</a:t>
            </a:r>
          </a:p>
          <a:p>
            <a:r>
              <a:rPr lang="en-US" sz="2400" dirty="0"/>
              <a:t>Scammers request further contact.  Telephone numbers and/or email listed may not belong to the country or area where the prize is supposed to be from.</a:t>
            </a:r>
          </a:p>
          <a:p>
            <a:pPr>
              <a:buNone/>
            </a:pPr>
            <a:endParaRPr lang="en-US" dirty="0"/>
          </a:p>
        </p:txBody>
      </p:sp>
      <p:sp>
        <p:nvSpPr>
          <p:cNvPr id="14" name="Title 1"/>
          <p:cNvSpPr>
            <a:spLocks noGrp="1"/>
          </p:cNvSpPr>
          <p:nvPr>
            <p:ph type="title"/>
          </p:nvPr>
        </p:nvSpPr>
        <p:spPr>
          <a:xfrm>
            <a:off x="152400" y="1283677"/>
            <a:ext cx="8839200" cy="914400"/>
          </a:xfrm>
        </p:spPr>
        <p:txBody>
          <a:bodyPr>
            <a:normAutofit/>
          </a:bodyPr>
          <a:lstStyle/>
          <a:p>
            <a:r>
              <a:rPr lang="en-US" dirty="0"/>
              <a:t>Indicators Within the Email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83677"/>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133600"/>
            <a:ext cx="8229600" cy="4267200"/>
          </a:xfrm>
        </p:spPr>
        <p:txBody>
          <a:bodyPr>
            <a:noAutofit/>
          </a:bodyPr>
          <a:lstStyle/>
          <a:p>
            <a:pPr lvl="0">
              <a:buNone/>
            </a:pPr>
            <a:endParaRPr lang="en-US" sz="1800" dirty="0"/>
          </a:p>
          <a:p>
            <a:pPr lvl="0"/>
            <a:r>
              <a:rPr lang="en-US" sz="2400" dirty="0"/>
              <a:t>If you receive an email (especially from another country) asking you to send money, personal or identifying information in order to receive something else in exchange such as a monetary settlement, do not reply in any manner.  </a:t>
            </a:r>
          </a:p>
          <a:p>
            <a:pPr lvl="0"/>
            <a:r>
              <a:rPr lang="en-US" sz="2400" dirty="0"/>
              <a:t>DO NOT wire money to someone you do not know personally.</a:t>
            </a:r>
          </a:p>
          <a:p>
            <a:pPr lvl="0"/>
            <a:r>
              <a:rPr lang="en-US" sz="2400" dirty="0"/>
              <a:t>Protect yourself through your email by deleting financial request emails, turning on your spam filters, and denying all requests for financial assistance. </a:t>
            </a:r>
          </a:p>
          <a:p>
            <a:pPr lvl="0">
              <a:buNone/>
            </a:pPr>
            <a:endParaRPr lang="en-US" sz="1800" dirty="0"/>
          </a:p>
          <a:p>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 (cont.)</a:t>
            </a:r>
          </a:p>
        </p:txBody>
      </p:sp>
      <p:sp>
        <p:nvSpPr>
          <p:cNvPr id="11" name="Content Placeholder 2"/>
          <p:cNvSpPr>
            <a:spLocks noGrp="1"/>
          </p:cNvSpPr>
          <p:nvPr>
            <p:ph idx="1"/>
          </p:nvPr>
        </p:nvSpPr>
        <p:spPr>
          <a:xfrm>
            <a:off x="533400" y="2057400"/>
            <a:ext cx="8229600" cy="4267200"/>
          </a:xfrm>
        </p:spPr>
        <p:txBody>
          <a:bodyPr>
            <a:noAutofit/>
          </a:bodyPr>
          <a:lstStyle/>
          <a:p>
            <a:pPr lvl="0">
              <a:buNone/>
            </a:pPr>
            <a:endParaRPr lang="en-US" sz="1800" dirty="0"/>
          </a:p>
          <a:p>
            <a:pPr lvl="0"/>
            <a:r>
              <a:rPr lang="en-US" sz="2400" dirty="0"/>
              <a:t>Do not click on any links, open any files, or download any content contained within an email unless you personally know the sender.</a:t>
            </a:r>
          </a:p>
          <a:p>
            <a:pPr lvl="0"/>
            <a:r>
              <a:rPr lang="en-US" sz="2400" dirty="0"/>
              <a:t>Be skeptical of any individuals representing themselves as officials asking for help in placing large sums of money.</a:t>
            </a:r>
          </a:p>
          <a:p>
            <a:pPr lvl="0"/>
            <a:r>
              <a:rPr lang="en-US" sz="2400" dirty="0"/>
              <a:t>Be wary of business deals that require you to sign nondisclosure or non-circumvention agreements that are designed to prevent you from independently verifying the bona fides of the people with whom you intend to do business. </a:t>
            </a:r>
          </a:p>
          <a:p>
            <a:pPr lvl="0"/>
            <a:endParaRPr lang="en-US" sz="1800" dirty="0"/>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to Do If You Are a Victim</a:t>
            </a:r>
          </a:p>
        </p:txBody>
      </p:sp>
      <p:sp>
        <p:nvSpPr>
          <p:cNvPr id="11" name="Content Placeholder 2"/>
          <p:cNvSpPr>
            <a:spLocks noGrp="1"/>
          </p:cNvSpPr>
          <p:nvPr>
            <p:ph idx="1"/>
          </p:nvPr>
        </p:nvSpPr>
        <p:spPr>
          <a:xfrm>
            <a:off x="533400" y="2209800"/>
            <a:ext cx="6629400" cy="4114800"/>
          </a:xfrm>
        </p:spPr>
        <p:txBody>
          <a:bodyPr>
            <a:normAutofit/>
          </a:bodyPr>
          <a:lstStyle/>
          <a:p>
            <a:pPr lvl="0"/>
            <a:r>
              <a:rPr lang="en-US" sz="2400" dirty="0"/>
              <a:t>Report the incident to your local law enforcement agency.</a:t>
            </a:r>
          </a:p>
          <a:p>
            <a:pPr lvl="0"/>
            <a:r>
              <a:rPr lang="en-US" sz="2400" dirty="0"/>
              <a:t>Notify your banking institutions.</a:t>
            </a:r>
          </a:p>
          <a:p>
            <a:r>
              <a:rPr lang="en-US" sz="2400" dirty="0"/>
              <a:t>Contact your State Attorney General.</a:t>
            </a:r>
          </a:p>
          <a:p>
            <a:pPr lvl="0"/>
            <a:r>
              <a:rPr lang="en-US" sz="2400" dirty="0"/>
              <a:t>File a complaint with Internet Crime Complaint center @ </a:t>
            </a:r>
            <a:r>
              <a:rPr lang="en-US" sz="2400" dirty="0">
                <a:solidFill>
                  <a:schemeClr val="accent3">
                    <a:lumMod val="50000"/>
                  </a:schemeClr>
                </a:solidFill>
                <a:hlinkClick r:id="rId3"/>
              </a:rPr>
              <a:t>www.ic3.gov</a:t>
            </a:r>
            <a:r>
              <a:rPr lang="en-US" sz="2400" dirty="0"/>
              <a:t>.</a:t>
            </a:r>
          </a:p>
          <a:p>
            <a:pPr lvl="0"/>
            <a:r>
              <a:rPr lang="en-US" sz="2400" dirty="0"/>
              <a:t>Submit a consumer complaint with the Federal Trade Commission @ </a:t>
            </a:r>
            <a:r>
              <a:rPr lang="en-US" sz="2400" dirty="0">
                <a:hlinkClick r:id="rId4"/>
              </a:rPr>
              <a:t>www.ftc.gov/complaint</a:t>
            </a:r>
            <a:r>
              <a:rPr lang="en-US" sz="2400" dirty="0"/>
              <a:t>.</a:t>
            </a:r>
          </a:p>
          <a:p>
            <a:pPr lvl="0">
              <a:buNone/>
            </a:pPr>
            <a:endParaRPr lang="en-US" sz="2400" dirty="0"/>
          </a:p>
          <a:p>
            <a:pPr lvl="0"/>
            <a:endParaRPr lang="en-US" sz="1800" dirty="0"/>
          </a:p>
          <a:p>
            <a:endParaRPr lang="en-US" sz="2000" dirty="0"/>
          </a:p>
        </p:txBody>
      </p:sp>
      <p:pic>
        <p:nvPicPr>
          <p:cNvPr id="4" name="Picture 12" descr="http://b-i.forbesimg.com/larrymagid/files/2013/04/Screen-Shot-2013-04-25-at-11.47.16-AM.png"/>
          <p:cNvPicPr>
            <a:picLocks noChangeAspect="1" noChangeArrowheads="1"/>
          </p:cNvPicPr>
          <p:nvPr/>
        </p:nvPicPr>
        <p:blipFill>
          <a:blip r:embed="rId5" cstate="print"/>
          <a:srcRect/>
          <a:stretch>
            <a:fillRect/>
          </a:stretch>
        </p:blipFill>
        <p:spPr bwMode="auto">
          <a:xfrm>
            <a:off x="7315200" y="4267200"/>
            <a:ext cx="1642281" cy="1447800"/>
          </a:xfrm>
          <a:prstGeom prst="rect">
            <a:avLst/>
          </a:prstGeom>
          <a:noFill/>
        </p:spPr>
      </p:pic>
      <p:pic>
        <p:nvPicPr>
          <p:cNvPr id="5" name="Picture 2" descr="IC3 Logo (Large)">
            <a:hlinkClick r:id="rId6"/>
          </p:cNvPr>
          <p:cNvPicPr>
            <a:picLocks noChangeAspect="1" noChangeArrowheads="1"/>
          </p:cNvPicPr>
          <p:nvPr/>
        </p:nvPicPr>
        <p:blipFill>
          <a:blip r:embed="rId7" cstate="print"/>
          <a:srcRect/>
          <a:stretch>
            <a:fillRect/>
          </a:stretch>
        </p:blipFill>
        <p:spPr bwMode="auto">
          <a:xfrm>
            <a:off x="7154335" y="2209801"/>
            <a:ext cx="1913465" cy="1371600"/>
          </a:xfrm>
          <a:prstGeom prst="rect">
            <a:avLst/>
          </a:prstGeom>
          <a:noFill/>
        </p:spPr>
      </p:pic>
      <p:sp>
        <p:nvSpPr>
          <p:cNvPr id="6" name="TextBox 5"/>
          <p:cNvSpPr txBox="1"/>
          <p:nvPr/>
        </p:nvSpPr>
        <p:spPr>
          <a:xfrm>
            <a:off x="7315200" y="3505200"/>
            <a:ext cx="1524000" cy="646331"/>
          </a:xfrm>
          <a:prstGeom prst="rect">
            <a:avLst/>
          </a:prstGeom>
          <a:noFill/>
        </p:spPr>
        <p:txBody>
          <a:bodyPr wrap="square" rtlCol="0">
            <a:spAutoFit/>
          </a:bodyPr>
          <a:lstStyle/>
          <a:p>
            <a:r>
              <a:rPr lang="en-US" i="1" dirty="0">
                <a:solidFill>
                  <a:schemeClr val="accent3">
                    <a:lumMod val="75000"/>
                  </a:schemeClr>
                </a:solidFill>
                <a:hlinkClick r:id="rId3"/>
              </a:rPr>
              <a:t>www.ic3.gov</a:t>
            </a:r>
            <a:endParaRPr lang="en-US" i="1" dirty="0">
              <a:solidFill>
                <a:schemeClr val="accent3">
                  <a:lumMod val="75000"/>
                </a:schemeClr>
              </a:solidFill>
            </a:endParaRPr>
          </a:p>
          <a:p>
            <a:endParaRPr lang="en-US" i="1" dirty="0">
              <a:solidFill>
                <a:schemeClr val="accent3">
                  <a:lumMod val="75000"/>
                </a:schemeClr>
              </a:solidFill>
            </a:endParaRPr>
          </a:p>
        </p:txBody>
      </p:sp>
      <p:sp>
        <p:nvSpPr>
          <p:cNvPr id="7" name="TextBox 6"/>
          <p:cNvSpPr txBox="1"/>
          <p:nvPr/>
        </p:nvSpPr>
        <p:spPr>
          <a:xfrm>
            <a:off x="7239000" y="5715000"/>
            <a:ext cx="1676400" cy="646331"/>
          </a:xfrm>
          <a:prstGeom prst="rect">
            <a:avLst/>
          </a:prstGeom>
          <a:noFill/>
        </p:spPr>
        <p:txBody>
          <a:bodyPr wrap="square" rtlCol="0">
            <a:spAutoFit/>
          </a:bodyPr>
          <a:lstStyle/>
          <a:p>
            <a:pPr algn="ctr"/>
            <a:r>
              <a:rPr lang="en-US" i="1" dirty="0">
                <a:solidFill>
                  <a:schemeClr val="accent3">
                    <a:lumMod val="75000"/>
                  </a:schemeClr>
                </a:solidFill>
                <a:hlinkClick r:id="rId8"/>
              </a:rPr>
              <a:t>www.ftc.gov</a:t>
            </a:r>
            <a:endParaRPr lang="en-US" i="1" dirty="0">
              <a:solidFill>
                <a:schemeClr val="accent3">
                  <a:lumMod val="75000"/>
                </a:schemeClr>
              </a:solidFill>
            </a:endParaRPr>
          </a:p>
          <a:p>
            <a:pPr algn="ctr"/>
            <a:endParaRPr lang="en-US" i="1" dirty="0">
              <a:solidFill>
                <a:schemeClr val="accent3">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07730" y="5410200"/>
            <a:ext cx="8915400" cy="1231106"/>
          </a:xfrm>
          <a:prstGeom prst="rect">
            <a:avLst/>
          </a:prstGeom>
          <a:noFill/>
        </p:spPr>
        <p:txBody>
          <a:bodyPr wrap="square" rtlCol="0">
            <a:spAutoFit/>
          </a:bodyPr>
          <a:lstStyle/>
          <a:p>
            <a:r>
              <a:rPr lang="en-US" sz="800" dirty="0">
                <a:solidFill>
                  <a:schemeClr val="tx1">
                    <a:lumMod val="65000"/>
                    <a:lumOff val="35000"/>
                  </a:schemeClr>
                </a:solidFill>
              </a:rPr>
              <a:t>Photo Credits: “94686637 Copyright  </a:t>
            </a:r>
            <a:r>
              <a:rPr lang="en-US" sz="800" dirty="0" err="1">
                <a:solidFill>
                  <a:schemeClr val="tx1">
                    <a:lumMod val="65000"/>
                    <a:lumOff val="35000"/>
                  </a:schemeClr>
                </a:solidFill>
              </a:rPr>
              <a:t>fotographic</a:t>
            </a:r>
            <a:r>
              <a:rPr lang="en-US" sz="800" dirty="0">
                <a:solidFill>
                  <a:schemeClr val="tx1">
                    <a:lumMod val="65000"/>
                    <a:lumOff val="35000"/>
                  </a:schemeClr>
                </a:solidFill>
              </a:rPr>
              <a:t> 1980, 2015 Used under license from Shutterstock.com“, “214296676 Copyright  </a:t>
            </a:r>
            <a:r>
              <a:rPr lang="en-US" sz="800" dirty="0" err="1">
                <a:solidFill>
                  <a:schemeClr val="tx1">
                    <a:lumMod val="65000"/>
                    <a:lumOff val="35000"/>
                  </a:schemeClr>
                </a:solidFill>
              </a:rPr>
              <a:t>master_art</a:t>
            </a:r>
            <a:r>
              <a:rPr lang="en-US" sz="800" dirty="0">
                <a:solidFill>
                  <a:schemeClr val="tx1">
                    <a:lumMod val="65000"/>
                    <a:lumOff val="35000"/>
                  </a:schemeClr>
                </a:solidFill>
              </a:rPr>
              <a:t>, 2015 Used under license from Shutterstock.com“, “181104998 Copyright Sam72, 2015,Used under license from Shutterstock.com“, “150954545 Copyright evka119, 2015,Used under license from Shutterstock.com“, "11558632 Copyright Rob </a:t>
            </a:r>
            <a:r>
              <a:rPr lang="en-US" sz="800" dirty="0" err="1">
                <a:solidFill>
                  <a:schemeClr val="tx1">
                    <a:lumMod val="65000"/>
                    <a:lumOff val="35000"/>
                  </a:schemeClr>
                </a:solidFill>
              </a:rPr>
              <a:t>Marmion</a:t>
            </a:r>
            <a:r>
              <a:rPr lang="en-US" sz="800" dirty="0">
                <a:solidFill>
                  <a:schemeClr val="tx1">
                    <a:lumMod val="65000"/>
                    <a:lumOff val="35000"/>
                  </a:schemeClr>
                </a:solidFill>
              </a:rPr>
              <a:t>, 2015,Used under license from Shutterstock.com“, “11336398 Copyright  Rob </a:t>
            </a:r>
            <a:r>
              <a:rPr lang="en-US" sz="800" dirty="0" err="1">
                <a:solidFill>
                  <a:schemeClr val="tx1">
                    <a:lumMod val="65000"/>
                    <a:lumOff val="35000"/>
                  </a:schemeClr>
                </a:solidFill>
              </a:rPr>
              <a:t>Marmion</a:t>
            </a:r>
            <a:r>
              <a:rPr lang="en-US" sz="800" dirty="0">
                <a:solidFill>
                  <a:schemeClr val="tx1">
                    <a:lumMod val="65000"/>
                    <a:lumOff val="35000"/>
                  </a:schemeClr>
                </a:solidFill>
              </a:rPr>
              <a:t>, 2015 Used under license from Shutterstock.com“, “11434561 Copyright  Rob </a:t>
            </a:r>
            <a:r>
              <a:rPr lang="en-US" sz="800" dirty="0" err="1">
                <a:solidFill>
                  <a:schemeClr val="tx1">
                    <a:lumMod val="65000"/>
                    <a:lumOff val="35000"/>
                  </a:schemeClr>
                </a:solidFill>
              </a:rPr>
              <a:t>Marmion</a:t>
            </a:r>
            <a:r>
              <a:rPr lang="en-US" sz="800" dirty="0">
                <a:solidFill>
                  <a:schemeClr val="tx1">
                    <a:lumMod val="65000"/>
                    <a:lumOff val="35000"/>
                  </a:schemeClr>
                </a:solidFill>
              </a:rPr>
              <a:t>, 2015 Used under license from Shutterstock.com“, “11454436 Copyright  Rob </a:t>
            </a:r>
            <a:r>
              <a:rPr lang="en-US" sz="800" dirty="0" err="1">
                <a:solidFill>
                  <a:schemeClr val="tx1">
                    <a:lumMod val="65000"/>
                    <a:lumOff val="35000"/>
                  </a:schemeClr>
                </a:solidFill>
              </a:rPr>
              <a:t>Marmion</a:t>
            </a:r>
            <a:r>
              <a:rPr lang="en-US" sz="800" dirty="0">
                <a:solidFill>
                  <a:schemeClr val="tx1">
                    <a:lumMod val="65000"/>
                    <a:lumOff val="35000"/>
                  </a:schemeClr>
                </a:solidFill>
              </a:rPr>
              <a:t>, 2015 Used under license from Shutterstock.com“, “11483422 Copyright  Rob </a:t>
            </a:r>
            <a:r>
              <a:rPr lang="en-US" sz="800" dirty="0" err="1">
                <a:solidFill>
                  <a:schemeClr val="tx1">
                    <a:lumMod val="65000"/>
                    <a:lumOff val="35000"/>
                  </a:schemeClr>
                </a:solidFill>
              </a:rPr>
              <a:t>Marmion</a:t>
            </a:r>
            <a:r>
              <a:rPr lang="en-US" sz="800" dirty="0">
                <a:solidFill>
                  <a:schemeClr val="tx1">
                    <a:lumMod val="65000"/>
                    <a:lumOff val="35000"/>
                  </a:schemeClr>
                </a:solidFill>
              </a:rPr>
              <a:t>, 2015 Used under license from Shutterstock.com“, “12550048 Copyright  Rob </a:t>
            </a:r>
            <a:r>
              <a:rPr lang="en-US" sz="800" dirty="0" err="1">
                <a:solidFill>
                  <a:schemeClr val="tx1">
                    <a:lumMod val="65000"/>
                    <a:lumOff val="35000"/>
                  </a:schemeClr>
                </a:solidFill>
              </a:rPr>
              <a:t>Marmion</a:t>
            </a:r>
            <a:r>
              <a:rPr lang="en-US" sz="800" dirty="0">
                <a:solidFill>
                  <a:schemeClr val="tx1">
                    <a:lumMod val="65000"/>
                    <a:lumOff val="35000"/>
                  </a:schemeClr>
                </a:solidFill>
              </a:rPr>
              <a:t>, 2015 Used under license from Shutterstock.com“, “129735743 Copyright  Rob </a:t>
            </a:r>
            <a:r>
              <a:rPr lang="en-US" sz="800" dirty="0" err="1">
                <a:solidFill>
                  <a:schemeClr val="tx1">
                    <a:lumMod val="65000"/>
                    <a:lumOff val="35000"/>
                  </a:schemeClr>
                </a:solidFill>
              </a:rPr>
              <a:t>Marmion</a:t>
            </a:r>
            <a:r>
              <a:rPr lang="en-US" sz="800" dirty="0">
                <a:solidFill>
                  <a:schemeClr val="tx1">
                    <a:lumMod val="65000"/>
                    <a:lumOff val="35000"/>
                  </a:schemeClr>
                </a:solidFill>
              </a:rPr>
              <a:t>, 2015 Used under license from Shutterstock.com“, “258951164 Copyright  </a:t>
            </a:r>
            <a:r>
              <a:rPr lang="en-US" sz="800" dirty="0" err="1">
                <a:solidFill>
                  <a:schemeClr val="tx1">
                    <a:lumMod val="65000"/>
                    <a:lumOff val="35000"/>
                  </a:schemeClr>
                </a:solidFill>
              </a:rPr>
              <a:t>cigdem</a:t>
            </a:r>
            <a:r>
              <a:rPr lang="en-US" sz="800" dirty="0">
                <a:solidFill>
                  <a:schemeClr val="tx1">
                    <a:lumMod val="65000"/>
                    <a:lumOff val="35000"/>
                  </a:schemeClr>
                </a:solidFill>
              </a:rPr>
              <a:t>, 2015 Used under license from Shutterstock.com“, “125572220 Copyright  </a:t>
            </a:r>
            <a:r>
              <a:rPr lang="en-US" sz="800" dirty="0" err="1">
                <a:solidFill>
                  <a:schemeClr val="tx1">
                    <a:lumMod val="65000"/>
                    <a:lumOff val="35000"/>
                  </a:schemeClr>
                </a:solidFill>
              </a:rPr>
              <a:t>alexmillos</a:t>
            </a:r>
            <a:r>
              <a:rPr lang="en-US" sz="800" dirty="0">
                <a:solidFill>
                  <a:schemeClr val="tx1">
                    <a:lumMod val="65000"/>
                    <a:lumOff val="35000"/>
                  </a:schemeClr>
                </a:solidFill>
              </a:rPr>
              <a:t>, 2015 Used under license from Shutterstock.com“, “159397175 Copyright  </a:t>
            </a:r>
            <a:r>
              <a:rPr lang="en-US" sz="800" dirty="0" err="1">
                <a:solidFill>
                  <a:schemeClr val="tx1">
                    <a:lumMod val="65000"/>
                    <a:lumOff val="35000"/>
                  </a:schemeClr>
                </a:solidFill>
              </a:rPr>
              <a:t>alexmillos</a:t>
            </a:r>
            <a:r>
              <a:rPr lang="en-US" sz="800" dirty="0">
                <a:solidFill>
                  <a:schemeClr val="tx1">
                    <a:lumMod val="65000"/>
                    <a:lumOff val="35000"/>
                  </a:schemeClr>
                </a:solidFill>
              </a:rPr>
              <a:t>, 2015 Used under license from Shutterstock.com“, “161005310 Copyright  </a:t>
            </a:r>
            <a:r>
              <a:rPr lang="en-US" sz="800" dirty="0" err="1">
                <a:solidFill>
                  <a:schemeClr val="tx1">
                    <a:lumMod val="65000"/>
                    <a:lumOff val="35000"/>
                  </a:schemeClr>
                </a:solidFill>
              </a:rPr>
              <a:t>Imagentle</a:t>
            </a:r>
            <a:r>
              <a:rPr lang="en-US" sz="800" dirty="0">
                <a:solidFill>
                  <a:schemeClr val="tx1">
                    <a:lumMod val="65000"/>
                    <a:lumOff val="35000"/>
                  </a:schemeClr>
                </a:solidFill>
              </a:rPr>
              <a:t>, 2015 Used under license from Shutterstock.com“, “153213146 Copyright  </a:t>
            </a:r>
            <a:r>
              <a:rPr lang="en-US" sz="800" dirty="0" err="1">
                <a:solidFill>
                  <a:schemeClr val="tx1">
                    <a:lumMod val="65000"/>
                    <a:lumOff val="35000"/>
                  </a:schemeClr>
                </a:solidFill>
              </a:rPr>
              <a:t>garriphoto</a:t>
            </a:r>
            <a:r>
              <a:rPr lang="en-US" sz="800" dirty="0">
                <a:solidFill>
                  <a:schemeClr val="tx1">
                    <a:lumMod val="65000"/>
                    <a:lumOff val="35000"/>
                  </a:schemeClr>
                </a:solidFill>
              </a:rPr>
              <a:t>, 2015 Used under license from Shutterstock.com“</a:t>
            </a:r>
          </a:p>
          <a:p>
            <a:endParaRPr lang="en-US" sz="800" dirty="0">
              <a:solidFill>
                <a:schemeClr val="tx1">
                  <a:lumMod val="65000"/>
                  <a:lumOff val="35000"/>
                </a:schemeClr>
              </a:solidFill>
            </a:endParaRPr>
          </a:p>
          <a:p>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401"/>
            <a:ext cx="8229600" cy="1143000"/>
          </a:xfrm>
        </p:spPr>
        <p:txBody>
          <a:bodyPr/>
          <a:lstStyle/>
          <a:p>
            <a:r>
              <a:rPr lang="en-US" dirty="0"/>
              <a:t>Bibliography </a:t>
            </a:r>
          </a:p>
        </p:txBody>
      </p:sp>
      <p:sp>
        <p:nvSpPr>
          <p:cNvPr id="3" name="Content Placeholder 2"/>
          <p:cNvSpPr>
            <a:spLocks noGrp="1"/>
          </p:cNvSpPr>
          <p:nvPr>
            <p:ph idx="1"/>
          </p:nvPr>
        </p:nvSpPr>
        <p:spPr>
          <a:xfrm>
            <a:off x="457200" y="2057400"/>
            <a:ext cx="8229600" cy="4525963"/>
          </a:xfrm>
        </p:spPr>
        <p:txBody>
          <a:bodyPr>
            <a:normAutofit/>
          </a:bodyPr>
          <a:lstStyle/>
          <a:p>
            <a:r>
              <a:rPr lang="en-US" sz="1600" dirty="0"/>
              <a:t>“Advance Fee Fraud.”  Investor.gov U.S Securities and Exchange Commission. U.S Securities and Exchange Commission. Accessed on September 25, 2019. </a:t>
            </a:r>
            <a:r>
              <a:rPr lang="en-US" sz="1600" dirty="0">
                <a:hlinkClick r:id="rId3"/>
              </a:rPr>
              <a:t>https://www.investor.gov/protect-your-investments/fraud/types-fraud/advance-fee-fraud</a:t>
            </a:r>
            <a:endParaRPr lang="en-US" sz="1600" dirty="0"/>
          </a:p>
          <a:p>
            <a:r>
              <a:rPr lang="en-US" sz="1600" dirty="0"/>
              <a:t>“Advance Fee Schemes.” Federal Bureau of Investigation. Accessed on September 25, 2019. </a:t>
            </a:r>
            <a:r>
              <a:rPr lang="en-US" sz="1600" dirty="0">
                <a:hlinkClick r:id="rId4"/>
              </a:rPr>
              <a:t>https://www.fbi.gov/scams-and-safety/common-fraud-schemes/advance-fee-scheme</a:t>
            </a:r>
            <a:endParaRPr lang="en-US" sz="1600" dirty="0"/>
          </a:p>
          <a:p>
            <a:r>
              <a:rPr lang="en-US" sz="1600" dirty="0"/>
              <a:t>“Classified scams.” Scam watch. Australian Competition &amp; Consumer Commission. Accessed on September 25, 2019. </a:t>
            </a:r>
            <a:r>
              <a:rPr lang="en-US" sz="1600" dirty="0">
                <a:hlinkClick r:id="rId5"/>
              </a:rPr>
              <a:t>https://www.scamwatch.gov.au/types-of-scams/buying-or-selling/classified-scams</a:t>
            </a:r>
            <a:endParaRPr lang="en-US" sz="1600" dirty="0"/>
          </a:p>
          <a:p>
            <a:r>
              <a:rPr lang="en-US" sz="1600" dirty="0"/>
              <a:t>“Common types of fraud.” Western Union. Western Union Holdings Inc., 2019. Accessed on September 25, 2019. </a:t>
            </a:r>
            <a:r>
              <a:rPr lang="en-US" sz="1600" dirty="0">
                <a:hlinkClick r:id="rId6"/>
              </a:rPr>
              <a:t>https://www.westernunion.com/us/en/fraudawareness/fraud-types.html</a:t>
            </a:r>
            <a:endParaRPr lang="en-US" sz="1600" dirty="0"/>
          </a:p>
          <a:p>
            <a:r>
              <a:rPr lang="en-US" sz="1600" dirty="0"/>
              <a:t>Federal Bureau of Investigation. The Internet Crime Complaint Center (IC3).  Accessed on September 19, 2019. </a:t>
            </a:r>
            <a:r>
              <a:rPr lang="en-US" sz="1600" dirty="0">
                <a:hlinkClick r:id="rId7"/>
              </a:rPr>
              <a:t>www.ic3.gov</a:t>
            </a:r>
            <a:endParaRPr lang="en-US" sz="1600" dirty="0"/>
          </a:p>
          <a:p>
            <a:pPr marL="0" indent="0">
              <a:buNone/>
            </a:pPr>
            <a:endParaRPr lang="en-US" sz="1600" dirty="0"/>
          </a:p>
          <a:p>
            <a:endParaRPr lang="en-US" sz="2000" dirty="0"/>
          </a:p>
        </p:txBody>
      </p:sp>
    </p:spTree>
    <p:extLst>
      <p:ext uri="{BB962C8B-B14F-4D97-AF65-F5344CB8AC3E}">
        <p14:creationId xmlns:p14="http://schemas.microsoft.com/office/powerpoint/2010/main" val="55003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3"/>
          </p:nvPr>
        </p:nvSpPr>
        <p:spPr>
          <a:xfrm>
            <a:off x="3962400" y="1417638"/>
            <a:ext cx="4953000" cy="639762"/>
          </a:xfrm>
        </p:spPr>
        <p:txBody>
          <a:bodyPr>
            <a:noAutofit/>
          </a:bodyPr>
          <a:lstStyle/>
          <a:p>
            <a:r>
              <a:rPr lang="en-US" sz="4400" b="0" dirty="0">
                <a:latin typeface="+mj-lt"/>
              </a:rPr>
              <a:t>Meet Joe and Gloria</a:t>
            </a:r>
          </a:p>
        </p:txBody>
      </p:sp>
      <p:sp>
        <p:nvSpPr>
          <p:cNvPr id="14" name="Content Placeholder 13"/>
          <p:cNvSpPr>
            <a:spLocks noGrp="1"/>
          </p:cNvSpPr>
          <p:nvPr>
            <p:ph sz="quarter" idx="4"/>
          </p:nvPr>
        </p:nvSpPr>
        <p:spPr>
          <a:xfrm>
            <a:off x="4038600" y="2174875"/>
            <a:ext cx="4876800" cy="3951288"/>
          </a:xfrm>
        </p:spPr>
        <p:txBody>
          <a:bodyPr/>
          <a:lstStyle/>
          <a:p>
            <a:r>
              <a:rPr lang="en-US" dirty="0"/>
              <a:t>Retired couple who recently decided to downsize from their family home and move to Florida</a:t>
            </a:r>
          </a:p>
          <a:p>
            <a:r>
              <a:rPr lang="en-US" dirty="0"/>
              <a:t>Since it’s just the two of them they decided to purchase a small town home in a retirement community</a:t>
            </a:r>
          </a:p>
        </p:txBody>
      </p:sp>
      <p:pic>
        <p:nvPicPr>
          <p:cNvPr id="8" name="Picture 7" descr="shutterstock_11558632.jpg"/>
          <p:cNvPicPr>
            <a:picLocks noChangeAspect="1"/>
          </p:cNvPicPr>
          <p:nvPr/>
        </p:nvPicPr>
        <p:blipFill>
          <a:blip r:embed="rId3" cstate="print"/>
          <a:stretch>
            <a:fillRect/>
          </a:stretch>
        </p:blipFill>
        <p:spPr>
          <a:xfrm>
            <a:off x="228600" y="1348154"/>
            <a:ext cx="1676400" cy="2514600"/>
          </a:xfrm>
          <a:prstGeom prst="rect">
            <a:avLst/>
          </a:prstGeom>
          <a:effectLst>
            <a:innerShdw blurRad="114300">
              <a:prstClr val="black"/>
            </a:innerShdw>
          </a:effectLst>
        </p:spPr>
      </p:pic>
      <p:pic>
        <p:nvPicPr>
          <p:cNvPr id="9" name="Picture 8" descr="shutterstock_11336398.jpg"/>
          <p:cNvPicPr>
            <a:picLocks noChangeAspect="1"/>
          </p:cNvPicPr>
          <p:nvPr/>
        </p:nvPicPr>
        <p:blipFill>
          <a:blip r:embed="rId4" cstate="print"/>
          <a:stretch>
            <a:fillRect/>
          </a:stretch>
        </p:blipFill>
        <p:spPr>
          <a:xfrm>
            <a:off x="1981200" y="1348154"/>
            <a:ext cx="1676400" cy="2514600"/>
          </a:xfrm>
          <a:prstGeom prst="rect">
            <a:avLst/>
          </a:prstGeom>
          <a:effectLst>
            <a:innerShdw blurRad="114300">
              <a:prstClr val="black"/>
            </a:innerShdw>
          </a:effectLst>
        </p:spPr>
      </p:pic>
      <p:pic>
        <p:nvPicPr>
          <p:cNvPr id="10" name="Picture 9" descr="shutterstock_11434561.jpg"/>
          <p:cNvPicPr>
            <a:picLocks noChangeAspect="1"/>
          </p:cNvPicPr>
          <p:nvPr/>
        </p:nvPicPr>
        <p:blipFill>
          <a:blip r:embed="rId5" cstate="print"/>
          <a:stretch>
            <a:fillRect/>
          </a:stretch>
        </p:blipFill>
        <p:spPr>
          <a:xfrm>
            <a:off x="228600" y="3938954"/>
            <a:ext cx="3429000" cy="2286000"/>
          </a:xfrm>
          <a:prstGeom prst="rect">
            <a:avLst/>
          </a:prstGeom>
          <a:effectLst>
            <a:innerShdw blurRad="114300">
              <a:prstClr val="black"/>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1189037"/>
            <a:ext cx="8229600" cy="1143000"/>
          </a:xfrm>
        </p:spPr>
        <p:txBody>
          <a:bodyPr/>
          <a:lstStyle/>
          <a:p>
            <a:r>
              <a:rPr lang="en-US" dirty="0"/>
              <a:t>Bibliography</a:t>
            </a:r>
          </a:p>
        </p:txBody>
      </p:sp>
      <p:sp>
        <p:nvSpPr>
          <p:cNvPr id="3" name="Content Placeholder 2"/>
          <p:cNvSpPr>
            <a:spLocks noGrp="1"/>
          </p:cNvSpPr>
          <p:nvPr>
            <p:ph idx="1"/>
          </p:nvPr>
        </p:nvSpPr>
        <p:spPr>
          <a:xfrm>
            <a:off x="443345" y="2057400"/>
            <a:ext cx="8229600" cy="4525963"/>
          </a:xfrm>
        </p:spPr>
        <p:txBody>
          <a:bodyPr>
            <a:normAutofit/>
          </a:bodyPr>
          <a:lstStyle/>
          <a:p>
            <a:r>
              <a:rPr lang="en-US" sz="1600" dirty="0"/>
              <a:t>Federal Trade Commission Consumer Information. Federal Trade Commission, Accessed on September 19, 2019. </a:t>
            </a:r>
            <a:r>
              <a:rPr lang="en-US" sz="1600" dirty="0">
                <a:hlinkClick r:id="rId3"/>
              </a:rPr>
              <a:t>www.ftc.gov</a:t>
            </a:r>
            <a:endParaRPr lang="en-US" sz="1600" dirty="0"/>
          </a:p>
          <a:p>
            <a:r>
              <a:rPr lang="en-US" sz="1600" dirty="0"/>
              <a:t>Morah, Chizoba. “Credit Scams to Watch Out For.” Investopedia, 25 June, 2019. Accessed on September 25, 2019. </a:t>
            </a:r>
            <a:r>
              <a:rPr lang="en-US" sz="1600" dirty="0">
                <a:hlinkClick r:id="rId4"/>
              </a:rPr>
              <a:t>https://www.investopedia.com/articles/pf/08/credit-scams-online.asp</a:t>
            </a:r>
            <a:endParaRPr lang="en-US" sz="1600" dirty="0"/>
          </a:p>
          <a:p>
            <a:r>
              <a:rPr lang="en-US" sz="1600" dirty="0"/>
              <a:t>“Nigerian Letter or “419” Fraud.” Federal Bureau of Investigation.  Accessed on September 25, 2019. </a:t>
            </a:r>
            <a:r>
              <a:rPr lang="en-US" sz="1600" dirty="0">
                <a:hlinkClick r:id="rId5"/>
              </a:rPr>
              <a:t>https://www.fbi.gov/scams-and-safety/common-fraud-schemes/nigerian-letter-or-419-fraud</a:t>
            </a:r>
            <a:endParaRPr lang="en-US" sz="1600" dirty="0"/>
          </a:p>
          <a:p>
            <a:r>
              <a:rPr lang="en-US" sz="1600" dirty="0"/>
              <a:t>“Refund and Recovery Scams.” Federal Trade Commission Consumer Information. Federal Trade Commission, August 2016. Accessed on September 25, 2019. </a:t>
            </a:r>
            <a:r>
              <a:rPr lang="en-US" sz="1600" dirty="0">
                <a:hlinkClick r:id="rId6"/>
              </a:rPr>
              <a:t>https://www.consumer.ftc.gov/articles/0102-refund-and-recovery-scams</a:t>
            </a:r>
            <a:endParaRPr lang="en-US" sz="1600" dirty="0"/>
          </a:p>
          <a:p>
            <a:r>
              <a:rPr lang="en-US" sz="1600" dirty="0"/>
              <a:t>“Tips for Avoiding Advanced Fee Fraud.” Veridian Credit Union. 2019. Accessed on September 25, 2019. </a:t>
            </a:r>
            <a:r>
              <a:rPr lang="en-US" sz="1600" dirty="0">
                <a:hlinkClick r:id="rId7"/>
              </a:rPr>
              <a:t>https://www.veridiancu.org/faq/12912/tips-for-avoiding-advanced-fee-fraud</a:t>
            </a:r>
            <a:endParaRPr lang="en-US" sz="1600" dirty="0"/>
          </a:p>
          <a:p>
            <a:r>
              <a:rPr lang="en-US" sz="1600" dirty="0"/>
              <a:t>“What is Social Engineering? Examples and Prevention Tips.” Webroot Smarter Cybersecurity. Webroot Inc., 2004-2019. Accessed on September 25, 2019. </a:t>
            </a:r>
            <a:r>
              <a:rPr lang="en-US" sz="1600" dirty="0">
                <a:hlinkClick r:id="rId8"/>
              </a:rPr>
              <a:t>https://www.webroot.com/us/en/resources/tips-articles/what-is-social-engineering</a:t>
            </a:r>
            <a:endParaRPr lang="en-US" sz="1600" dirty="0"/>
          </a:p>
          <a:p>
            <a:endParaRPr lang="en-US" sz="1600" dirty="0"/>
          </a:p>
        </p:txBody>
      </p:sp>
    </p:spTree>
    <p:extLst>
      <p:ext uri="{BB962C8B-B14F-4D97-AF65-F5344CB8AC3E}">
        <p14:creationId xmlns:p14="http://schemas.microsoft.com/office/powerpoint/2010/main" val="274194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3475038"/>
            <a:ext cx="6858000" cy="639762"/>
          </a:xfrm>
        </p:spPr>
        <p:txBody>
          <a:bodyPr>
            <a:noAutofit/>
          </a:bodyPr>
          <a:lstStyle/>
          <a:p>
            <a:pPr algn="ctr"/>
            <a:r>
              <a:rPr lang="en-US" sz="4400" b="0" dirty="0"/>
              <a:t>Enjoying Retired Life</a:t>
            </a:r>
          </a:p>
        </p:txBody>
      </p:sp>
      <p:sp>
        <p:nvSpPr>
          <p:cNvPr id="4" name="Content Placeholder 3"/>
          <p:cNvSpPr>
            <a:spLocks noGrp="1"/>
          </p:cNvSpPr>
          <p:nvPr>
            <p:ph sz="half" idx="2"/>
          </p:nvPr>
        </p:nvSpPr>
        <p:spPr>
          <a:xfrm>
            <a:off x="381000" y="4114800"/>
            <a:ext cx="8458200" cy="3951288"/>
          </a:xfrm>
        </p:spPr>
        <p:txBody>
          <a:bodyPr>
            <a:normAutofit/>
          </a:bodyPr>
          <a:lstStyle/>
          <a:p>
            <a:r>
              <a:rPr lang="en-US" dirty="0"/>
              <a:t>Spending time with family</a:t>
            </a:r>
          </a:p>
          <a:p>
            <a:r>
              <a:rPr lang="en-US" dirty="0"/>
              <a:t>Enjoying hobby projects</a:t>
            </a:r>
          </a:p>
          <a:p>
            <a:r>
              <a:rPr lang="en-US" dirty="0"/>
              <a:t>Playing bingo at the local senior center</a:t>
            </a:r>
          </a:p>
          <a:p>
            <a:endParaRPr lang="en-US" dirty="0"/>
          </a:p>
        </p:txBody>
      </p:sp>
      <p:pic>
        <p:nvPicPr>
          <p:cNvPr id="9" name="Picture 8" descr="shutterstock_11483422.jpg"/>
          <p:cNvPicPr>
            <a:picLocks noChangeAspect="1"/>
          </p:cNvPicPr>
          <p:nvPr/>
        </p:nvPicPr>
        <p:blipFill>
          <a:blip r:embed="rId3" cstate="print"/>
          <a:stretch>
            <a:fillRect/>
          </a:stretch>
        </p:blipFill>
        <p:spPr>
          <a:xfrm>
            <a:off x="0" y="1336431"/>
            <a:ext cx="3048000" cy="2032000"/>
          </a:xfrm>
          <a:prstGeom prst="rect">
            <a:avLst/>
          </a:prstGeom>
        </p:spPr>
      </p:pic>
      <p:pic>
        <p:nvPicPr>
          <p:cNvPr id="11" name="Picture 10" descr="shutterstock_12550048.jpg"/>
          <p:cNvPicPr>
            <a:picLocks/>
          </p:cNvPicPr>
          <p:nvPr/>
        </p:nvPicPr>
        <p:blipFill>
          <a:blip r:embed="rId4" cstate="print"/>
          <a:stretch>
            <a:fillRect/>
          </a:stretch>
        </p:blipFill>
        <p:spPr>
          <a:xfrm>
            <a:off x="3124200" y="1348154"/>
            <a:ext cx="3044952" cy="2029968"/>
          </a:xfrm>
          <a:prstGeom prst="rect">
            <a:avLst/>
          </a:prstGeom>
        </p:spPr>
      </p:pic>
      <p:pic>
        <p:nvPicPr>
          <p:cNvPr id="12" name="Picture 11" descr="shutterstock_129735743.jpg"/>
          <p:cNvPicPr>
            <a:picLocks noChangeAspect="1"/>
          </p:cNvPicPr>
          <p:nvPr/>
        </p:nvPicPr>
        <p:blipFill>
          <a:blip r:embed="rId5" cstate="print"/>
          <a:srcRect r="5000"/>
          <a:stretch>
            <a:fillRect/>
          </a:stretch>
        </p:blipFill>
        <p:spPr>
          <a:xfrm>
            <a:off x="6248400" y="1359877"/>
            <a:ext cx="2895600" cy="20280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a:xfrm>
            <a:off x="228600" y="1535113"/>
            <a:ext cx="8458201" cy="639762"/>
          </a:xfrm>
        </p:spPr>
        <p:txBody>
          <a:bodyPr>
            <a:noAutofit/>
          </a:bodyPr>
          <a:lstStyle/>
          <a:p>
            <a:pPr algn="ctr"/>
            <a:r>
              <a:rPr lang="en-US" sz="4400" b="0" dirty="0"/>
              <a:t>Spending More Time Online</a:t>
            </a:r>
          </a:p>
        </p:txBody>
      </p:sp>
      <p:sp>
        <p:nvSpPr>
          <p:cNvPr id="12" name="Content Placeholder 11"/>
          <p:cNvSpPr>
            <a:spLocks noGrp="1"/>
          </p:cNvSpPr>
          <p:nvPr>
            <p:ph sz="quarter" idx="4"/>
          </p:nvPr>
        </p:nvSpPr>
        <p:spPr>
          <a:xfrm>
            <a:off x="4645025" y="2754312"/>
            <a:ext cx="4041775" cy="3951288"/>
          </a:xfrm>
        </p:spPr>
        <p:txBody>
          <a:bodyPr/>
          <a:lstStyle/>
          <a:p>
            <a:r>
              <a:rPr lang="en-US" dirty="0"/>
              <a:t>Keeping up with family</a:t>
            </a:r>
          </a:p>
          <a:p>
            <a:r>
              <a:rPr lang="en-US" dirty="0"/>
              <a:t>Managing accounts</a:t>
            </a:r>
          </a:p>
          <a:p>
            <a:r>
              <a:rPr lang="en-US" dirty="0"/>
              <a:t>Reading news </a:t>
            </a:r>
          </a:p>
          <a:p>
            <a:r>
              <a:rPr lang="en-US" dirty="0"/>
              <a:t>Playing games/contests</a:t>
            </a:r>
          </a:p>
        </p:txBody>
      </p:sp>
      <p:sp>
        <p:nvSpPr>
          <p:cNvPr id="11" name="Rectangle 10"/>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362200"/>
            <a:ext cx="58674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utterstock_11454436.jpg"/>
          <p:cNvPicPr>
            <a:picLocks noChangeAspect="1"/>
          </p:cNvPicPr>
          <p:nvPr/>
        </p:nvPicPr>
        <p:blipFill>
          <a:blip r:embed="rId3" cstate="print"/>
          <a:srcRect r="16000"/>
          <a:stretch>
            <a:fillRect/>
          </a:stretch>
        </p:blipFill>
        <p:spPr>
          <a:xfrm>
            <a:off x="5943600" y="2362200"/>
            <a:ext cx="3200400" cy="2819400"/>
          </a:xfrm>
          <a:prstGeom prst="rect">
            <a:avLst/>
          </a:prstGeom>
        </p:spPr>
      </p:pic>
      <p:sp>
        <p:nvSpPr>
          <p:cNvPr id="16" name="Content Placeholder 3"/>
          <p:cNvSpPr>
            <a:spLocks noGrp="1"/>
          </p:cNvSpPr>
          <p:nvPr>
            <p:ph sz="half" idx="2"/>
          </p:nvPr>
        </p:nvSpPr>
        <p:spPr>
          <a:xfrm>
            <a:off x="76200" y="2906712"/>
            <a:ext cx="5943600" cy="3951288"/>
          </a:xfrm>
        </p:spPr>
        <p:txBody>
          <a:bodyPr>
            <a:normAutofit/>
          </a:bodyPr>
          <a:lstStyle/>
          <a:p>
            <a:r>
              <a:rPr lang="en-US" dirty="0"/>
              <a:t>Staying in touch with friends and family</a:t>
            </a:r>
          </a:p>
          <a:p>
            <a:r>
              <a:rPr lang="en-US" dirty="0"/>
              <a:t>Managing their retirement accounts online</a:t>
            </a:r>
          </a:p>
          <a:p>
            <a:r>
              <a:rPr lang="en-US" dirty="0"/>
              <a:t>Playing online games and reading the news</a:t>
            </a:r>
          </a:p>
          <a:p>
            <a:r>
              <a:rPr lang="en-US" dirty="0"/>
              <a:t>Entering an occasional contest</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05000" y="1371600"/>
            <a:ext cx="7315200" cy="914400"/>
          </a:xfrm>
        </p:spPr>
        <p:txBody>
          <a:bodyPr>
            <a:noAutofit/>
          </a:bodyPr>
          <a:lstStyle/>
          <a:p>
            <a:pPr>
              <a:buNone/>
            </a:pPr>
            <a:r>
              <a:rPr lang="en-US" sz="4400" dirty="0"/>
              <a:t>Email from the Caribbean </a:t>
            </a:r>
          </a:p>
          <a:p>
            <a:pPr>
              <a:buNone/>
            </a:pPr>
            <a:r>
              <a:rPr lang="en-US" sz="4400" dirty="0"/>
              <a:t>Lottery Commission</a:t>
            </a:r>
          </a:p>
        </p:txBody>
      </p:sp>
      <p:sp>
        <p:nvSpPr>
          <p:cNvPr id="10" name="Content Placeholder 4"/>
          <p:cNvSpPr txBox="1">
            <a:spLocks/>
          </p:cNvSpPr>
          <p:nvPr/>
        </p:nvSpPr>
        <p:spPr>
          <a:xfrm>
            <a:off x="533400" y="2286000"/>
            <a:ext cx="83058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1524000"/>
            <a:ext cx="9144000" cy="5689402"/>
            <a:chOff x="0" y="1524000"/>
            <a:chExt cx="9144000" cy="5689402"/>
          </a:xfrm>
        </p:grpSpPr>
        <p:sp>
          <p:nvSpPr>
            <p:cNvPr id="11" name="Rectangle 10"/>
            <p:cNvSpPr/>
            <p:nvPr/>
          </p:nvSpPr>
          <p:spPr>
            <a:xfrm>
              <a:off x="0" y="1981200"/>
              <a:ext cx="9144000" cy="5232202"/>
            </a:xfrm>
            <a:prstGeom prst="rect">
              <a:avLst/>
            </a:prstGeom>
          </p:spPr>
          <p:txBody>
            <a:bodyPr wrap="square">
              <a:spAutoFit/>
            </a:bodyPr>
            <a:lstStyle/>
            <a:p>
              <a:endParaRPr lang="en-US" dirty="0"/>
            </a:p>
            <a:p>
              <a:endParaRPr lang="en-US" dirty="0"/>
            </a:p>
            <a:p>
              <a:endParaRPr lang="en-US" dirty="0"/>
            </a:p>
            <a:p>
              <a:endParaRPr lang="en-US" dirty="0"/>
            </a:p>
            <a:p>
              <a:r>
                <a:rPr lang="en-US" sz="1600" dirty="0"/>
                <a:t>Dear Sir/Madam,     This is to inform you of the release of your winnings in the CARRIBBEAN LOTTERY COMMISION OF ARUBA SWEEPSTAKES on the 12</a:t>
              </a:r>
              <a:r>
                <a:rPr lang="en-US" sz="1600" baseline="30000" dirty="0"/>
                <a:t>th</a:t>
              </a:r>
              <a:r>
                <a:rPr lang="en-US" sz="1600" dirty="0"/>
                <a:t> of November 2014.  Your name is attached to ticket number 986-11-345-983-936 with serial number 2014-91 which consequently won the lottery in the 2</a:t>
              </a:r>
              <a:r>
                <a:rPr lang="en-US" sz="1600" baseline="30000" dirty="0"/>
                <a:t>nd</a:t>
              </a:r>
              <a:r>
                <a:rPr lang="en-US" sz="1600" dirty="0"/>
                <a:t> category.</a:t>
              </a:r>
            </a:p>
            <a:p>
              <a:endParaRPr lang="en-US" sz="1600" dirty="0"/>
            </a:p>
            <a:p>
              <a:r>
                <a:rPr lang="en-US" sz="1600" dirty="0"/>
                <a:t>You have approved therefore for a lump sum payout of USD 615, 810 (UNITED STATES DOLLARS ONLY) in cash credited to file with REF TQ/2987654818/02 and BATCH NO. 000348729.  This is from total cash prize of USD 10,468,770 (US DOLLARS ONLY) shared among 17 (seventeen) international winners in this category, CONGRATULATIONS!!!! ACT NOW BEFORE YOUR CLAIM GOES TO SOMEONE ELSE!!!!</a:t>
              </a:r>
            </a:p>
            <a:p>
              <a:endParaRPr lang="en-US" sz="1600" dirty="0"/>
            </a:p>
            <a:p>
              <a:r>
                <a:rPr lang="en-US" sz="1600" dirty="0"/>
                <a:t>To begin your claim, please contact your claims agent, DR, Rose Perez Harris the foreign service Manager of ARUBA SECURITY Company on TEL: 011 297 982 5573 FAX: 011 297 982 9015 for the processing and remittance of your winning prize money to a designation of your choice.</a:t>
              </a:r>
            </a:p>
            <a:p>
              <a:endParaRPr lang="en-US" dirty="0"/>
            </a:p>
            <a:p>
              <a:endParaRPr lang="en-US" dirty="0"/>
            </a:p>
            <a:p>
              <a:endParaRPr lang="en-US" dirty="0"/>
            </a:p>
          </p:txBody>
        </p:sp>
        <p:pic>
          <p:nvPicPr>
            <p:cNvPr id="16" name="Picture 15" descr="CLCA.jpg"/>
            <p:cNvPicPr>
              <a:picLocks noChangeAspect="1"/>
            </p:cNvPicPr>
            <p:nvPr/>
          </p:nvPicPr>
          <p:blipFill>
            <a:blip r:embed="rId3" cstate="print"/>
            <a:stretch>
              <a:fillRect/>
            </a:stretch>
          </p:blipFill>
          <p:spPr>
            <a:xfrm>
              <a:off x="152400" y="1524000"/>
              <a:ext cx="1727200" cy="129540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76200" y="2174875"/>
            <a:ext cx="4040188"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6"/>
          <p:cNvSpPr>
            <a:spLocks noGrp="1"/>
          </p:cNvSpPr>
          <p:nvPr>
            <p:ph type="title"/>
          </p:nvPr>
        </p:nvSpPr>
        <p:spPr>
          <a:xfrm>
            <a:off x="304800" y="1219200"/>
            <a:ext cx="8229600" cy="1143000"/>
          </a:xfrm>
        </p:spPr>
        <p:txBody>
          <a:bodyPr>
            <a:normAutofit/>
          </a:bodyPr>
          <a:lstStyle/>
          <a:p>
            <a:r>
              <a:rPr lang="en-US" dirty="0">
                <a:latin typeface="+mn-lt"/>
              </a:rPr>
              <a:t>Joe Contacts Rose Perez Harris</a:t>
            </a:r>
          </a:p>
        </p:txBody>
      </p:sp>
      <p:pic>
        <p:nvPicPr>
          <p:cNvPr id="9" name="Picture 8" descr="shutterstock_258951164.jpg"/>
          <p:cNvPicPr>
            <a:picLocks noChangeAspect="1"/>
          </p:cNvPicPr>
          <p:nvPr/>
        </p:nvPicPr>
        <p:blipFill>
          <a:blip r:embed="rId3" cstate="print"/>
          <a:srcRect l="10000" r="7500" b="4444"/>
          <a:stretch>
            <a:fillRect/>
          </a:stretch>
        </p:blipFill>
        <p:spPr>
          <a:xfrm>
            <a:off x="5029200" y="2895600"/>
            <a:ext cx="3508743" cy="3047999"/>
          </a:xfrm>
          <a:prstGeom prst="rect">
            <a:avLst/>
          </a:prstGeom>
        </p:spPr>
      </p:pic>
      <p:sp>
        <p:nvSpPr>
          <p:cNvPr id="8" name="Content Placeholder 7"/>
          <p:cNvSpPr>
            <a:spLocks noGrp="1"/>
          </p:cNvSpPr>
          <p:nvPr>
            <p:ph idx="1"/>
          </p:nvPr>
        </p:nvSpPr>
        <p:spPr>
          <a:xfrm>
            <a:off x="457200" y="2514600"/>
            <a:ext cx="6096000" cy="2895600"/>
          </a:xfrm>
        </p:spPr>
        <p:txBody>
          <a:bodyPr>
            <a:normAutofit/>
          </a:bodyPr>
          <a:lstStyle/>
          <a:p>
            <a:r>
              <a:rPr lang="en-US" sz="2400" dirty="0"/>
              <a:t>Joe decides to give Rose Perez Harris a call.</a:t>
            </a:r>
          </a:p>
          <a:p>
            <a:r>
              <a:rPr lang="en-US" sz="2400" dirty="0"/>
              <a:t>She confirms that he is a winner and will receive the money promised.</a:t>
            </a:r>
          </a:p>
          <a:p>
            <a:r>
              <a:rPr lang="en-US" sz="2400" dirty="0"/>
              <a:t>She just needs to confirm some   information.</a:t>
            </a:r>
          </a:p>
          <a:p>
            <a:r>
              <a:rPr lang="en-US" sz="2400" dirty="0"/>
              <a:t>Joe confirms his name and address.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159397175.jpg"/>
          <p:cNvPicPr>
            <a:picLocks noChangeAspect="1"/>
          </p:cNvPicPr>
          <p:nvPr/>
        </p:nvPicPr>
        <p:blipFill>
          <a:blip r:embed="rId3" cstate="print"/>
          <a:srcRect l="4314" t="4352" r="6240" b="4256"/>
          <a:stretch>
            <a:fillRect/>
          </a:stretch>
        </p:blipFill>
        <p:spPr>
          <a:xfrm>
            <a:off x="5715000" y="2667000"/>
            <a:ext cx="3276600" cy="3200400"/>
          </a:xfrm>
          <a:prstGeom prst="rect">
            <a:avLst/>
          </a:prstGeom>
        </p:spPr>
      </p:pic>
      <p:sp>
        <p:nvSpPr>
          <p:cNvPr id="5" name="Content Placeholder 3"/>
          <p:cNvSpPr txBox="1">
            <a:spLocks/>
          </p:cNvSpPr>
          <p:nvPr/>
        </p:nvSpPr>
        <p:spPr>
          <a:xfrm>
            <a:off x="76200" y="2174875"/>
            <a:ext cx="4040188"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6"/>
          <p:cNvSpPr>
            <a:spLocks noGrp="1"/>
          </p:cNvSpPr>
          <p:nvPr>
            <p:ph type="title"/>
          </p:nvPr>
        </p:nvSpPr>
        <p:spPr>
          <a:xfrm>
            <a:off x="457200" y="1295400"/>
            <a:ext cx="8229600" cy="1066800"/>
          </a:xfrm>
        </p:spPr>
        <p:txBody>
          <a:bodyPr>
            <a:normAutofit/>
          </a:bodyPr>
          <a:lstStyle/>
          <a:p>
            <a:r>
              <a:rPr lang="en-US" dirty="0">
                <a:latin typeface="+mn-lt"/>
              </a:rPr>
              <a:t>Just One More Thing…</a:t>
            </a:r>
          </a:p>
        </p:txBody>
      </p:sp>
      <p:sp>
        <p:nvSpPr>
          <p:cNvPr id="8" name="Content Placeholder 7"/>
          <p:cNvSpPr>
            <a:spLocks noGrp="1"/>
          </p:cNvSpPr>
          <p:nvPr>
            <p:ph idx="1"/>
          </p:nvPr>
        </p:nvSpPr>
        <p:spPr>
          <a:xfrm>
            <a:off x="76200" y="2362200"/>
            <a:ext cx="7010400" cy="3657600"/>
          </a:xfrm>
        </p:spPr>
        <p:txBody>
          <a:bodyPr>
            <a:normAutofit/>
          </a:bodyPr>
          <a:lstStyle/>
          <a:p>
            <a:r>
              <a:rPr lang="en-US" sz="2400" dirty="0"/>
              <a:t>Ms. Harris tells Joe that everything is set, except for one thing: she needs $500 via Western Union        for taxes and processing fees.</a:t>
            </a:r>
          </a:p>
          <a:p>
            <a:r>
              <a:rPr lang="en-US" sz="2400" dirty="0"/>
              <a:t>Joe wants to discuss this with his wife first, </a:t>
            </a:r>
            <a:br>
              <a:rPr lang="en-US" sz="2400" dirty="0"/>
            </a:br>
            <a:r>
              <a:rPr lang="en-US" sz="2400" dirty="0"/>
              <a:t>but Ms. Harris assures him that he needs </a:t>
            </a:r>
            <a:br>
              <a:rPr lang="en-US" sz="2400" dirty="0"/>
            </a:br>
            <a:r>
              <a:rPr lang="en-US" sz="2400" dirty="0"/>
              <a:t>to act soon or the money will go to </a:t>
            </a:r>
            <a:br>
              <a:rPr lang="en-US" sz="2400" dirty="0"/>
            </a:br>
            <a:r>
              <a:rPr lang="en-US" sz="2400" dirty="0"/>
              <a:t>someone else.</a:t>
            </a:r>
          </a:p>
          <a:p>
            <a:r>
              <a:rPr lang="en-US" sz="2400" dirty="0"/>
              <a:t>$500 is a small price to pay for over $600,000.</a:t>
            </a:r>
          </a:p>
          <a:p>
            <a:r>
              <a:rPr lang="en-US" sz="2400" dirty="0"/>
              <a:t>Joe wires the money to Ms. Harris.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76200" y="2174875"/>
            <a:ext cx="4040188"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shutterstock_125572220.jpg"/>
          <p:cNvPicPr>
            <a:picLocks noChangeAspect="1"/>
          </p:cNvPicPr>
          <p:nvPr/>
        </p:nvPicPr>
        <p:blipFill>
          <a:blip r:embed="rId3" cstate="print"/>
          <a:stretch>
            <a:fillRect/>
          </a:stretch>
        </p:blipFill>
        <p:spPr>
          <a:xfrm>
            <a:off x="0" y="1664677"/>
            <a:ext cx="3745397" cy="4648200"/>
          </a:xfrm>
          <a:prstGeom prst="rect">
            <a:avLst/>
          </a:prstGeom>
        </p:spPr>
      </p:pic>
      <p:sp>
        <p:nvSpPr>
          <p:cNvPr id="8" name="Content Placeholder 7"/>
          <p:cNvSpPr>
            <a:spLocks noGrp="1"/>
          </p:cNvSpPr>
          <p:nvPr>
            <p:ph idx="1"/>
          </p:nvPr>
        </p:nvSpPr>
        <p:spPr>
          <a:xfrm>
            <a:off x="3581400" y="2362200"/>
            <a:ext cx="5105400" cy="2895600"/>
          </a:xfrm>
        </p:spPr>
        <p:txBody>
          <a:bodyPr>
            <a:normAutofit lnSpcReduction="10000"/>
          </a:bodyPr>
          <a:lstStyle/>
          <a:p>
            <a:r>
              <a:rPr lang="en-US" sz="2400" dirty="0"/>
              <a:t>Joe hasn’t heard anything from Ms. Harris, and there is no sign of his lottery winnings.</a:t>
            </a:r>
          </a:p>
          <a:p>
            <a:r>
              <a:rPr lang="en-US" sz="2400" dirty="0"/>
              <a:t>He tries to call her many times but gets no answer, and his emails are returned.</a:t>
            </a:r>
          </a:p>
          <a:p>
            <a:r>
              <a:rPr lang="en-US" sz="2400" dirty="0"/>
              <a:t>Joe has fallen victim to advance fee fraud.</a:t>
            </a:r>
          </a:p>
        </p:txBody>
      </p:sp>
      <p:sp>
        <p:nvSpPr>
          <p:cNvPr id="7" name="Title 6"/>
          <p:cNvSpPr>
            <a:spLocks noGrp="1"/>
          </p:cNvSpPr>
          <p:nvPr>
            <p:ph type="title"/>
          </p:nvPr>
        </p:nvSpPr>
        <p:spPr>
          <a:xfrm>
            <a:off x="2438400" y="1295400"/>
            <a:ext cx="6096000" cy="1066800"/>
          </a:xfrm>
        </p:spPr>
        <p:txBody>
          <a:bodyPr>
            <a:normAutofit/>
          </a:bodyPr>
          <a:lstStyle/>
          <a:p>
            <a:pPr algn="l"/>
            <a:r>
              <a:rPr lang="en-US" dirty="0">
                <a:latin typeface="+mn-lt"/>
              </a:rPr>
              <a:t>One Month Later 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is Advance Fee Fraud?</a:t>
            </a:r>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shutterstock_161005310.jpg"/>
          <p:cNvPicPr>
            <a:picLocks noChangeAspect="1"/>
          </p:cNvPicPr>
          <p:nvPr/>
        </p:nvPicPr>
        <p:blipFill>
          <a:blip r:embed="rId5" cstate="print"/>
          <a:stretch>
            <a:fillRect/>
          </a:stretch>
        </p:blipFill>
        <p:spPr>
          <a:xfrm>
            <a:off x="3733800" y="3276600"/>
            <a:ext cx="5410200" cy="3043238"/>
          </a:xfrm>
          <a:prstGeom prst="rect">
            <a:avLst/>
          </a:prstGeom>
        </p:spPr>
      </p:pic>
      <p:sp>
        <p:nvSpPr>
          <p:cNvPr id="15" name="TextBox 14"/>
          <p:cNvSpPr txBox="1"/>
          <p:nvPr/>
        </p:nvSpPr>
        <p:spPr>
          <a:xfrm>
            <a:off x="762000" y="2381071"/>
            <a:ext cx="7391400" cy="1200329"/>
          </a:xfrm>
          <a:prstGeom prst="rect">
            <a:avLst/>
          </a:prstGeom>
          <a:noFill/>
        </p:spPr>
        <p:txBody>
          <a:bodyPr wrap="square" rtlCol="0">
            <a:spAutoFit/>
          </a:bodyPr>
          <a:lstStyle/>
          <a:p>
            <a:r>
              <a:rPr lang="en-US" sz="2400" dirty="0"/>
              <a:t>A scam in which criminals convince victims to pay a fee to receive something of value (money, goods, services, etc.) , but do not deliver anything of value to the victim.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2810</Words>
  <Application>Microsoft Office PowerPoint</Application>
  <PresentationFormat>On-screen Show (4:3)</PresentationFormat>
  <Paragraphs>220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Articulate Narrow</vt:lpstr>
      <vt:lpstr>Calibri</vt:lpstr>
      <vt:lpstr>Impact</vt:lpstr>
      <vt:lpstr>Custom Design</vt:lpstr>
      <vt:lpstr>Advance Fee Fraud</vt:lpstr>
      <vt:lpstr>PowerPoint Presentation</vt:lpstr>
      <vt:lpstr>PowerPoint Presentation</vt:lpstr>
      <vt:lpstr>PowerPoint Presentation</vt:lpstr>
      <vt:lpstr>PowerPoint Presentation</vt:lpstr>
      <vt:lpstr>Joe Contacts Rose Perez Harris</vt:lpstr>
      <vt:lpstr>Just One More Thing…</vt:lpstr>
      <vt:lpstr>One Month Later and……</vt:lpstr>
      <vt:lpstr>What is Advance Fee Fraud?</vt:lpstr>
      <vt:lpstr>Types of Advance Fee Fraud</vt:lpstr>
      <vt:lpstr>Types of Advance Fee Fraud (contd.)</vt:lpstr>
      <vt:lpstr>Advance Fee Fraud Prevention</vt:lpstr>
      <vt:lpstr>Indicators Within the Email</vt:lpstr>
      <vt:lpstr>Indicators Within the Email</vt:lpstr>
      <vt:lpstr>TIPS to avoid victimization</vt:lpstr>
      <vt:lpstr>TIPS to avoid victimization (cont.)</vt:lpstr>
      <vt:lpstr>What to Do If You Are a Victim</vt:lpstr>
      <vt:lpstr>QUESTIONS</vt:lpstr>
      <vt:lpstr>Bibliography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Fee Fraud</dc:title>
  <dc:creator/>
  <cp:lastModifiedBy/>
  <cp:revision>1323</cp:revision>
  <dcterms:created xsi:type="dcterms:W3CDTF">2014-08-28T15:17:23Z</dcterms:created>
  <dcterms:modified xsi:type="dcterms:W3CDTF">2019-10-02T16:58:28Z</dcterms:modified>
</cp:coreProperties>
</file>