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3" r:id="rId2"/>
    <p:sldId id="257" r:id="rId3"/>
    <p:sldId id="258" r:id="rId4"/>
    <p:sldId id="275" r:id="rId5"/>
    <p:sldId id="259" r:id="rId6"/>
    <p:sldId id="262" r:id="rId7"/>
    <p:sldId id="263" r:id="rId8"/>
    <p:sldId id="279" r:id="rId9"/>
    <p:sldId id="276" r:id="rId10"/>
    <p:sldId id="264" r:id="rId11"/>
    <p:sldId id="266" r:id="rId12"/>
    <p:sldId id="268" r:id="rId13"/>
    <p:sldId id="274" r:id="rId14"/>
    <p:sldId id="271" r:id="rId15"/>
    <p:sldId id="272" r:id="rId16"/>
    <p:sldId id="278" r:id="rId17"/>
    <p:sldId id="277" r:id="rId18"/>
    <p:sldId id="280" r:id="rId19"/>
  </p:sldIdLst>
  <p:sldSz cx="9144000" cy="6858000" type="screen4x3"/>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ucxmKcNFVB7guJsIESzKsg==" hashData="9YWvWz4nnKwYG8MbTIMQ/hKe9fByipwcgMcDHlColMThkCVY3qbdWTggXc/GiJzr/S75CbFNEQ0TEAr7ZpOhuQ=="/>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59419" autoAdjust="0"/>
  </p:normalViewPr>
  <p:slideViewPr>
    <p:cSldViewPr>
      <p:cViewPr varScale="1">
        <p:scale>
          <a:sx n="75" d="100"/>
          <a:sy n="75" d="100"/>
        </p:scale>
        <p:origin x="2616" y="66"/>
      </p:cViewPr>
      <p:guideLst>
        <p:guide orient="horz" pos="2160"/>
        <p:guide pos="2880"/>
      </p:guideLst>
    </p:cSldViewPr>
  </p:slideViewPr>
  <p:outlineViewPr>
    <p:cViewPr>
      <p:scale>
        <a:sx n="33" d="100"/>
        <a:sy n="33" d="100"/>
      </p:scale>
      <p:origin x="42" y="916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F41465-2144-4B6D-962C-C835EF660836}" type="datetimeFigureOut">
              <a:rPr lang="en-US" smtClean="0"/>
              <a:pPr/>
              <a:t>10/2/2019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CF8908-E01C-46A4-B32D-1295B470C53B}" type="slidenum">
              <a:rPr lang="en-US" smtClean="0"/>
              <a:pPr/>
              <a:t>‹#›</a:t>
            </a:fld>
            <a:endParaRPr lang="en-US"/>
          </a:p>
        </p:txBody>
      </p:sp>
    </p:spTree>
    <p:extLst>
      <p:ext uri="{BB962C8B-B14F-4D97-AF65-F5344CB8AC3E}">
        <p14:creationId xmlns:p14="http://schemas.microsoft.com/office/powerpoint/2010/main" val="2849971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onsumer.ftc.gov/articles/0100-mortgage-relief-scam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onsumer.ftc.gov/articles/0100-mortgage-relief-scam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ic3.gov/"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nbc.com/2018/08/31/how-scammers-trick-new-homebuyers-with-wire-fraud.html"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ncua.gov/newsroom/ncua-report/2018/wire-transfer-scams-involving-real-estate-transactions-are-increasing"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bi.gov/scams-and-safety/common-fraud-schemes/reverse-mortgage-scam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1</a:t>
            </a:fld>
            <a:endParaRPr lang="en-US"/>
          </a:p>
        </p:txBody>
      </p:sp>
    </p:spTree>
    <p:extLst>
      <p:ext uri="{BB962C8B-B14F-4D97-AF65-F5344CB8AC3E}">
        <p14:creationId xmlns:p14="http://schemas.microsoft.com/office/powerpoint/2010/main" val="3635079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dirty="0">
                <a:solidFill>
                  <a:schemeClr val="tx1"/>
                </a:solidFill>
                <a:latin typeface="+mn-lt"/>
                <a:ea typeface="+mn-ea"/>
                <a:cs typeface="+mn-cs"/>
              </a:rPr>
              <a:t>With the burst of the housing bubble and the economic downturns of the past decade, many people found themselves in trouble with their mortgages. </a:t>
            </a:r>
          </a:p>
          <a:p>
            <a:r>
              <a:rPr lang="en-US" sz="1200" b="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Loan modification: </a:t>
            </a:r>
            <a:r>
              <a:rPr lang="en-US" sz="1200" kern="1200" dirty="0">
                <a:solidFill>
                  <a:schemeClr val="tx1"/>
                </a:solidFill>
                <a:latin typeface="+mn-lt"/>
                <a:ea typeface="+mn-ea"/>
                <a:cs typeface="+mn-cs"/>
              </a:rPr>
              <a:t>A process by which a lender agrees to permanently or temporarily modify terms of a mortgage loan. The goal of loan modification is to reduce the burden on the homeowner, allowing them to remain in their home with a reduction in the mortgage payment.</a:t>
            </a:r>
          </a:p>
          <a:p>
            <a:r>
              <a:rPr lang="en-US" sz="1200" u="sng" kern="1200" dirty="0">
                <a:solidFill>
                  <a:schemeClr val="tx1"/>
                </a:solidFill>
                <a:latin typeface="+mn-lt"/>
                <a:ea typeface="+mn-ea"/>
                <a:cs typeface="+mn-cs"/>
              </a:rPr>
              <a:t>Phony Counseling </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In this scheme, an upfront fee is required in order to negotiate a deal with the lender to save the home.  Often times, homeowners are told not to contact the lender, a lawyer, or credit counselor.  The “counselor” then takes the fees without performing any services.  In some cases, they also insist that all mortgage payments are made directly to them, instead of the lender, and abscond with that money as well.  </a:t>
            </a:r>
          </a:p>
          <a:p>
            <a:r>
              <a:rPr lang="en-US" sz="1200" u="sng" kern="1200" dirty="0">
                <a:solidFill>
                  <a:schemeClr val="tx1"/>
                </a:solidFill>
                <a:latin typeface="+mn-lt"/>
                <a:ea typeface="+mn-ea"/>
                <a:cs typeface="+mn-cs"/>
              </a:rPr>
              <a:t>Bait-and-Switch</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Very simply, in this scheme the homeowner believes they are signing new loan documents to make the existing mortgage current.  Instead, the documents surrender title of your home in exchange for the “rescue” loan.</a:t>
            </a:r>
          </a:p>
          <a:p>
            <a:r>
              <a:rPr lang="en-US" sz="1200" b="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 Foreclosure rescue scams include: </a:t>
            </a:r>
            <a:endParaRPr lang="en-US" sz="1200" kern="1200" dirty="0">
              <a:solidFill>
                <a:schemeClr val="tx1"/>
              </a:solidFill>
              <a:latin typeface="+mn-lt"/>
              <a:ea typeface="+mn-ea"/>
              <a:cs typeface="+mn-cs"/>
            </a:endParaRPr>
          </a:p>
          <a:p>
            <a:r>
              <a:rPr lang="en-US" sz="1200" u="none" strike="noStrike" kern="1200" dirty="0">
                <a:solidFill>
                  <a:schemeClr val="tx1"/>
                </a:solidFill>
                <a:latin typeface="+mn-lt"/>
                <a:ea typeface="+mn-ea"/>
                <a:cs typeface="+mn-cs"/>
              </a:rPr>
              <a:t> </a:t>
            </a:r>
            <a:r>
              <a:rPr lang="en-US" sz="1200" u="sng" kern="1200" dirty="0">
                <a:solidFill>
                  <a:schemeClr val="tx1"/>
                </a:solidFill>
                <a:latin typeface="+mn-lt"/>
                <a:ea typeface="+mn-ea"/>
                <a:cs typeface="+mn-cs"/>
              </a:rPr>
              <a:t>Rent-to-Buy Scheme</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In this scheme, the homeowner surrenders title but remains in the home as a renter, with the ability to repurchase it in the next few years.  The owner often is told they will be able to secure a better credit rating to secure new financing, and prevent the loss of the home.  In reality, the scam artist walks away with all or most of the entire home’s equity, and they lose their home.  Another possible outcome is that the new borrower defaults on the loan and you’re evicted. The scammer, having taken over the mortgage, can default—leaving the original owner homeless.</a:t>
            </a:r>
          </a:p>
          <a:p>
            <a:r>
              <a:rPr lang="en-US" sz="1200" u="sng" kern="1200" dirty="0">
                <a:solidFill>
                  <a:schemeClr val="tx1"/>
                </a:solidFill>
                <a:latin typeface="+mn-lt"/>
                <a:ea typeface="+mn-ea"/>
                <a:cs typeface="+mn-cs"/>
              </a:rPr>
              <a:t>Bankruptcy Foreclosure</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An Individual or company may promise to negotiate with your lender, on your behalf, if you pay a fee up front.  They abscond with the fee without contacting the lender, or refinancing your loan as promised.  In order to buy time, they file a bankruptcy case in your name—many times without the knowledge of the homeowner.  This filing temporarily stops the home foreclosure; however, if you are unaware of the bankruptcy filing and fail to attend meetings with the creditors, the bankruptcy judge will dismiss the case and the foreclosure will proceed.  The homeowner not only stands to lose their home, but a bankruptcy stays on your credit report for ten years and can make it difficult to obtain credit, buy a home, or sometimes get a job</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Source: (retrieved 1/24/19)</a:t>
            </a:r>
            <a:endParaRPr lang="en-US" sz="1100" dirty="0" smtClean="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hlinkClick r:id="rId3"/>
              </a:rPr>
              <a:t>https</a:t>
            </a:r>
            <a:r>
              <a:rPr lang="en-US" sz="1100" dirty="0">
                <a:hlinkClick r:id="rId3"/>
              </a:rPr>
              <a:t>://www.consumer.ftc.gov/articles/0100-mortgage-relief-scams</a:t>
            </a: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endParaRPr lang="en-US" sz="11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0CF8908-E01C-46A4-B32D-1295B470C53B}"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dirty="0">
                <a:solidFill>
                  <a:schemeClr val="tx1"/>
                </a:solidFill>
                <a:latin typeface="+mn-lt"/>
                <a:ea typeface="+mn-ea"/>
                <a:cs typeface="+mn-cs"/>
              </a:rPr>
              <a:t>Let’s</a:t>
            </a:r>
            <a:r>
              <a:rPr lang="en-US" sz="1100" kern="1200" baseline="0" dirty="0">
                <a:solidFill>
                  <a:schemeClr val="tx1"/>
                </a:solidFill>
                <a:latin typeface="+mn-lt"/>
                <a:ea typeface="+mn-ea"/>
                <a:cs typeface="+mn-cs"/>
              </a:rPr>
              <a:t> go back and take a look at Allison’s situation. Is there anything she could have done to prevent being victimized? YES. As you can see on the screen there are a few specific things she could have done that could have prevented this from occurring. </a:t>
            </a:r>
          </a:p>
          <a:p>
            <a:endParaRPr lang="en-US" sz="1100" kern="1200" baseline="0" dirty="0">
              <a:solidFill>
                <a:schemeClr val="tx1"/>
              </a:solidFill>
              <a:latin typeface="+mn-lt"/>
              <a:ea typeface="+mn-ea"/>
              <a:cs typeface="+mn-cs"/>
            </a:endParaRPr>
          </a:p>
          <a:p>
            <a:r>
              <a:rPr lang="en-US" sz="1100" kern="1200" baseline="0" dirty="0">
                <a:solidFill>
                  <a:schemeClr val="tx1"/>
                </a:solidFill>
                <a:latin typeface="+mn-lt"/>
                <a:ea typeface="+mn-ea"/>
                <a:cs typeface="+mn-cs"/>
              </a:rPr>
              <a:t>She should have never made a deposit on an apartment she had never seen. Also she should  have recognized the following red flags: </a:t>
            </a:r>
          </a:p>
          <a:p>
            <a:endParaRPr lang="en-US" sz="1100" kern="1200" baseline="0" dirty="0">
              <a:solidFill>
                <a:schemeClr val="tx1"/>
              </a:solidFill>
              <a:latin typeface="+mn-lt"/>
              <a:ea typeface="+mn-ea"/>
              <a:cs typeface="+mn-cs"/>
            </a:endParaRPr>
          </a:p>
          <a:p>
            <a:pPr>
              <a:buFont typeface="Arial" pitchFamily="34" charset="0"/>
              <a:buChar char="•"/>
            </a:pPr>
            <a:r>
              <a:rPr lang="en-US" sz="1100" kern="1200" baseline="0" dirty="0">
                <a:solidFill>
                  <a:schemeClr val="tx1"/>
                </a:solidFill>
                <a:latin typeface="+mn-lt"/>
                <a:ea typeface="+mn-ea"/>
                <a:cs typeface="+mn-cs"/>
              </a:rPr>
              <a:t> The deal was “too good to be true”</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dirty="0">
                <a:solidFill>
                  <a:schemeClr val="tx1">
                    <a:lumMod val="95000"/>
                    <a:lumOff val="5000"/>
                  </a:schemeClr>
                </a:solidFill>
              </a:rPr>
              <a:t>Newly renovated, within walking distance of campus, and much cheaper than any other comparable properties</a:t>
            </a:r>
          </a:p>
          <a:p>
            <a:pPr lvl="1">
              <a:buFont typeface="Arial" pitchFamily="34" charset="0"/>
              <a:buChar char="•"/>
            </a:pPr>
            <a:endParaRPr lang="en-US" sz="1100" kern="1200" baseline="0" dirty="0">
              <a:solidFill>
                <a:schemeClr val="tx1"/>
              </a:solidFill>
              <a:latin typeface="+mn-lt"/>
              <a:ea typeface="+mn-ea"/>
              <a:cs typeface="+mn-cs"/>
            </a:endParaRPr>
          </a:p>
          <a:p>
            <a:pPr>
              <a:buFont typeface="Arial" pitchFamily="34" charset="0"/>
              <a:buChar char="•"/>
            </a:pPr>
            <a:r>
              <a:rPr lang="en-US" sz="1100" kern="1200" baseline="0" dirty="0">
                <a:solidFill>
                  <a:schemeClr val="tx1"/>
                </a:solidFill>
                <a:latin typeface="+mn-lt"/>
                <a:ea typeface="+mn-ea"/>
                <a:cs typeface="+mn-cs"/>
              </a:rPr>
              <a:t> Correspondence through email only</a:t>
            </a:r>
          </a:p>
          <a:p>
            <a:pPr>
              <a:buFont typeface="Arial" pitchFamily="34" charset="0"/>
              <a:buNone/>
            </a:pPr>
            <a:endParaRPr lang="en-US" sz="1100" kern="1200" baseline="0" dirty="0">
              <a:solidFill>
                <a:schemeClr val="tx1"/>
              </a:solidFill>
              <a:latin typeface="+mn-lt"/>
              <a:ea typeface="+mn-ea"/>
              <a:cs typeface="+mn-cs"/>
            </a:endParaRPr>
          </a:p>
          <a:p>
            <a:pPr>
              <a:buFont typeface="Arial" pitchFamily="34" charset="0"/>
              <a:buChar char="•"/>
            </a:pPr>
            <a:r>
              <a:rPr lang="en-US" sz="1100" kern="1200" baseline="0" dirty="0">
                <a:solidFill>
                  <a:schemeClr val="tx1"/>
                </a:solidFill>
                <a:latin typeface="+mn-lt"/>
                <a:ea typeface="+mn-ea"/>
                <a:cs typeface="+mn-cs"/>
              </a:rPr>
              <a:t> Persuasive tactics</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dirty="0">
                <a:solidFill>
                  <a:schemeClr val="tx1">
                    <a:lumMod val="95000"/>
                    <a:lumOff val="5000"/>
                  </a:schemeClr>
                </a:solidFill>
              </a:rPr>
              <a:t>Already a number of people interested and the apartment won’t be available next week</a:t>
            </a:r>
          </a:p>
          <a:p>
            <a:pPr>
              <a:buFont typeface="Arial" pitchFamily="34" charset="0"/>
              <a:buChar char="•"/>
            </a:pPr>
            <a:endParaRPr lang="en-US" sz="1100" kern="1200" baseline="0" dirty="0">
              <a:solidFill>
                <a:schemeClr val="tx1"/>
              </a:solidFill>
              <a:latin typeface="+mn-lt"/>
              <a:ea typeface="+mn-ea"/>
              <a:cs typeface="+mn-cs"/>
            </a:endParaRPr>
          </a:p>
          <a:p>
            <a:pPr>
              <a:buFont typeface="Arial" pitchFamily="34" charset="0"/>
              <a:buChar char="•"/>
            </a:pPr>
            <a:r>
              <a:rPr lang="en-US" sz="1100" kern="1200" baseline="0" dirty="0">
                <a:solidFill>
                  <a:schemeClr val="tx1"/>
                </a:solidFill>
                <a:latin typeface="+mn-lt"/>
                <a:ea typeface="+mn-ea"/>
                <a:cs typeface="+mn-cs"/>
              </a:rPr>
              <a:t> Request for deposit to be wired</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dirty="0">
                <a:solidFill>
                  <a:schemeClr val="tx1">
                    <a:lumMod val="95000"/>
                    <a:lumOff val="5000"/>
                  </a:schemeClr>
                </a:solidFill>
              </a:rPr>
              <a:t>Wiring money is the surest sign of a rental scam</a:t>
            </a:r>
          </a:p>
          <a:p>
            <a:pPr>
              <a:buFont typeface="Arial" pitchFamily="34" charset="0"/>
              <a:buNone/>
            </a:pPr>
            <a:endParaRPr lang="en-US" sz="11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0CF8908-E01C-46A4-B32D-1295B470C53B}"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342900" lvl="0" indent="-342900">
              <a:lnSpc>
                <a:spcPct val="150000"/>
              </a:lnSpc>
              <a:buFont typeface="Arial" panose="020B0604020202020204" pitchFamily="34" charset="0"/>
              <a:buChar char="•"/>
            </a:pPr>
            <a:r>
              <a:rPr lang="en-US" sz="2000" dirty="0"/>
              <a:t>Never wire money</a:t>
            </a:r>
            <a:r>
              <a:rPr lang="en-US" sz="2000" baseline="0" dirty="0"/>
              <a:t> - </a:t>
            </a:r>
            <a:r>
              <a:rPr lang="en-US" sz="1800" dirty="0"/>
              <a:t>The FTC says a request to wire money is the surest sign of an internet rental scam.</a:t>
            </a:r>
          </a:p>
          <a:p>
            <a:pPr marL="342900" lvl="0" indent="-342900">
              <a:lnSpc>
                <a:spcPct val="150000"/>
              </a:lnSpc>
              <a:buFont typeface="Arial" panose="020B0604020202020204" pitchFamily="34" charset="0"/>
              <a:buChar char="•"/>
            </a:pPr>
            <a:r>
              <a:rPr lang="en-US" sz="2000" dirty="0"/>
              <a:t>Beware of below-market rate rental offers</a:t>
            </a:r>
            <a:r>
              <a:rPr lang="en-US" sz="2000" baseline="0" dirty="0"/>
              <a:t> - </a:t>
            </a:r>
            <a:r>
              <a:rPr lang="en-US" sz="1800" dirty="0"/>
              <a:t>Consumers will be tempted to act quickly to take advantage of a “too good to be true” deal. </a:t>
            </a:r>
          </a:p>
          <a:p>
            <a:pPr marL="342900" lvl="0" indent="-342900">
              <a:lnSpc>
                <a:spcPct val="150000"/>
              </a:lnSpc>
              <a:buFont typeface="Arial" panose="020B0604020202020204" pitchFamily="34" charset="0"/>
              <a:buChar char="•"/>
            </a:pPr>
            <a:r>
              <a:rPr lang="en-US" sz="2000" dirty="0"/>
              <a:t>Never provide a security deposit or first month’s rent before meeting the landlord or signing a lease</a:t>
            </a:r>
            <a:r>
              <a:rPr lang="en-US" sz="2000" baseline="0" dirty="0"/>
              <a:t> - </a:t>
            </a:r>
            <a:r>
              <a:rPr lang="en-US" sz="1800" dirty="0"/>
              <a:t>Always visit the apartment or house they are about to rent and meet the property owner before signing a lease.</a:t>
            </a:r>
          </a:p>
          <a:p>
            <a:pPr marL="342900" lvl="0" indent="-342900">
              <a:lnSpc>
                <a:spcPct val="150000"/>
              </a:lnSpc>
              <a:buFont typeface="Arial" panose="020B0604020202020204" pitchFamily="34" charset="0"/>
              <a:buChar char="•"/>
            </a:pPr>
            <a:r>
              <a:rPr lang="en-US" sz="1800" dirty="0"/>
              <a:t>Never sign documents</a:t>
            </a:r>
            <a:r>
              <a:rPr lang="en-US" sz="1800" baseline="0" dirty="0"/>
              <a:t> without reading them first. </a:t>
            </a:r>
            <a:endParaRPr lang="en-US" sz="1800" dirty="0"/>
          </a:p>
          <a:p>
            <a:pPr marL="342900" lvl="0" indent="-342900">
              <a:lnSpc>
                <a:spcPct val="150000"/>
              </a:lnSpc>
              <a:buFont typeface="Arial" panose="020B0604020202020204" pitchFamily="34" charset="0"/>
              <a:buChar char="•"/>
            </a:pPr>
            <a:r>
              <a:rPr lang="en-US" sz="2000" dirty="0"/>
              <a:t>Use caution if a property owner claims to be outside of the United States</a:t>
            </a:r>
            <a:r>
              <a:rPr lang="en-US" sz="2000" baseline="0" dirty="0"/>
              <a:t> - </a:t>
            </a:r>
            <a:r>
              <a:rPr lang="en-US" sz="1800" dirty="0"/>
              <a:t>If the rental unit is overseas, then paying with credit card or through a reputable vacation rental website is appropriate.</a:t>
            </a:r>
          </a:p>
          <a:p>
            <a:endParaRPr lang="en-US" sz="11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t>Source:</a:t>
            </a:r>
            <a:r>
              <a:rPr lang="en-US" sz="1100" b="0" baseline="0" dirty="0"/>
              <a:t> (retrieved 1/24/19)</a:t>
            </a:r>
            <a:endParaRPr lang="en-US" sz="11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hlinkClick r:id="rId3"/>
              </a:rPr>
              <a:t>https://www.consumer.ftc.gov/articles/0100-mortgage-relief-scams</a:t>
            </a:r>
            <a:endParaRPr lang="en-US" sz="1100" dirty="0"/>
          </a:p>
          <a:p>
            <a:endParaRPr lang="en-US" sz="11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0CF8908-E01C-46A4-B32D-1295B470C53B}"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Here</a:t>
            </a:r>
            <a:r>
              <a:rPr lang="en-US" sz="1200" kern="1200" baseline="0" dirty="0" smtClean="0">
                <a:solidFill>
                  <a:schemeClr val="tx1"/>
                </a:solidFill>
                <a:latin typeface="+mn-lt"/>
                <a:ea typeface="+mn-ea"/>
                <a:cs typeface="+mn-cs"/>
              </a:rPr>
              <a:t> are some tips on how to avoid becoming a victim of real estate scams: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r>
              <a:rPr lang="en-US" sz="1100" kern="1200" dirty="0" smtClean="0">
                <a:solidFill>
                  <a:schemeClr val="tx1"/>
                </a:solidFill>
                <a:latin typeface="+mn-lt"/>
                <a:ea typeface="+mn-ea"/>
                <a:cs typeface="+mn-cs"/>
              </a:rPr>
              <a:t>Research the property thoroughly </a:t>
            </a:r>
          </a:p>
          <a:p>
            <a:r>
              <a:rPr lang="en-US" sz="1100" kern="1200" dirty="0" smtClean="0">
                <a:solidFill>
                  <a:schemeClr val="tx1"/>
                </a:solidFill>
                <a:latin typeface="+mn-lt"/>
                <a:ea typeface="+mn-ea"/>
                <a:cs typeface="+mn-cs"/>
              </a:rPr>
              <a:t>Consult a financial advisor and a real estate agent before making an decisions </a:t>
            </a:r>
          </a:p>
          <a:p>
            <a:r>
              <a:rPr lang="en-US" sz="1100" kern="1200" dirty="0" smtClean="0">
                <a:solidFill>
                  <a:schemeClr val="tx1"/>
                </a:solidFill>
                <a:latin typeface="+mn-lt"/>
                <a:ea typeface="+mn-ea"/>
                <a:cs typeface="+mn-cs"/>
              </a:rPr>
              <a:t>Be suspicious of urgent requests for down payments or contract signing</a:t>
            </a:r>
          </a:p>
          <a:p>
            <a:r>
              <a:rPr lang="en-US" sz="1100" kern="1200" dirty="0" smtClean="0">
                <a:solidFill>
                  <a:schemeClr val="tx1"/>
                </a:solidFill>
                <a:latin typeface="+mn-lt"/>
                <a:ea typeface="+mn-ea"/>
                <a:cs typeface="+mn-cs"/>
              </a:rPr>
              <a:t>Ask for referrals when it comes to picking a real estate agent </a:t>
            </a:r>
          </a:p>
          <a:p>
            <a:endParaRPr lang="en-US" sz="1100" kern="1200" dirty="0" smtClean="0">
              <a:solidFill>
                <a:schemeClr val="tx1"/>
              </a:solidFill>
              <a:latin typeface="+mn-lt"/>
              <a:ea typeface="+mn-ea"/>
              <a:cs typeface="+mn-cs"/>
            </a:endParaRPr>
          </a:p>
          <a:p>
            <a:endParaRPr lang="en-US" sz="1100" kern="1200" dirty="0" smtClean="0">
              <a:solidFill>
                <a:schemeClr val="tx1"/>
              </a:solidFill>
              <a:latin typeface="+mn-lt"/>
              <a:ea typeface="+mn-ea"/>
              <a:cs typeface="+mn-cs"/>
            </a:endParaRPr>
          </a:p>
          <a:p>
            <a:r>
              <a:rPr lang="en-US" sz="1100" kern="1200" dirty="0" smtClean="0">
                <a:solidFill>
                  <a:schemeClr val="tx1"/>
                </a:solidFill>
                <a:latin typeface="+mn-lt"/>
                <a:ea typeface="+mn-ea"/>
                <a:cs typeface="+mn-cs"/>
              </a:rPr>
              <a:t>Source: (Retreived</a:t>
            </a:r>
            <a:r>
              <a:rPr lang="en-US" sz="1100" kern="1200" baseline="0" dirty="0" smtClean="0">
                <a:solidFill>
                  <a:schemeClr val="tx1"/>
                </a:solidFill>
                <a:latin typeface="+mn-lt"/>
                <a:ea typeface="+mn-ea"/>
                <a:cs typeface="+mn-cs"/>
              </a:rPr>
              <a:t> on 10/2/19) </a:t>
            </a:r>
          </a:p>
          <a:p>
            <a:r>
              <a:rPr lang="en-US" sz="1100" kern="1200" dirty="0" smtClean="0">
                <a:solidFill>
                  <a:schemeClr val="tx1"/>
                </a:solidFill>
                <a:latin typeface="+mn-lt"/>
                <a:ea typeface="+mn-ea"/>
                <a:cs typeface="+mn-cs"/>
              </a:rPr>
              <a:t>https://www.homes.com/blog/2016/06/5-super-sketchy-real-estate-scams-can-avoid/</a:t>
            </a:r>
            <a:endParaRPr lang="en-US" sz="11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0CF8908-E01C-46A4-B32D-1295B470C53B}"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dirty="0" smtClean="0">
                <a:solidFill>
                  <a:schemeClr val="tx1"/>
                </a:solidFill>
                <a:latin typeface="+mn-lt"/>
                <a:ea typeface="+mn-ea"/>
                <a:cs typeface="+mn-cs"/>
              </a:rPr>
              <a:t>If</a:t>
            </a:r>
            <a:r>
              <a:rPr lang="en-US" sz="1100" kern="1200" baseline="0" dirty="0" smtClean="0">
                <a:solidFill>
                  <a:schemeClr val="tx1"/>
                </a:solidFill>
                <a:latin typeface="+mn-lt"/>
                <a:ea typeface="+mn-ea"/>
                <a:cs typeface="+mn-cs"/>
              </a:rPr>
              <a:t> you are a victim of a real-estate scam, you can report the incident to the local law enforcement, visit the Internet Complaint center to file a complaint, and you can visit the Federal Trade Commission to file a consumer complaint </a:t>
            </a:r>
          </a:p>
          <a:p>
            <a:endParaRPr lang="en-US" sz="1100" kern="1200" baseline="0" dirty="0" smtClean="0">
              <a:solidFill>
                <a:schemeClr val="tx1"/>
              </a:solidFill>
              <a:latin typeface="+mn-lt"/>
              <a:ea typeface="+mn-ea"/>
              <a:cs typeface="+mn-cs"/>
            </a:endParaRPr>
          </a:p>
          <a:p>
            <a:r>
              <a:rPr lang="en-US" sz="1100" kern="1200" dirty="0" smtClean="0">
                <a:solidFill>
                  <a:schemeClr val="tx1"/>
                </a:solidFill>
                <a:latin typeface="+mn-lt"/>
                <a:ea typeface="+mn-ea"/>
                <a:cs typeface="+mn-cs"/>
              </a:rPr>
              <a:t>Source(</a:t>
            </a:r>
            <a:r>
              <a:rPr lang="en-US" sz="1100" kern="1200" baseline="0" dirty="0" smtClean="0">
                <a:solidFill>
                  <a:schemeClr val="tx1"/>
                </a:solidFill>
                <a:latin typeface="+mn-lt"/>
                <a:ea typeface="+mn-ea"/>
                <a:cs typeface="+mn-cs"/>
              </a:rPr>
              <a:t> retrieved 1/24/19)</a:t>
            </a:r>
          </a:p>
          <a:p>
            <a:r>
              <a:rPr lang="en-US" sz="1100" kern="1200" dirty="0" smtClean="0">
                <a:solidFill>
                  <a:schemeClr val="tx1"/>
                </a:solidFill>
                <a:latin typeface="+mn-lt"/>
                <a:ea typeface="+mn-ea"/>
                <a:cs typeface="+mn-cs"/>
              </a:rPr>
              <a:t>www.ic3.gov.</a:t>
            </a:r>
          </a:p>
          <a:p>
            <a:r>
              <a:rPr lang="en-US" sz="1100" kern="1200" dirty="0" smtClean="0">
                <a:solidFill>
                  <a:schemeClr val="tx1"/>
                </a:solidFill>
                <a:latin typeface="+mn-lt"/>
                <a:ea typeface="+mn-ea"/>
                <a:cs typeface="+mn-cs"/>
              </a:rPr>
              <a:t>www.ftc.gov/complaint</a:t>
            </a:r>
            <a:endParaRPr lang="en-US" sz="11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0CF8908-E01C-46A4-B32D-1295B470C53B}"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 **</a:t>
            </a:r>
            <a:r>
              <a:rPr lang="en-US" sz="1200" u="sng" kern="1200" dirty="0">
                <a:solidFill>
                  <a:schemeClr val="tx1"/>
                </a:solidFill>
                <a:latin typeface="+mn-lt"/>
                <a:ea typeface="+mn-ea"/>
                <a:cs typeface="+mn-cs"/>
              </a:rPr>
              <a:t>Instructor Note</a:t>
            </a:r>
            <a:r>
              <a:rPr lang="en-US" sz="1200" kern="1200" dirty="0">
                <a:solidFill>
                  <a:schemeClr val="tx1"/>
                </a:solidFill>
                <a:latin typeface="+mn-lt"/>
                <a:ea typeface="+mn-ea"/>
                <a:cs typeface="+mn-cs"/>
              </a:rPr>
              <a:t>: Ask the participants if they have any questions about Real </a:t>
            </a:r>
            <a:r>
              <a:rPr lang="en-US" sz="1200" kern="1200">
                <a:solidFill>
                  <a:schemeClr val="tx1"/>
                </a:solidFill>
                <a:latin typeface="+mn-lt"/>
                <a:ea typeface="+mn-ea"/>
                <a:cs typeface="+mn-cs"/>
              </a:rPr>
              <a:t>Estate</a:t>
            </a:r>
            <a:r>
              <a:rPr lang="en-US" sz="1200" kern="1200" baseline="0">
                <a:solidFill>
                  <a:schemeClr val="tx1"/>
                </a:solidFill>
                <a:latin typeface="+mn-lt"/>
                <a:ea typeface="+mn-ea"/>
                <a:cs typeface="+mn-cs"/>
              </a:rPr>
              <a:t> Scams</a:t>
            </a:r>
            <a:r>
              <a:rPr lang="en-US" sz="1200" kern="1200">
                <a:solidFill>
                  <a:schemeClr val="tx1"/>
                </a:solidFill>
                <a:latin typeface="+mn-lt"/>
                <a:ea typeface="+mn-ea"/>
                <a:cs typeface="+mn-cs"/>
              </a:rPr>
              <a:t>, </a:t>
            </a:r>
            <a:r>
              <a:rPr lang="en-US" sz="1200" kern="1200" dirty="0">
                <a:solidFill>
                  <a:schemeClr val="tx1"/>
                </a:solidFill>
                <a:latin typeface="+mn-lt"/>
                <a:ea typeface="+mn-ea"/>
                <a:cs typeface="+mn-cs"/>
              </a:rPr>
              <a:t>prevention tips, or how to report this type of fraud.**</a:t>
            </a:r>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1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0CF8908-E01C-46A4-B32D-1295B470C53B}" type="slidenum">
              <a:rPr lang="en-US" smtClean="0"/>
              <a:pPr/>
              <a:t>16</a:t>
            </a:fld>
            <a:endParaRPr lang="en-US"/>
          </a:p>
        </p:txBody>
      </p:sp>
    </p:spTree>
    <p:extLst>
      <p:ext uri="{BB962C8B-B14F-4D97-AF65-F5344CB8AC3E}">
        <p14:creationId xmlns:p14="http://schemas.microsoft.com/office/powerpoint/2010/main" val="11499892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1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0CF8908-E01C-46A4-B32D-1295B470C53B}" type="slidenum">
              <a:rPr lang="en-US" smtClean="0"/>
              <a:pPr/>
              <a:t>17</a:t>
            </a:fld>
            <a:endParaRPr lang="en-US"/>
          </a:p>
        </p:txBody>
      </p:sp>
    </p:spTree>
    <p:extLst>
      <p:ext uri="{BB962C8B-B14F-4D97-AF65-F5344CB8AC3E}">
        <p14:creationId xmlns:p14="http://schemas.microsoft.com/office/powerpoint/2010/main" val="3452728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Meet</a:t>
            </a:r>
            <a:r>
              <a:rPr lang="en-US" baseline="0" dirty="0"/>
              <a:t> Allison James, she has just completed her undergraduate degree and is preparing to attend a different college to complete her Master’s Degree. In preparation for the fall semester, Allison begins her search for a new apartment within walking distance of the college campus. Since she is not from the area, she decides to utilize Craigslist to see what apartments are available in the area and the typical prices.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After a few days of looking at the apartments listed on Craigslist, a newly renovated 1 bedroom apartment comes available. The apartment is exactly what she is looking for and within walking distance of the campus. Knowing how fast apartments are rented, she quickly sends a message to the landlord notifying him/her that she is interested in the apartment but lives out of town and won’t be able to view the apartment until the following week.</a:t>
            </a:r>
            <a:endParaRPr lang="en-US" dirty="0"/>
          </a:p>
          <a:p>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Within the hour Allison receives an email from the landlord stating that he has had a number of requests to view the apartment, and that it likely won’t be available next week. He attaches some photos to the email and states that he will hold the apartment for her if she wires a $500 deposit to him. He also says if she doesn’t like the apartment he will give her the $500 deposit back.</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What should Allison do? </a:t>
            </a:r>
          </a:p>
          <a:p>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Worried</a:t>
            </a:r>
            <a:r>
              <a:rPr lang="en-US" baseline="0" dirty="0"/>
              <a:t> that she may miss the chance on getting this apartment, Allison emails Dave back and asks him how he would like to receive the deposit. He said he preferred a wire transfer and provides her with his account information so she can wire the money to him. Allison makes the call to Western Union and sets up the wire transfer. Once she knows the transfer is complete, she emails Dave to notify him that the funds should be in his account. She waits for a reply and never hears back from Dave.</a:t>
            </a:r>
          </a:p>
        </p:txBody>
      </p:sp>
      <p:sp>
        <p:nvSpPr>
          <p:cNvPr id="4" name="Slide Number Placeholder 3"/>
          <p:cNvSpPr>
            <a:spLocks noGrp="1"/>
          </p:cNvSpPr>
          <p:nvPr>
            <p:ph type="sldNum" sz="quarter" idx="10"/>
          </p:nvPr>
        </p:nvSpPr>
        <p:spPr/>
        <p:txBody>
          <a:bodyPr/>
          <a:lstStyle/>
          <a:p>
            <a:fld id="{B0CF8908-E01C-46A4-B32D-1295B470C53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Internet</a:t>
            </a:r>
            <a:r>
              <a:rPr lang="en-US" baseline="0" dirty="0"/>
              <a:t> Crime Complaint Center defines real estate scams as a scam in which a criminal attempts to sell or rent bogus property or property they  do not own to individuals.</a:t>
            </a:r>
          </a:p>
          <a:p>
            <a:endParaRPr lang="en-US" baseline="0" dirty="0"/>
          </a:p>
          <a:p>
            <a:pPr marL="0" indent="0">
              <a:buNone/>
            </a:pPr>
            <a:r>
              <a:rPr lang="en-US" sz="1200" dirty="0">
                <a:hlinkClick r:id="rId3"/>
              </a:rPr>
              <a:t>www.ic3.gov</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The next few slides will cover some of the more prevalent types of real estate scams and how to prevent being victimized. </a:t>
            </a:r>
          </a:p>
          <a:p>
            <a:r>
              <a:rPr lang="en-US" sz="1200" b="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Rental and Vacation Property Scams</a:t>
            </a:r>
            <a:r>
              <a:rPr lang="en-US" sz="1200" kern="1200" dirty="0">
                <a:solidFill>
                  <a:schemeClr val="tx1"/>
                </a:solidFill>
                <a:latin typeface="+mn-lt"/>
                <a:ea typeface="+mn-ea"/>
                <a:cs typeface="+mn-cs"/>
              </a:rPr>
              <a:t>: The victim views photos of the property, often obtained from a real estate listing site, conducts their transaction via the internet, believing that the person offering the rental has the right to rent the property.  The victim submits payment via wire transmission of funds, certified check or money order or some other means that do not typically allow recovery of the funds. By the time the victim discovers that the property they paid for wasn’t actually for sale or rent, the perpetrator has covered the trail and the funds are unable to be recovered. </a:t>
            </a:r>
          </a:p>
          <a:p>
            <a:pPr>
              <a:buFont typeface="Arial" pitchFamily="34" charset="0"/>
              <a:buNone/>
            </a:pPr>
            <a:endParaRPr lang="en-US" b="1" dirty="0" smtClean="0"/>
          </a:p>
          <a:p>
            <a:pPr>
              <a:buFont typeface="Arial" pitchFamily="34" charset="0"/>
              <a:buNone/>
            </a:pPr>
            <a:endParaRPr lang="en-US" b="1" dirty="0" smtClean="0"/>
          </a:p>
          <a:p>
            <a:pPr>
              <a:buFont typeface="Arial" pitchFamily="34" charset="0"/>
              <a:buNone/>
            </a:pPr>
            <a:r>
              <a:rPr lang="en-US" b="0" dirty="0" smtClean="0"/>
              <a:t>Sources: (retrieved 1/24/19)</a:t>
            </a:r>
          </a:p>
          <a:p>
            <a:pPr>
              <a:buFont typeface="Arial" pitchFamily="34" charset="0"/>
              <a:buNone/>
            </a:pPr>
            <a:r>
              <a:rPr lang="en-US" b="0" dirty="0" smtClean="0"/>
              <a:t>https://www.scam-detector.com/article/vacation-rental-owner</a:t>
            </a:r>
          </a:p>
        </p:txBody>
      </p:sp>
      <p:sp>
        <p:nvSpPr>
          <p:cNvPr id="4" name="Slide Number Placeholder 3"/>
          <p:cNvSpPr>
            <a:spLocks noGrp="1"/>
          </p:cNvSpPr>
          <p:nvPr>
            <p:ph type="sldNum" sz="quarter" idx="10"/>
          </p:nvPr>
        </p:nvSpPr>
        <p:spPr/>
        <p:txBody>
          <a:bodyPr/>
          <a:lstStyle/>
          <a:p>
            <a:fld id="{B0CF8908-E01C-46A4-B32D-1295B470C53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b="1" dirty="0"/>
              <a:t>Mortgage Closing Schemes: </a:t>
            </a:r>
            <a:r>
              <a:rPr lang="en-US" b="0" dirty="0"/>
              <a:t>In</a:t>
            </a:r>
            <a:r>
              <a:rPr lang="en-US" b="0" baseline="0" dirty="0"/>
              <a:t> this “business email compromise” type scheme, using realistic looking emails—by way of malware—scammers pose as the real estate attorney or realtor’s to the buyers. As the closing date nears, scammers send a legitimate message to the buyer, explaining that conditions have changed and asking them to send money to the </a:t>
            </a:r>
            <a:r>
              <a:rPr lang="en-US" b="0" baseline="0" dirty="0">
                <a:solidFill>
                  <a:schemeClr val="tx1"/>
                </a:solidFill>
              </a:rPr>
              <a:t>seller’s bank account. Of course, the bank account actually belongs to the criminal and is typically overseas. Oftentimes the victim’s money is never reclaimed and buyers are devastatingly out thousands or even hundred’s of thousands of dollars.</a:t>
            </a:r>
          </a:p>
          <a:p>
            <a:endParaRPr lang="en-US" sz="1200" dirty="0">
              <a:solidFill>
                <a:schemeClr val="tx1"/>
              </a:solidFill>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Sources:</a:t>
            </a:r>
            <a:r>
              <a:rPr lang="en-US" b="0" baseline="0" dirty="0"/>
              <a:t> (retrieved 1/24/19)</a:t>
            </a:r>
            <a:endParaRPr lang="en-US" b="0" dirty="0"/>
          </a:p>
          <a:p>
            <a:r>
              <a:rPr lang="en-US" sz="1200" dirty="0">
                <a:hlinkClick r:id="rId3"/>
              </a:rPr>
              <a:t>https://www.cnbc.com/2018/08/31/how-scammers-trick-new-homebuyers-with-wire-fraud.html</a:t>
            </a:r>
            <a:endParaRPr lang="en-US" sz="1200" dirty="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dirty="0">
                <a:hlinkClick r:id="rId4"/>
              </a:rPr>
              <a:t>https://www.ncua.gov/newsroom/ncua-report/2018/wire-transfer-scams-involving-real-estate-transactions-are-increasing</a:t>
            </a:r>
            <a:endParaRPr lang="en-US" sz="1200" dirty="0"/>
          </a:p>
          <a:p>
            <a:pPr>
              <a:buFont typeface="Arial" pitchFamily="34" charset="0"/>
              <a:buNone/>
            </a:pPr>
            <a:endParaRPr lang="en-US" b="1"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8</a:t>
            </a:fld>
            <a:endParaRPr lang="en-US"/>
          </a:p>
        </p:txBody>
      </p:sp>
    </p:spTree>
    <p:extLst>
      <p:ext uri="{BB962C8B-B14F-4D97-AF65-F5344CB8AC3E}">
        <p14:creationId xmlns:p14="http://schemas.microsoft.com/office/powerpoint/2010/main" val="4107094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The next few slides will cover some of the more prevalent types of real estate scams and how to reduce your chance</a:t>
            </a:r>
            <a:r>
              <a:rPr lang="en-US" sz="1200" kern="1200" baseline="0" dirty="0">
                <a:solidFill>
                  <a:schemeClr val="tx1"/>
                </a:solidFill>
                <a:latin typeface="+mn-lt"/>
                <a:ea typeface="+mn-ea"/>
                <a:cs typeface="+mn-cs"/>
              </a:rPr>
              <a:t>s of</a:t>
            </a:r>
            <a:r>
              <a:rPr lang="en-US" sz="1200" kern="1200" dirty="0">
                <a:solidFill>
                  <a:schemeClr val="tx1"/>
                </a:solidFill>
                <a:latin typeface="+mn-lt"/>
                <a:ea typeface="+mn-ea"/>
                <a:cs typeface="+mn-cs"/>
              </a:rPr>
              <a:t> being victimized. </a:t>
            </a:r>
          </a:p>
          <a:p>
            <a:r>
              <a:rPr lang="en-US" sz="1200" b="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Reverse </a:t>
            </a:r>
            <a:r>
              <a:rPr lang="en-US" sz="1200" b="1" kern="1200" dirty="0" smtClean="0">
                <a:solidFill>
                  <a:schemeClr val="tx1"/>
                </a:solidFill>
                <a:latin typeface="+mn-lt"/>
                <a:ea typeface="+mn-ea"/>
                <a:cs typeface="+mn-cs"/>
              </a:rPr>
              <a:t>Mortgage</a:t>
            </a:r>
            <a:r>
              <a:rPr lang="en-US" sz="1200" kern="1200" dirty="0" smtClean="0">
                <a:solidFill>
                  <a:schemeClr val="tx1"/>
                </a:solidFill>
                <a:latin typeface="+mn-lt"/>
                <a:ea typeface="+mn-ea"/>
                <a:cs typeface="+mn-cs"/>
              </a:rPr>
              <a:t>: This</a:t>
            </a:r>
            <a:r>
              <a:rPr lang="en-US" sz="1200" kern="1200" baseline="0" dirty="0" smtClean="0">
                <a:solidFill>
                  <a:schemeClr val="tx1"/>
                </a:solidFill>
                <a:latin typeface="+mn-lt"/>
                <a:ea typeface="+mn-ea"/>
                <a:cs typeface="+mn-cs"/>
              </a:rPr>
              <a:t> type of scam is target toward the elderly population.</a:t>
            </a:r>
            <a:r>
              <a:rPr lang="en-US" sz="1200" kern="1200" dirty="0" smtClean="0">
                <a:solidFill>
                  <a:schemeClr val="tx1"/>
                </a:solidFill>
                <a:latin typeface="+mn-lt"/>
                <a:ea typeface="+mn-ea"/>
                <a:cs typeface="+mn-cs"/>
              </a:rPr>
              <a:t> </a:t>
            </a:r>
            <a:r>
              <a:rPr lang="en-US" sz="1200" kern="1200" dirty="0">
                <a:solidFill>
                  <a:schemeClr val="tx1"/>
                </a:solidFill>
                <a:latin typeface="+mn-lt"/>
                <a:ea typeface="+mn-ea"/>
                <a:cs typeface="+mn-cs"/>
              </a:rPr>
              <a:t>If the victim of this type of scam doesn’t discover the act, it may actually go undetected until the death of the victim at which time the heirs to the estate discover that the home they should have inherited from their parents is now the property of the mortgage company.</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b="1" dirty="0">
              <a:hlinkClick r:id="rId3"/>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0" dirty="0"/>
              <a:t>Sources:</a:t>
            </a:r>
            <a:r>
              <a:rPr lang="en-US" b="0" baseline="0" dirty="0"/>
              <a:t> (retrieved 1/24/19)</a:t>
            </a:r>
            <a:endParaRPr lang="en-US" b="0" dirty="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dirty="0" smtClean="0">
                <a:hlinkClick r:id="rId3"/>
              </a:rPr>
              <a:t>https</a:t>
            </a:r>
            <a:r>
              <a:rPr lang="en-US" sz="1200" dirty="0">
                <a:hlinkClick r:id="rId3"/>
              </a:rPr>
              <a:t>://www.fbi.gov/scams-and-safety/common-fraud-schemes/reverse-mortgage-scams</a:t>
            </a:r>
            <a:endParaRPr lang="en-US" sz="1200" dirty="0"/>
          </a:p>
          <a:p>
            <a:pPr>
              <a:buFont typeface="Arial" pitchFamily="34" charset="0"/>
              <a:buNone/>
            </a:pPr>
            <a:endParaRPr lang="en-US" b="1" dirty="0"/>
          </a:p>
          <a:p>
            <a:pPr>
              <a:buFont typeface="Arial" pitchFamily="34" charset="0"/>
              <a:buNone/>
            </a:pPr>
            <a:endParaRPr lang="en-US" b="1"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9</a:t>
            </a:fld>
            <a:endParaRPr lang="en-US"/>
          </a:p>
        </p:txBody>
      </p:sp>
    </p:spTree>
    <p:extLst>
      <p:ext uri="{BB962C8B-B14F-4D97-AF65-F5344CB8AC3E}">
        <p14:creationId xmlns:p14="http://schemas.microsoft.com/office/powerpoint/2010/main" val="1973934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E68C3E2-60B3-408C-A6B0-2D53E577276F}" type="datetimeFigureOut">
              <a:rPr lang="en-US" smtClean="0"/>
              <a:pPr/>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0F7F98-5A75-4A2E-A8C1-5ADEFEFF0B1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68C3E2-60B3-408C-A6B0-2D53E577276F}" type="datetimeFigureOut">
              <a:rPr lang="en-US" smtClean="0"/>
              <a:pPr/>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0F7F98-5A75-4A2E-A8C1-5ADEFEFF0B1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68C3E2-60B3-408C-A6B0-2D53E577276F}" type="datetimeFigureOut">
              <a:rPr lang="en-US" smtClean="0"/>
              <a:pPr/>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0F7F98-5A75-4A2E-A8C1-5ADEFEFF0B1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914400"/>
          </a:xfrm>
        </p:spPr>
        <p:txBody>
          <a:bodyPr/>
          <a:lstStyle/>
          <a:p>
            <a:r>
              <a:rPr lang="en-US" dirty="0"/>
              <a:t>Click to edit Master title style</a:t>
            </a:r>
          </a:p>
        </p:txBody>
      </p:sp>
      <p:sp>
        <p:nvSpPr>
          <p:cNvPr id="3" name="Content Placeholder 2"/>
          <p:cNvSpPr>
            <a:spLocks noGrp="1"/>
          </p:cNvSpPr>
          <p:nvPr>
            <p:ph idx="1"/>
          </p:nvPr>
        </p:nvSpPr>
        <p:spPr>
          <a:xfrm>
            <a:off x="457200" y="2209800"/>
            <a:ext cx="8229600"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E68C3E2-60B3-408C-A6B0-2D53E577276F}" type="datetimeFigureOut">
              <a:rPr lang="en-US" smtClean="0"/>
              <a:pPr/>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0F7F98-5A75-4A2E-A8C1-5ADEFEFF0B18}" type="slidenum">
              <a:rPr lang="en-US" smtClean="0"/>
              <a:pPr/>
              <a:t>‹#›</a:t>
            </a:fld>
            <a:endParaRPr lang="en-US"/>
          </a:p>
        </p:txBody>
      </p:sp>
      <p:sp>
        <p:nvSpPr>
          <p:cNvPr id="7" name="TextBox 6"/>
          <p:cNvSpPr txBox="1"/>
          <p:nvPr userDrawn="1"/>
        </p:nvSpPr>
        <p:spPr>
          <a:xfrm>
            <a:off x="5562600" y="762000"/>
            <a:ext cx="3581400" cy="461665"/>
          </a:xfrm>
          <a:prstGeom prst="rect">
            <a:avLst/>
          </a:prstGeom>
          <a:noFill/>
        </p:spPr>
        <p:txBody>
          <a:bodyPr wrap="square" rtlCol="0">
            <a:spAutoFit/>
          </a:bodyPr>
          <a:lstStyle/>
          <a:p>
            <a:pPr algn="r"/>
            <a:r>
              <a:rPr lang="en-US" sz="2400" i="1" dirty="0">
                <a:solidFill>
                  <a:schemeClr val="bg1"/>
                </a:solidFill>
              </a:rPr>
              <a:t>Real</a:t>
            </a:r>
            <a:r>
              <a:rPr lang="en-US" sz="2400" i="1" baseline="0" dirty="0">
                <a:solidFill>
                  <a:schemeClr val="bg1"/>
                </a:solidFill>
              </a:rPr>
              <a:t> Estate Scams</a:t>
            </a:r>
            <a:endParaRPr lang="en-US" sz="2400" i="1" dirty="0">
              <a:solidFill>
                <a:schemeClr val="bg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68C3E2-60B3-408C-A6B0-2D53E577276F}" type="datetimeFigureOut">
              <a:rPr lang="en-US" smtClean="0"/>
              <a:pPr/>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0F7F98-5A75-4A2E-A8C1-5ADEFEFF0B1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E68C3E2-60B3-408C-A6B0-2D53E577276F}" type="datetimeFigureOut">
              <a:rPr lang="en-US" smtClean="0"/>
              <a:pPr/>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0F7F98-5A75-4A2E-A8C1-5ADEFEFF0B1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E68C3E2-60B3-408C-A6B0-2D53E577276F}" type="datetimeFigureOut">
              <a:rPr lang="en-US" smtClean="0"/>
              <a:pPr/>
              <a:t>10/2/2019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0F7F98-5A75-4A2E-A8C1-5ADEFEFF0B1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E68C3E2-60B3-408C-A6B0-2D53E577276F}" type="datetimeFigureOut">
              <a:rPr lang="en-US" smtClean="0"/>
              <a:pPr/>
              <a:t>10/2/2019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0F7F98-5A75-4A2E-A8C1-5ADEFEFF0B1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68C3E2-60B3-408C-A6B0-2D53E577276F}" type="datetimeFigureOut">
              <a:rPr lang="en-US" smtClean="0"/>
              <a:pPr/>
              <a:t>10/2/2019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0F7F98-5A75-4A2E-A8C1-5ADEFEFF0B1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68C3E2-60B3-408C-A6B0-2D53E577276F}" type="datetimeFigureOut">
              <a:rPr lang="en-US" smtClean="0"/>
              <a:pPr/>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0F7F98-5A75-4A2E-A8C1-5ADEFEFF0B1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68C3E2-60B3-408C-A6B0-2D53E577276F}" type="datetimeFigureOut">
              <a:rPr lang="en-US" smtClean="0"/>
              <a:pPr/>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0F7F98-5A75-4A2E-A8C1-5ADEFEFF0B1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68C3E2-60B3-408C-A6B0-2D53E577276F}" type="datetimeFigureOut">
              <a:rPr lang="en-US" smtClean="0"/>
              <a:pPr/>
              <a:t>10/2/2019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0F7F98-5A75-4A2E-A8C1-5ADEFEFF0B18}" type="slidenum">
              <a:rPr lang="en-US" smtClean="0"/>
              <a:pPr/>
              <a:t>‹#›</a:t>
            </a:fld>
            <a:endParaRPr lang="en-US"/>
          </a:p>
        </p:txBody>
      </p:sp>
      <p:pic>
        <p:nvPicPr>
          <p:cNvPr id="7" name="Picture 6" descr="PPT Template.jpg"/>
          <p:cNvPicPr>
            <a:picLocks noChangeAspect="1"/>
          </p:cNvPicPr>
          <p:nvPr userDrawn="1"/>
        </p:nvPicPr>
        <p:blipFill>
          <a:blip r:embed="rId13" cstate="print"/>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gif"/></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ic3.gov/"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ftc.gov/complain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cnbc.com/2018/08/31/how-scammers-trick-new-homebuyers-with-wire-fraud.html" TargetMode="External"/><Relationship Id="rId7" Type="http://schemas.openxmlformats.org/officeDocument/2006/relationships/hyperlink" Target="https://www.ftccomplaintassistant.gov/#crnt&amp;panel1-1"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consumer.ftc.gov/articles/0100-mortgage-relief-scams" TargetMode="External"/><Relationship Id="rId5" Type="http://schemas.openxmlformats.org/officeDocument/2006/relationships/hyperlink" Target="https://www.fbi.gov/scams-and-safety/common-fraud-schemes/reverse-mortgage-scams." TargetMode="External"/><Relationship Id="rId4" Type="http://schemas.openxmlformats.org/officeDocument/2006/relationships/hyperlink" Target="http://www.ic3.gov/"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homes.com/blog/2016/06/5-super-sketchy-real-estate-scams-can-avoid/" TargetMode="External"/><Relationship Id="rId2" Type="http://schemas.openxmlformats.org/officeDocument/2006/relationships/hyperlink" Target="https://www.ncua.gov/newsroom/ncua-report/2018/wire-transfer-scams-involving-real-estate-transactions-are-increasing." TargetMode="External"/><Relationship Id="rId1" Type="http://schemas.openxmlformats.org/officeDocument/2006/relationships/slideLayout" Target="../slideLayouts/slideLayout2.xml"/><Relationship Id="rId4" Type="http://schemas.openxmlformats.org/officeDocument/2006/relationships/hyperlink" Target="https://www.scam-detector.com/article/vacation-rental-owne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w&amp;url=http://en.wikipedia.org/wiki/Federal_Trade_Commission&amp;ei=pCTAVJSEE5azyASC-ICICA&amp;bvm=bv.83829542,d.aWw&amp;psig=AFQjCNGYJpBfZu6BqtCo1sdgo4TvvLlOzQ&amp;ust=1421964832169133"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www.google.com/url?sa=i&amp;rct=j&amp;q=&amp;esrc=s&amp;source=images&amp;cd=&amp;cad=rja&amp;uact=8&amp;ved=0CAcQjRw&amp;url=http://www.forbes.com/sites/jeffbercovici/2010/10/20/ftc-official-hard-to-measure-impact-of-blogger-guidelines/&amp;ei=tCTAVNqvE4qyyATfxIGABg&amp;bvm=bv.83829542,d.aWw&amp;psig=AFQjCNGYJpBfZu6BqtCo1sdgo4TvvLlOzQ&amp;ust=1421964832169133"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62600" y="1360967"/>
            <a:ext cx="3581400" cy="2296633"/>
          </a:xfrm>
          <a:prstGeom prst="rect">
            <a:avLst/>
          </a:prstGeom>
          <a:solidFill>
            <a:schemeClr val="tx1">
              <a:lumMod val="65000"/>
              <a:lumOff val="3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52400" y="3657600"/>
            <a:ext cx="9448800" cy="948068"/>
          </a:xfrm>
          <a:prstGeom prst="rect">
            <a:avLst/>
          </a:prstGeom>
          <a:solidFill>
            <a:schemeClr val="tx1">
              <a:lumMod val="75000"/>
              <a:lumOff val="2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background.png"/>
          <p:cNvPicPr>
            <a:picLocks noChangeAspect="1"/>
          </p:cNvPicPr>
          <p:nvPr/>
        </p:nvPicPr>
        <p:blipFill>
          <a:blip r:embed="rId4" cstate="print"/>
          <a:srcRect t="35417" b="43055"/>
          <a:stretch>
            <a:fillRect/>
          </a:stretch>
        </p:blipFill>
        <p:spPr>
          <a:xfrm>
            <a:off x="5410200" y="3733800"/>
            <a:ext cx="3657600" cy="838200"/>
          </a:xfrm>
          <a:prstGeom prst="rect">
            <a:avLst/>
          </a:prstGeom>
        </p:spPr>
      </p:pic>
      <p:sp>
        <p:nvSpPr>
          <p:cNvPr id="2" name="Title 1"/>
          <p:cNvSpPr>
            <a:spLocks noGrp="1"/>
          </p:cNvSpPr>
          <p:nvPr>
            <p:ph type="ctrTitle"/>
          </p:nvPr>
        </p:nvSpPr>
        <p:spPr>
          <a:xfrm>
            <a:off x="4724400" y="3407230"/>
            <a:ext cx="4267200" cy="1470025"/>
          </a:xfrm>
        </p:spPr>
        <p:txBody>
          <a:bodyPr>
            <a:noAutofit/>
          </a:bodyPr>
          <a:lstStyle/>
          <a:p>
            <a:pPr algn="r"/>
            <a:r>
              <a:rPr lang="en-US" sz="3600" dirty="0">
                <a:solidFill>
                  <a:schemeClr val="bg1"/>
                </a:solidFill>
                <a:latin typeface="Articulate Narrow" pitchFamily="2" charset="0"/>
              </a:rPr>
              <a:t>Real Estate Scams</a:t>
            </a:r>
          </a:p>
        </p:txBody>
      </p:sp>
      <p:pic>
        <p:nvPicPr>
          <p:cNvPr id="14" name="Picture 13" descr="background.png"/>
          <p:cNvPicPr>
            <a:picLocks noChangeAspect="1"/>
          </p:cNvPicPr>
          <p:nvPr/>
        </p:nvPicPr>
        <p:blipFill>
          <a:blip r:embed="rId4" cstate="print"/>
          <a:srcRect t="35417" b="43055"/>
          <a:stretch>
            <a:fillRect/>
          </a:stretch>
        </p:blipFill>
        <p:spPr>
          <a:xfrm>
            <a:off x="0" y="3733800"/>
            <a:ext cx="3657600" cy="838200"/>
          </a:xfrm>
          <a:prstGeom prst="rect">
            <a:avLst/>
          </a:prstGeom>
        </p:spPr>
      </p:pic>
      <p:pic>
        <p:nvPicPr>
          <p:cNvPr id="16" name="Picture 15" descr="background.png"/>
          <p:cNvPicPr>
            <a:picLocks noChangeAspect="1"/>
          </p:cNvPicPr>
          <p:nvPr/>
        </p:nvPicPr>
        <p:blipFill>
          <a:blip r:embed="rId4" cstate="print"/>
          <a:srcRect t="35417" b="43055"/>
          <a:stretch>
            <a:fillRect/>
          </a:stretch>
        </p:blipFill>
        <p:spPr>
          <a:xfrm>
            <a:off x="3352800" y="3733800"/>
            <a:ext cx="3657600" cy="838200"/>
          </a:xfrm>
          <a:prstGeom prst="rect">
            <a:avLst/>
          </a:prstGeom>
        </p:spPr>
      </p:pic>
      <p:pic>
        <p:nvPicPr>
          <p:cNvPr id="18" name="Picture 17" descr="shutterstock_191299145.jpg"/>
          <p:cNvPicPr>
            <a:picLocks noChangeAspect="1"/>
          </p:cNvPicPr>
          <p:nvPr/>
        </p:nvPicPr>
        <p:blipFill>
          <a:blip r:embed="rId5" cstate="print"/>
          <a:srcRect t="19310" b="16552"/>
          <a:stretch>
            <a:fillRect/>
          </a:stretch>
        </p:blipFill>
        <p:spPr>
          <a:xfrm>
            <a:off x="0" y="1371600"/>
            <a:ext cx="5486400" cy="2254956"/>
          </a:xfrm>
          <a:prstGeom prst="rect">
            <a:avLst/>
          </a:prstGeom>
          <a:effectLst>
            <a:innerShdw blurRad="114300">
              <a:prstClr val="black"/>
            </a:innerShdw>
          </a:effectLst>
        </p:spPr>
      </p:pic>
      <p:pic>
        <p:nvPicPr>
          <p:cNvPr id="1027" name="Picture 3" descr="C:\Users\jsanty\Downloads\shutterstock_137587865.jpg"/>
          <p:cNvPicPr>
            <a:picLocks noChangeAspect="1" noChangeArrowheads="1"/>
          </p:cNvPicPr>
          <p:nvPr/>
        </p:nvPicPr>
        <p:blipFill>
          <a:blip r:embed="rId6" cstate="print"/>
          <a:srcRect t="37812" b="-44732"/>
          <a:stretch>
            <a:fillRect/>
          </a:stretch>
        </p:blipFill>
        <p:spPr bwMode="auto">
          <a:xfrm>
            <a:off x="0" y="1361661"/>
            <a:ext cx="5486400" cy="3896139"/>
          </a:xfrm>
          <a:prstGeom prst="rect">
            <a:avLst/>
          </a:prstGeom>
          <a:noFill/>
          <a:effectLst>
            <a:innerShdw blurRad="63500" dist="50800" dir="13500000">
              <a:prstClr val="black">
                <a:alpha val="50000"/>
              </a:prstClr>
            </a:innerShdw>
          </a:effectLst>
        </p:spPr>
      </p:pic>
      <p:pic>
        <p:nvPicPr>
          <p:cNvPr id="3" name="Picture 4" descr="C:\Users\jsanty\Downloads\shutterstock_39571216.jpg"/>
          <p:cNvPicPr preferRelativeResize="0">
            <a:picLocks noChangeArrowheads="1"/>
          </p:cNvPicPr>
          <p:nvPr/>
        </p:nvPicPr>
        <p:blipFill>
          <a:blip r:embed="rId7" cstate="print"/>
          <a:srcRect t="19085"/>
          <a:stretch>
            <a:fillRect/>
          </a:stretch>
        </p:blipFill>
        <p:spPr bwMode="auto">
          <a:xfrm>
            <a:off x="5562600" y="1371600"/>
            <a:ext cx="3581400" cy="2240280"/>
          </a:xfrm>
          <a:prstGeom prst="rect">
            <a:avLst/>
          </a:prstGeom>
          <a:noFill/>
          <a:effectLst>
            <a:innerShdw blurRad="63500" dist="50800" dir="13500000">
              <a:prstClr val="black">
                <a:alpha val="50000"/>
              </a:prstClr>
            </a:innerShdw>
          </a:effectLst>
        </p:spPr>
      </p:pic>
      <p:sp>
        <p:nvSpPr>
          <p:cNvPr id="22" name="TextBox 21"/>
          <p:cNvSpPr txBox="1"/>
          <p:nvPr/>
        </p:nvSpPr>
        <p:spPr>
          <a:xfrm>
            <a:off x="0" y="5850315"/>
            <a:ext cx="8915400" cy="584775"/>
          </a:xfrm>
          <a:prstGeom prst="rect">
            <a:avLst/>
          </a:prstGeom>
          <a:noFill/>
        </p:spPr>
        <p:txBody>
          <a:bodyPr wrap="square" rtlCol="0">
            <a:spAutoFit/>
          </a:bodyPr>
          <a:lstStyle/>
          <a:p>
            <a:r>
              <a:rPr lang="en-US" sz="800" dirty="0">
                <a:solidFill>
                  <a:schemeClr val="tx1">
                    <a:lumMod val="65000"/>
                    <a:lumOff val="35000"/>
                  </a:schemeClr>
                </a:solidFill>
              </a:rPr>
              <a:t>This project was supported by Cooperative Agreement Number 2013-CK-WX-K027 awarded by the Office of Community Oriented Policing Services, U.S. Department of Justice.  The opinions contained herein are those of the author(s) and do not necessarily represent the official position or policies of the U.S. Department of Justice. Reference to specific agencies, companies, products, or services should not be considered an endorsement by the author(s) or the U.S. Department of Justice.  Rather, the references are illustrations to supplement discussion of the issues.</a:t>
            </a:r>
          </a:p>
          <a:p>
            <a:endParaRPr lang="en-US" sz="800" dirty="0">
              <a:solidFill>
                <a:schemeClr val="tx1">
                  <a:lumMod val="65000"/>
                  <a:lumOff val="35000"/>
                </a:schemeClr>
              </a:solidFill>
            </a:endParaRPr>
          </a:p>
        </p:txBody>
      </p:sp>
      <p:grpSp>
        <p:nvGrpSpPr>
          <p:cNvPr id="19" name="Group 18">
            <a:extLst>
              <a:ext uri="{FF2B5EF4-FFF2-40B4-BE49-F238E27FC236}">
                <a16:creationId xmlns:a16="http://schemas.microsoft.com/office/drawing/2014/main" id="{6647C8B0-25DF-4F19-8358-37887B96780B}"/>
              </a:ext>
            </a:extLst>
          </p:cNvPr>
          <p:cNvGrpSpPr/>
          <p:nvPr/>
        </p:nvGrpSpPr>
        <p:grpSpPr>
          <a:xfrm>
            <a:off x="2790305" y="4911122"/>
            <a:ext cx="3334789" cy="819148"/>
            <a:chOff x="3153747" y="5230554"/>
            <a:chExt cx="5583847" cy="1371600"/>
          </a:xfrm>
        </p:grpSpPr>
        <p:pic>
          <p:nvPicPr>
            <p:cNvPr id="23" name="Picture 22" descr="COPS Logo_Transparent (2).png">
              <a:extLst>
                <a:ext uri="{FF2B5EF4-FFF2-40B4-BE49-F238E27FC236}">
                  <a16:creationId xmlns:a16="http://schemas.microsoft.com/office/drawing/2014/main" id="{9D25B1A2-40B6-45DD-9E75-5BA484A40EF6}"/>
                </a:ext>
              </a:extLst>
            </p:cNvPr>
            <p:cNvPicPr>
              <a:picLocks noChangeAspect="1"/>
            </p:cNvPicPr>
            <p:nvPr/>
          </p:nvPicPr>
          <p:blipFill>
            <a:blip r:embed="rId8" cstate="print"/>
            <a:stretch>
              <a:fillRect/>
            </a:stretch>
          </p:blipFill>
          <p:spPr>
            <a:xfrm>
              <a:off x="3153747" y="5523345"/>
              <a:ext cx="2834646" cy="914402"/>
            </a:xfrm>
            <a:prstGeom prst="rect">
              <a:avLst/>
            </a:prstGeom>
          </p:spPr>
        </p:pic>
        <p:pic>
          <p:nvPicPr>
            <p:cNvPr id="24" name="Picture 23" descr="IACP_Logo.gif">
              <a:extLst>
                <a:ext uri="{FF2B5EF4-FFF2-40B4-BE49-F238E27FC236}">
                  <a16:creationId xmlns:a16="http://schemas.microsoft.com/office/drawing/2014/main" id="{8267BC9F-7F42-436F-9F28-1B74F9BBB959}"/>
                </a:ext>
              </a:extLst>
            </p:cNvPr>
            <p:cNvPicPr>
              <a:picLocks noChangeAspect="1"/>
            </p:cNvPicPr>
            <p:nvPr/>
          </p:nvPicPr>
          <p:blipFill>
            <a:blip r:embed="rId9" cstate="print"/>
            <a:stretch>
              <a:fillRect/>
            </a:stretch>
          </p:blipFill>
          <p:spPr>
            <a:xfrm>
              <a:off x="7365994" y="5230554"/>
              <a:ext cx="1371600" cy="1371600"/>
            </a:xfrm>
            <a:prstGeom prst="rect">
              <a:avLst/>
            </a:prstGeom>
          </p:spPr>
        </p:pic>
      </p:grpSp>
      <p:pic>
        <p:nvPicPr>
          <p:cNvPr id="25" name="Picture 24">
            <a:extLst>
              <a:ext uri="{FF2B5EF4-FFF2-40B4-BE49-F238E27FC236}">
                <a16:creationId xmlns:a16="http://schemas.microsoft.com/office/drawing/2014/main" id="{4CB37902-D513-461C-A0F6-9B04CBCBA600}"/>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5000" t="36666" r="23333" b="41667"/>
          <a:stretch/>
        </p:blipFill>
        <p:spPr>
          <a:xfrm>
            <a:off x="228600" y="5005931"/>
            <a:ext cx="1524000" cy="639097"/>
          </a:xfrm>
          <a:prstGeom prst="rect">
            <a:avLst/>
          </a:prstGeom>
        </p:spPr>
      </p:pic>
      <p:pic>
        <p:nvPicPr>
          <p:cNvPr id="26" name="Picture 25">
            <a:extLst>
              <a:ext uri="{FF2B5EF4-FFF2-40B4-BE49-F238E27FC236}">
                <a16:creationId xmlns:a16="http://schemas.microsoft.com/office/drawing/2014/main" id="{106AC797-23A2-4097-BAAF-B5CB47A6F6F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62799" y="5042841"/>
            <a:ext cx="1697783" cy="679113"/>
          </a:xfrm>
          <a:prstGeom prst="rect">
            <a:avLst/>
          </a:prstGeom>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209800"/>
            <a:ext cx="9144000" cy="38862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152400" y="1295400"/>
            <a:ext cx="8839200" cy="914400"/>
          </a:xfrm>
        </p:spPr>
        <p:txBody>
          <a:bodyPr>
            <a:normAutofit/>
          </a:bodyPr>
          <a:lstStyle/>
          <a:p>
            <a:r>
              <a:rPr lang="en-US" dirty="0"/>
              <a:t>Types of real estate scams</a:t>
            </a:r>
          </a:p>
        </p:txBody>
      </p:sp>
      <p:sp>
        <p:nvSpPr>
          <p:cNvPr id="7" name="Rectangle 6"/>
          <p:cNvSpPr/>
          <p:nvPr/>
        </p:nvSpPr>
        <p:spPr>
          <a:xfrm>
            <a:off x="3124200" y="2286000"/>
            <a:ext cx="6019800" cy="3733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p:cNvSpPr>
            <a:spLocks noGrp="1"/>
          </p:cNvSpPr>
          <p:nvPr>
            <p:ph idx="1"/>
          </p:nvPr>
        </p:nvSpPr>
        <p:spPr>
          <a:xfrm>
            <a:off x="3200400" y="2209800"/>
            <a:ext cx="5943600" cy="4343400"/>
          </a:xfrm>
        </p:spPr>
        <p:txBody>
          <a:bodyPr>
            <a:normAutofit/>
          </a:bodyPr>
          <a:lstStyle/>
          <a:p>
            <a:pPr marL="0" indent="0">
              <a:buNone/>
            </a:pPr>
            <a:r>
              <a:rPr lang="en-US" sz="2400" b="1" dirty="0">
                <a:solidFill>
                  <a:schemeClr val="accent3">
                    <a:lumMod val="50000"/>
                  </a:schemeClr>
                </a:solidFill>
              </a:rPr>
              <a:t>Loan Modification/Foreclosure Rescue Scams</a:t>
            </a:r>
          </a:p>
          <a:p>
            <a:r>
              <a:rPr lang="en-US" sz="2400" dirty="0"/>
              <a:t>The government offers legitimate loan modification programs, but scammers using similar literature and official-sounding titles charge fees for phony counseling or use bait-and-switch tactics.</a:t>
            </a:r>
          </a:p>
          <a:p>
            <a:r>
              <a:rPr lang="en-US" sz="2400" dirty="0"/>
              <a:t>Foreclosure rescue scams can involve rent-to-buy schemes, bankruptcy to halt foreclosure, upfront fees for phony counseling, or bait-and-switch tactics.</a:t>
            </a:r>
          </a:p>
        </p:txBody>
      </p:sp>
      <p:pic>
        <p:nvPicPr>
          <p:cNvPr id="17410" name="Picture 2" descr="http://thumb7.shutterstock.com/display_pic_with_logo/138433/138433,1301695540,1/stock-photo-leaning-foreclosure-sign-in-front-of-a-modern-single-family-home-on-a-cloudy-cold-day-74401561.jpg"/>
          <p:cNvPicPr>
            <a:picLocks noChangeAspect="1" noChangeArrowheads="1"/>
          </p:cNvPicPr>
          <p:nvPr/>
        </p:nvPicPr>
        <p:blipFill>
          <a:blip r:embed="rId3" cstate="print"/>
          <a:srcRect l="21778" r="24889" b="7483"/>
          <a:stretch>
            <a:fillRect/>
          </a:stretch>
        </p:blipFill>
        <p:spPr bwMode="auto">
          <a:xfrm>
            <a:off x="0" y="2286000"/>
            <a:ext cx="3048000" cy="3733800"/>
          </a:xfrm>
          <a:prstGeom prst="rect">
            <a:avLst/>
          </a:prstGeom>
          <a:noFill/>
        </p:spPr>
      </p:pic>
      <p:pic>
        <p:nvPicPr>
          <p:cNvPr id="5122" name="Picture 2" descr="C:\Users\jsanty\Downloads\shutterstock_39571216.jpg"/>
          <p:cNvPicPr>
            <a:picLocks noChangeAspect="1" noChangeArrowheads="1"/>
          </p:cNvPicPr>
          <p:nvPr/>
        </p:nvPicPr>
        <p:blipFill>
          <a:blip r:embed="rId4" cstate="print"/>
          <a:srcRect l="45946"/>
          <a:stretch>
            <a:fillRect/>
          </a:stretch>
        </p:blipFill>
        <p:spPr bwMode="auto">
          <a:xfrm>
            <a:off x="0" y="2286000"/>
            <a:ext cx="3048000" cy="374941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rmAutofit/>
          </a:bodyPr>
          <a:lstStyle/>
          <a:p>
            <a:r>
              <a:rPr lang="en-US" dirty="0"/>
              <a:t>Real estate scam prevention</a:t>
            </a:r>
          </a:p>
        </p:txBody>
      </p:sp>
      <p:sp>
        <p:nvSpPr>
          <p:cNvPr id="5" name="Content Placeholder 4"/>
          <p:cNvSpPr>
            <a:spLocks noGrp="1"/>
          </p:cNvSpPr>
          <p:nvPr>
            <p:ph idx="1"/>
          </p:nvPr>
        </p:nvSpPr>
        <p:spPr>
          <a:xfrm>
            <a:off x="457200" y="2209800"/>
            <a:ext cx="6260044" cy="4114800"/>
          </a:xfrm>
        </p:spPr>
        <p:txBody>
          <a:bodyPr>
            <a:normAutofit lnSpcReduction="10000"/>
          </a:bodyPr>
          <a:lstStyle/>
          <a:p>
            <a:pPr marL="0" indent="0" algn="ctr">
              <a:buNone/>
            </a:pPr>
            <a:r>
              <a:rPr lang="en-US" sz="2600" dirty="0"/>
              <a:t>Could Megan’s situation have been prevented?  </a:t>
            </a:r>
          </a:p>
          <a:p>
            <a:pPr marL="0" indent="0" algn="ctr">
              <a:buNone/>
            </a:pPr>
            <a:r>
              <a:rPr lang="en-US" sz="2800" b="1" dirty="0">
                <a:solidFill>
                  <a:schemeClr val="accent3">
                    <a:lumMod val="75000"/>
                  </a:schemeClr>
                </a:solidFill>
              </a:rPr>
              <a:t>YES</a:t>
            </a:r>
            <a:endParaRPr lang="en-US" b="1" dirty="0">
              <a:solidFill>
                <a:schemeClr val="accent3">
                  <a:lumMod val="75000"/>
                </a:schemeClr>
              </a:solidFill>
            </a:endParaRPr>
          </a:p>
          <a:p>
            <a:pPr marL="346075" indent="-346075"/>
            <a:r>
              <a:rPr lang="en-US" sz="2600" dirty="0">
                <a:solidFill>
                  <a:schemeClr val="tx1">
                    <a:lumMod val="95000"/>
                    <a:lumOff val="5000"/>
                  </a:schemeClr>
                </a:solidFill>
              </a:rPr>
              <a:t>She should have never made a deposit on an apartment she had never seen</a:t>
            </a:r>
          </a:p>
          <a:p>
            <a:pPr marL="346075" indent="-346075"/>
            <a:r>
              <a:rPr lang="en-US" sz="2600" dirty="0">
                <a:solidFill>
                  <a:schemeClr val="tx1">
                    <a:lumMod val="95000"/>
                    <a:lumOff val="5000"/>
                  </a:schemeClr>
                </a:solidFill>
              </a:rPr>
              <a:t>She could have looked for red flags</a:t>
            </a:r>
          </a:p>
          <a:p>
            <a:pPr marL="746125" lvl="1" indent="-346075"/>
            <a:r>
              <a:rPr lang="en-US" sz="2200" dirty="0">
                <a:solidFill>
                  <a:schemeClr val="tx1">
                    <a:lumMod val="95000"/>
                    <a:lumOff val="5000"/>
                  </a:schemeClr>
                </a:solidFill>
              </a:rPr>
              <a:t>The deal was “too good to be true”</a:t>
            </a:r>
          </a:p>
          <a:p>
            <a:pPr marL="746125" lvl="1" indent="-346075"/>
            <a:r>
              <a:rPr lang="en-US" sz="2200" dirty="0">
                <a:solidFill>
                  <a:schemeClr val="tx1">
                    <a:lumMod val="95000"/>
                    <a:lumOff val="5000"/>
                  </a:schemeClr>
                </a:solidFill>
              </a:rPr>
              <a:t>Correspondence only occurred through email</a:t>
            </a:r>
          </a:p>
          <a:p>
            <a:pPr marL="746125" lvl="1" indent="-346075"/>
            <a:r>
              <a:rPr lang="en-US" sz="2200" dirty="0">
                <a:solidFill>
                  <a:schemeClr val="tx1">
                    <a:lumMod val="95000"/>
                    <a:lumOff val="5000"/>
                  </a:schemeClr>
                </a:solidFill>
              </a:rPr>
              <a:t>Persuasion tactics</a:t>
            </a:r>
          </a:p>
          <a:p>
            <a:pPr marL="746125" lvl="1" indent="-346075"/>
            <a:r>
              <a:rPr lang="en-US" sz="2200" dirty="0">
                <a:solidFill>
                  <a:schemeClr val="tx1">
                    <a:lumMod val="95000"/>
                    <a:lumOff val="5000"/>
                  </a:schemeClr>
                </a:solidFill>
              </a:rPr>
              <a:t>Request for deposit to be wired</a:t>
            </a:r>
          </a:p>
        </p:txBody>
      </p:sp>
      <p:pic>
        <p:nvPicPr>
          <p:cNvPr id="6" name="Picture 4" descr="C:\Users\jsanty\Downloads\shutterstock_58771618.jpg"/>
          <p:cNvPicPr>
            <a:picLocks noChangeAspect="1" noChangeArrowheads="1"/>
          </p:cNvPicPr>
          <p:nvPr/>
        </p:nvPicPr>
        <p:blipFill rotWithShape="1">
          <a:blip r:embed="rId3" cstate="print"/>
          <a:srcRect r="18019"/>
          <a:stretch/>
        </p:blipFill>
        <p:spPr bwMode="auto">
          <a:xfrm>
            <a:off x="6717244" y="2286000"/>
            <a:ext cx="2426756" cy="2209800"/>
          </a:xfrm>
          <a:prstGeom prst="rect">
            <a:avLst/>
          </a:prstGeom>
          <a:noFill/>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rmAutofit/>
          </a:bodyPr>
          <a:lstStyle/>
          <a:p>
            <a:r>
              <a:rPr lang="en-US" dirty="0"/>
              <a:t>TIPS to avoid victimization</a:t>
            </a:r>
          </a:p>
        </p:txBody>
      </p:sp>
      <p:sp>
        <p:nvSpPr>
          <p:cNvPr id="11" name="Content Placeholder 2"/>
          <p:cNvSpPr>
            <a:spLocks noGrp="1"/>
          </p:cNvSpPr>
          <p:nvPr>
            <p:ph idx="1"/>
          </p:nvPr>
        </p:nvSpPr>
        <p:spPr>
          <a:xfrm>
            <a:off x="533400" y="2209800"/>
            <a:ext cx="8077200" cy="4114800"/>
          </a:xfrm>
        </p:spPr>
        <p:txBody>
          <a:bodyPr>
            <a:normAutofit/>
          </a:bodyPr>
          <a:lstStyle/>
          <a:p>
            <a:pPr lvl="0"/>
            <a:r>
              <a:rPr lang="en-US" sz="2800" dirty="0"/>
              <a:t>Never wire money</a:t>
            </a:r>
          </a:p>
          <a:p>
            <a:pPr lvl="0"/>
            <a:r>
              <a:rPr lang="en-US" sz="2800" dirty="0"/>
              <a:t>Beware of below-market rate rental offers</a:t>
            </a:r>
          </a:p>
          <a:p>
            <a:pPr lvl="0"/>
            <a:r>
              <a:rPr lang="en-US" sz="2800" dirty="0"/>
              <a:t>Never provide a security deposit or first month’s rent before meeting the landlord or signing a lease</a:t>
            </a:r>
          </a:p>
          <a:p>
            <a:pPr lvl="0"/>
            <a:r>
              <a:rPr lang="en-US" sz="2800" dirty="0"/>
              <a:t>Never sign documents before reading them</a:t>
            </a:r>
          </a:p>
          <a:p>
            <a:pPr lvl="0"/>
            <a:r>
              <a:rPr lang="en-US" sz="2800" dirty="0"/>
              <a:t>Use caution if a property owner claims to be outside of the United States</a:t>
            </a:r>
          </a:p>
          <a:p>
            <a:pPr lvl="0"/>
            <a:endParaRPr lang="en-US" sz="2800" dirty="0"/>
          </a:p>
          <a:p>
            <a:pPr lvl="0"/>
            <a:endParaRPr lang="en-US" sz="2800" dirty="0"/>
          </a:p>
          <a:p>
            <a:endParaRPr lang="en-US"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rmAutofit/>
          </a:bodyPr>
          <a:lstStyle/>
          <a:p>
            <a:r>
              <a:rPr lang="en-US" dirty="0"/>
              <a:t>TIPS to avoid victimization</a:t>
            </a:r>
          </a:p>
        </p:txBody>
      </p:sp>
      <p:sp>
        <p:nvSpPr>
          <p:cNvPr id="11" name="Content Placeholder 2"/>
          <p:cNvSpPr>
            <a:spLocks noGrp="1"/>
          </p:cNvSpPr>
          <p:nvPr>
            <p:ph idx="1"/>
          </p:nvPr>
        </p:nvSpPr>
        <p:spPr>
          <a:xfrm>
            <a:off x="533400" y="2057400"/>
            <a:ext cx="7086600" cy="4114800"/>
          </a:xfrm>
        </p:spPr>
        <p:txBody>
          <a:bodyPr>
            <a:normAutofit/>
          </a:bodyPr>
          <a:lstStyle/>
          <a:p>
            <a:pPr marL="457200" lvl="1" indent="0">
              <a:buNone/>
            </a:pPr>
            <a:endParaRPr lang="en-US" sz="1600" dirty="0"/>
          </a:p>
          <a:p>
            <a:r>
              <a:rPr lang="en-US" sz="2400" dirty="0" smtClean="0"/>
              <a:t>Research the property thoroughly </a:t>
            </a:r>
          </a:p>
          <a:p>
            <a:r>
              <a:rPr lang="en-US" sz="2400" dirty="0"/>
              <a:t>Consult a financial advisor and a real estate agent before making an decisions </a:t>
            </a:r>
            <a:endParaRPr lang="en-US" sz="2400" dirty="0" smtClean="0"/>
          </a:p>
          <a:p>
            <a:r>
              <a:rPr lang="en-US" sz="2400" dirty="0" smtClean="0"/>
              <a:t>Be suspicious of urgent requests </a:t>
            </a:r>
            <a:r>
              <a:rPr lang="en-US" sz="2400" dirty="0"/>
              <a:t>for down payments </a:t>
            </a:r>
            <a:r>
              <a:rPr lang="en-US" sz="2400" dirty="0" smtClean="0"/>
              <a:t>or contract signing</a:t>
            </a:r>
          </a:p>
          <a:p>
            <a:r>
              <a:rPr lang="en-US" sz="2400" dirty="0" smtClean="0"/>
              <a:t>Ask for referrals when it comes to picking a real estate agent </a:t>
            </a:r>
            <a:endParaRPr lang="en-US" sz="2000" dirty="0"/>
          </a:p>
          <a:p>
            <a:endParaRPr lang="en-US" sz="2000" dirty="0"/>
          </a:p>
          <a:p>
            <a:endParaRPr lang="en-US" sz="2000"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rmAutofit/>
          </a:bodyPr>
          <a:lstStyle/>
          <a:p>
            <a:r>
              <a:rPr lang="en-US" dirty="0"/>
              <a:t>What to do if you are a victim</a:t>
            </a:r>
          </a:p>
        </p:txBody>
      </p:sp>
      <p:sp>
        <p:nvSpPr>
          <p:cNvPr id="11" name="Content Placeholder 2"/>
          <p:cNvSpPr>
            <a:spLocks noGrp="1"/>
          </p:cNvSpPr>
          <p:nvPr>
            <p:ph idx="1"/>
          </p:nvPr>
        </p:nvSpPr>
        <p:spPr>
          <a:xfrm>
            <a:off x="533400" y="2209800"/>
            <a:ext cx="8229600" cy="4114800"/>
          </a:xfrm>
        </p:spPr>
        <p:txBody>
          <a:bodyPr>
            <a:normAutofit/>
          </a:bodyPr>
          <a:lstStyle/>
          <a:p>
            <a:pPr lvl="0"/>
            <a:r>
              <a:rPr lang="en-US" sz="2400" dirty="0"/>
              <a:t>Report the incident to your local law enforcement agency.</a:t>
            </a:r>
          </a:p>
          <a:p>
            <a:pPr lvl="0"/>
            <a:r>
              <a:rPr lang="en-US" sz="2400" dirty="0"/>
              <a:t>File a complaint with Internet Crime Complaint center @ </a:t>
            </a:r>
            <a:r>
              <a:rPr lang="en-US" sz="2400" dirty="0">
                <a:solidFill>
                  <a:schemeClr val="accent3">
                    <a:lumMod val="50000"/>
                  </a:schemeClr>
                </a:solidFill>
                <a:hlinkClick r:id="rId3"/>
              </a:rPr>
              <a:t>www.ic3.gov</a:t>
            </a:r>
            <a:r>
              <a:rPr lang="en-US" sz="2400" dirty="0"/>
              <a:t>.</a:t>
            </a:r>
          </a:p>
          <a:p>
            <a:pPr lvl="0"/>
            <a:r>
              <a:rPr lang="en-US" sz="2400" dirty="0"/>
              <a:t>Submit a consumer complaint with the Federal Trade Commission @ </a:t>
            </a:r>
            <a:r>
              <a:rPr lang="en-US" sz="2400" dirty="0">
                <a:hlinkClick r:id="rId4"/>
              </a:rPr>
              <a:t>www.ftc.gov/complaint</a:t>
            </a:r>
            <a:r>
              <a:rPr lang="en-US" sz="2400" dirty="0"/>
              <a:t>.</a:t>
            </a:r>
          </a:p>
          <a:p>
            <a:pPr lvl="0"/>
            <a:r>
              <a:rPr lang="en-US" sz="2400" dirty="0"/>
              <a:t>If you were scammed by someone claiming to represent a business, be sure to notify the actual business (bank, credit card company, etc).</a:t>
            </a:r>
          </a:p>
          <a:p>
            <a:pPr lvl="0"/>
            <a:endParaRPr lang="en-US" sz="2400" dirty="0"/>
          </a:p>
          <a:p>
            <a:pPr lvl="0"/>
            <a:endParaRPr lang="en-US" sz="1800" dirty="0"/>
          </a:p>
          <a:p>
            <a:endParaRPr lang="en-US"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Questions.jpg"/>
          <p:cNvPicPr>
            <a:picLocks noChangeAspect="1"/>
          </p:cNvPicPr>
          <p:nvPr/>
        </p:nvPicPr>
        <p:blipFill>
          <a:blip r:embed="rId3" cstate="print">
            <a:duotone>
              <a:schemeClr val="accent3">
                <a:shade val="45000"/>
                <a:satMod val="135000"/>
              </a:schemeClr>
              <a:prstClr val="white"/>
            </a:duotone>
          </a:blip>
          <a:stretch>
            <a:fillRect/>
          </a:stretch>
        </p:blipFill>
        <p:spPr>
          <a:xfrm>
            <a:off x="685800" y="1828800"/>
            <a:ext cx="7848600" cy="3924300"/>
          </a:xfrm>
          <a:prstGeom prst="rect">
            <a:avLst/>
          </a:prstGeom>
        </p:spPr>
      </p:pic>
      <p:sp>
        <p:nvSpPr>
          <p:cNvPr id="7" name="Title 1"/>
          <p:cNvSpPr>
            <a:spLocks noGrp="1"/>
          </p:cNvSpPr>
          <p:nvPr>
            <p:ph type="title"/>
          </p:nvPr>
        </p:nvSpPr>
        <p:spPr>
          <a:xfrm>
            <a:off x="3429000" y="3352800"/>
            <a:ext cx="4953000" cy="914400"/>
          </a:xfrm>
        </p:spPr>
        <p:txBody>
          <a:bodyPr>
            <a:noAutofit/>
          </a:bodyPr>
          <a:lstStyle/>
          <a:p>
            <a:r>
              <a:rPr lang="en-US" sz="6000" dirty="0">
                <a:solidFill>
                  <a:schemeClr val="bg1"/>
                </a:solidFill>
                <a:latin typeface="Impact" pitchFamily="34" charset="0"/>
              </a:rPr>
              <a:t>QUESTIONS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rmAutofit/>
          </a:bodyPr>
          <a:lstStyle/>
          <a:p>
            <a:r>
              <a:rPr lang="en-US" dirty="0"/>
              <a:t>Graphic Credit</a:t>
            </a:r>
          </a:p>
        </p:txBody>
      </p:sp>
      <p:sp>
        <p:nvSpPr>
          <p:cNvPr id="11" name="Content Placeholder 2"/>
          <p:cNvSpPr>
            <a:spLocks noGrp="1"/>
          </p:cNvSpPr>
          <p:nvPr>
            <p:ph idx="1"/>
          </p:nvPr>
        </p:nvSpPr>
        <p:spPr>
          <a:xfrm>
            <a:off x="533400" y="2209800"/>
            <a:ext cx="8229600" cy="4114800"/>
          </a:xfrm>
        </p:spPr>
        <p:txBody>
          <a:bodyPr>
            <a:normAutofit/>
          </a:bodyPr>
          <a:lstStyle/>
          <a:p>
            <a:pPr lvl="0"/>
            <a:endParaRPr lang="en-US" sz="2400" dirty="0"/>
          </a:p>
          <a:p>
            <a:pPr lvl="0"/>
            <a:endParaRPr lang="en-US" sz="1800" dirty="0"/>
          </a:p>
          <a:p>
            <a:endParaRPr lang="en-US" sz="2000" dirty="0"/>
          </a:p>
        </p:txBody>
      </p:sp>
      <p:sp>
        <p:nvSpPr>
          <p:cNvPr id="4" name="TextBox 3"/>
          <p:cNvSpPr txBox="1">
            <a:spLocks/>
          </p:cNvSpPr>
          <p:nvPr/>
        </p:nvSpPr>
        <p:spPr>
          <a:xfrm>
            <a:off x="76200" y="2187714"/>
            <a:ext cx="8991600" cy="3298686"/>
          </a:xfrm>
          <a:prstGeom prst="rect">
            <a:avLst/>
          </a:prstGeom>
          <a:noFill/>
        </p:spPr>
        <p:txBody>
          <a:bodyPr wrap="square" rtlCol="0">
            <a:noAutofit/>
          </a:bodyPr>
          <a:lstStyle/>
          <a:p>
            <a:r>
              <a:rPr lang="en-US" sz="1600" dirty="0">
                <a:solidFill>
                  <a:schemeClr val="tx1">
                    <a:lumMod val="65000"/>
                    <a:lumOff val="35000"/>
                  </a:schemeClr>
                </a:solidFill>
              </a:rPr>
              <a:t>"39571216 Copyright Andy Dean </a:t>
            </a:r>
            <a:r>
              <a:rPr lang="en-US" sz="1600" dirty="0" err="1">
                <a:solidFill>
                  <a:schemeClr val="tx1">
                    <a:lumMod val="65000"/>
                    <a:lumOff val="35000"/>
                  </a:schemeClr>
                </a:solidFill>
              </a:rPr>
              <a:t>Photograpy</a:t>
            </a:r>
            <a:r>
              <a:rPr lang="en-US" sz="1600" dirty="0">
                <a:solidFill>
                  <a:schemeClr val="tx1">
                    <a:lumMod val="65000"/>
                    <a:lumOff val="35000"/>
                  </a:schemeClr>
                </a:solidFill>
              </a:rPr>
              <a:t>, 2015 Used under license from Shutterstock.com“, "58771618  Copyright </a:t>
            </a:r>
            <a:r>
              <a:rPr lang="en-US" sz="1600" dirty="0" err="1">
                <a:solidFill>
                  <a:schemeClr val="tx1">
                    <a:lumMod val="65000"/>
                    <a:lumOff val="35000"/>
                  </a:schemeClr>
                </a:solidFill>
              </a:rPr>
              <a:t>arek_malang</a:t>
            </a:r>
            <a:r>
              <a:rPr lang="en-US" sz="1600" dirty="0">
                <a:solidFill>
                  <a:schemeClr val="tx1">
                    <a:lumMod val="65000"/>
                    <a:lumOff val="35000"/>
                  </a:schemeClr>
                </a:solidFill>
              </a:rPr>
              <a:t> 2015 Used under license from Shutterstock.com“ , " 58771630 Copyright </a:t>
            </a:r>
            <a:r>
              <a:rPr lang="en-US" sz="1600" dirty="0" err="1">
                <a:solidFill>
                  <a:schemeClr val="tx1">
                    <a:lumMod val="65000"/>
                    <a:lumOff val="35000"/>
                  </a:schemeClr>
                </a:solidFill>
              </a:rPr>
              <a:t>arek_malang</a:t>
            </a:r>
            <a:r>
              <a:rPr lang="en-US" sz="1600" dirty="0">
                <a:solidFill>
                  <a:schemeClr val="tx1">
                    <a:lumMod val="65000"/>
                    <a:lumOff val="35000"/>
                  </a:schemeClr>
                </a:solidFill>
              </a:rPr>
              <a:t> 2015 Used under license from Shutterstock.com“ , " 70301212 Copyright </a:t>
            </a:r>
            <a:r>
              <a:rPr lang="en-US" sz="1600" dirty="0" err="1">
                <a:solidFill>
                  <a:schemeClr val="tx1">
                    <a:lumMod val="65000"/>
                    <a:lumOff val="35000"/>
                  </a:schemeClr>
                </a:solidFill>
              </a:rPr>
              <a:t>arek_malang</a:t>
            </a:r>
            <a:r>
              <a:rPr lang="en-US" sz="1600" dirty="0">
                <a:solidFill>
                  <a:schemeClr val="tx1">
                    <a:lumMod val="65000"/>
                    <a:lumOff val="35000"/>
                  </a:schemeClr>
                </a:solidFill>
              </a:rPr>
              <a:t> 2015 Used under license from Shutterstock.com“ ,  " 70301233 Copyright </a:t>
            </a:r>
            <a:r>
              <a:rPr lang="en-US" sz="1600" dirty="0" err="1">
                <a:solidFill>
                  <a:schemeClr val="tx1">
                    <a:lumMod val="65000"/>
                    <a:lumOff val="35000"/>
                  </a:schemeClr>
                </a:solidFill>
              </a:rPr>
              <a:t>arek_malang</a:t>
            </a:r>
            <a:r>
              <a:rPr lang="en-US" sz="1600" dirty="0">
                <a:solidFill>
                  <a:schemeClr val="tx1">
                    <a:lumMod val="65000"/>
                    <a:lumOff val="35000"/>
                  </a:schemeClr>
                </a:solidFill>
              </a:rPr>
              <a:t> 2015 Used under license from Shutterstock.com“, " 88482847  Copyright </a:t>
            </a:r>
            <a:r>
              <a:rPr lang="en-US" sz="1600" dirty="0" err="1">
                <a:solidFill>
                  <a:schemeClr val="tx1">
                    <a:lumMod val="65000"/>
                    <a:lumOff val="35000"/>
                  </a:schemeClr>
                </a:solidFill>
              </a:rPr>
              <a:t>krsmanovic</a:t>
            </a:r>
            <a:r>
              <a:rPr lang="en-US" sz="1600" dirty="0">
                <a:solidFill>
                  <a:schemeClr val="tx1">
                    <a:lumMod val="65000"/>
                    <a:lumOff val="35000"/>
                  </a:schemeClr>
                </a:solidFill>
              </a:rPr>
              <a:t> 2015 Used under license from Shutterstock.com“, " 137587865 Copyright </a:t>
            </a:r>
            <a:r>
              <a:rPr lang="en-US" sz="1600" dirty="0" err="1">
                <a:solidFill>
                  <a:schemeClr val="tx1">
                    <a:lumMod val="65000"/>
                    <a:lumOff val="35000"/>
                  </a:schemeClr>
                </a:solidFill>
              </a:rPr>
              <a:t>StacieStauffSmith</a:t>
            </a:r>
            <a:r>
              <a:rPr lang="en-US" sz="1600" dirty="0">
                <a:solidFill>
                  <a:schemeClr val="tx1">
                    <a:lumMod val="65000"/>
                    <a:lumOff val="35000"/>
                  </a:schemeClr>
                </a:solidFill>
              </a:rPr>
              <a:t> Photos 2015 Used under license from Shutterstock.com“, " 946896637 Copyright </a:t>
            </a:r>
            <a:r>
              <a:rPr lang="en-US" sz="1600" dirty="0" err="1">
                <a:solidFill>
                  <a:schemeClr val="tx1">
                    <a:lumMod val="65000"/>
                    <a:lumOff val="35000"/>
                  </a:schemeClr>
                </a:solidFill>
              </a:rPr>
              <a:t>fotographic</a:t>
            </a:r>
            <a:r>
              <a:rPr lang="en-US" sz="1600" dirty="0">
                <a:solidFill>
                  <a:schemeClr val="tx1">
                    <a:lumMod val="65000"/>
                    <a:lumOff val="35000"/>
                  </a:schemeClr>
                </a:solidFill>
              </a:rPr>
              <a:t> 2015 Used under license from Shutterstock.com“, " 214296676 Copyright </a:t>
            </a:r>
            <a:r>
              <a:rPr lang="en-US" sz="1600" dirty="0" err="1">
                <a:solidFill>
                  <a:schemeClr val="tx1">
                    <a:lumMod val="65000"/>
                    <a:lumOff val="35000"/>
                  </a:schemeClr>
                </a:solidFill>
              </a:rPr>
              <a:t>master_art</a:t>
            </a:r>
            <a:r>
              <a:rPr lang="en-US" sz="1600" dirty="0">
                <a:solidFill>
                  <a:schemeClr val="tx1">
                    <a:lumMod val="65000"/>
                    <a:lumOff val="35000"/>
                  </a:schemeClr>
                </a:solidFill>
              </a:rPr>
              <a:t> 2015 Used under license from Shutterstock.com“, " 82328794 Copyright </a:t>
            </a:r>
            <a:r>
              <a:rPr lang="en-US" sz="1600" dirty="0" err="1">
                <a:solidFill>
                  <a:schemeClr val="tx1">
                    <a:lumMod val="65000"/>
                    <a:lumOff val="35000"/>
                  </a:schemeClr>
                </a:solidFill>
              </a:rPr>
              <a:t>sita</a:t>
            </a:r>
            <a:r>
              <a:rPr lang="en-US" sz="1600" dirty="0">
                <a:solidFill>
                  <a:schemeClr val="tx1">
                    <a:lumMod val="65000"/>
                    <a:lumOff val="35000"/>
                  </a:schemeClr>
                </a:solidFill>
              </a:rPr>
              <a:t> ram 2015 Used under license from Shutterstock.com“, “153213146 Copyright  </a:t>
            </a:r>
            <a:r>
              <a:rPr lang="en-US" sz="1600" dirty="0" err="1">
                <a:solidFill>
                  <a:schemeClr val="tx1">
                    <a:lumMod val="65000"/>
                    <a:lumOff val="35000"/>
                  </a:schemeClr>
                </a:solidFill>
              </a:rPr>
              <a:t>garriphoto</a:t>
            </a:r>
            <a:r>
              <a:rPr lang="en-US" sz="1600" dirty="0">
                <a:solidFill>
                  <a:schemeClr val="tx1">
                    <a:lumMod val="65000"/>
                    <a:lumOff val="35000"/>
                  </a:schemeClr>
                </a:solidFill>
              </a:rPr>
              <a:t>, 2015 Used under license from Shutterstock.com“</a:t>
            </a:r>
          </a:p>
        </p:txBody>
      </p:sp>
    </p:spTree>
    <p:extLst>
      <p:ext uri="{BB962C8B-B14F-4D97-AF65-F5344CB8AC3E}">
        <p14:creationId xmlns:p14="http://schemas.microsoft.com/office/powerpoint/2010/main" val="4082011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rmAutofit/>
          </a:bodyPr>
          <a:lstStyle/>
          <a:p>
            <a:r>
              <a:rPr lang="en-US" dirty="0"/>
              <a:t>Bibliography</a:t>
            </a:r>
          </a:p>
        </p:txBody>
      </p:sp>
      <p:sp>
        <p:nvSpPr>
          <p:cNvPr id="11" name="Content Placeholder 2"/>
          <p:cNvSpPr>
            <a:spLocks noGrp="1"/>
          </p:cNvSpPr>
          <p:nvPr>
            <p:ph idx="1"/>
          </p:nvPr>
        </p:nvSpPr>
        <p:spPr>
          <a:xfrm>
            <a:off x="533400" y="2209800"/>
            <a:ext cx="8229600" cy="4114800"/>
          </a:xfrm>
        </p:spPr>
        <p:txBody>
          <a:bodyPr>
            <a:normAutofit/>
          </a:bodyPr>
          <a:lstStyle/>
          <a:p>
            <a:pPr lvl="0"/>
            <a:r>
              <a:rPr lang="en-US" sz="1600" dirty="0">
                <a:solidFill>
                  <a:srgbClr val="000000"/>
                </a:solidFill>
                <a:latin typeface="Times New Roman" panose="02020603050405020304" pitchFamily="18" charset="0"/>
              </a:rPr>
              <a:t>CNBC. “Tech - Scammers Are Tricking People Out of Enormous Payments as They're About to Close On a House.” September 2, 2018. </a:t>
            </a:r>
            <a:r>
              <a:rPr lang="en-US" sz="1600" dirty="0">
                <a:solidFill>
                  <a:srgbClr val="0000FF"/>
                </a:solidFill>
                <a:latin typeface="Times New Roman" panose="02020603050405020304" pitchFamily="18" charset="0"/>
                <a:hlinkClick r:id="rId3"/>
              </a:rPr>
              <a:t>https://www.cnbc.com/2018/08/31/how-scammers-trick-new-homebuyers-with-wire-fraud.html</a:t>
            </a:r>
            <a:r>
              <a:rPr lang="en-US" sz="1600" dirty="0" smtClean="0">
                <a:solidFill>
                  <a:srgbClr val="000000"/>
                </a:solidFill>
                <a:latin typeface="Times New Roman" panose="02020603050405020304" pitchFamily="18" charset="0"/>
              </a:rPr>
              <a:t>.</a:t>
            </a:r>
          </a:p>
          <a:p>
            <a:pPr lvl="0"/>
            <a:r>
              <a:rPr lang="en-US" sz="1600" dirty="0" smtClean="0">
                <a:solidFill>
                  <a:srgbClr val="000000"/>
                </a:solidFill>
                <a:latin typeface="Times New Roman" panose="02020603050405020304" pitchFamily="18" charset="0"/>
              </a:rPr>
              <a:t>Federal </a:t>
            </a:r>
            <a:r>
              <a:rPr lang="en-US" sz="1600" dirty="0">
                <a:solidFill>
                  <a:srgbClr val="000000"/>
                </a:solidFill>
                <a:latin typeface="Times New Roman" panose="02020603050405020304" pitchFamily="18" charset="0"/>
              </a:rPr>
              <a:t>Bureau of Investigation. The Internet Crime Complaint Center (IC3).  Accessed on </a:t>
            </a:r>
            <a:r>
              <a:rPr lang="en-US" sz="1600" dirty="0" smtClean="0">
                <a:solidFill>
                  <a:srgbClr val="000000"/>
                </a:solidFill>
                <a:latin typeface="Times New Roman" panose="02020603050405020304" pitchFamily="18" charset="0"/>
              </a:rPr>
              <a:t>October </a:t>
            </a:r>
            <a:r>
              <a:rPr lang="en-US" sz="1600" dirty="0">
                <a:solidFill>
                  <a:srgbClr val="000000"/>
                </a:solidFill>
                <a:latin typeface="Times New Roman" panose="02020603050405020304" pitchFamily="18" charset="0"/>
              </a:rPr>
              <a:t>2</a:t>
            </a:r>
            <a:r>
              <a:rPr lang="en-US" sz="1600" dirty="0" smtClean="0">
                <a:solidFill>
                  <a:srgbClr val="000000"/>
                </a:solidFill>
                <a:latin typeface="Times New Roman" panose="02020603050405020304" pitchFamily="18" charset="0"/>
              </a:rPr>
              <a:t>, </a:t>
            </a:r>
            <a:r>
              <a:rPr lang="en-US" sz="1600" dirty="0">
                <a:solidFill>
                  <a:srgbClr val="000000"/>
                </a:solidFill>
                <a:latin typeface="Times New Roman" panose="02020603050405020304" pitchFamily="18" charset="0"/>
              </a:rPr>
              <a:t>2019. </a:t>
            </a:r>
            <a:r>
              <a:rPr lang="en-US" sz="1600" dirty="0" smtClean="0">
                <a:solidFill>
                  <a:srgbClr val="000000"/>
                </a:solidFill>
                <a:latin typeface="Times New Roman" panose="02020603050405020304" pitchFamily="18" charset="0"/>
                <a:hlinkClick r:id="rId4"/>
              </a:rPr>
              <a:t>www.ic3.gov</a:t>
            </a:r>
            <a:endParaRPr lang="en-US" sz="1600" dirty="0" smtClean="0">
              <a:solidFill>
                <a:srgbClr val="000000"/>
              </a:solidFill>
              <a:latin typeface="Times New Roman" panose="02020603050405020304" pitchFamily="18" charset="0"/>
            </a:endParaRPr>
          </a:p>
          <a:p>
            <a:pPr lvl="0"/>
            <a:r>
              <a:rPr lang="en-US" sz="1600" dirty="0">
                <a:solidFill>
                  <a:srgbClr val="000000"/>
                </a:solidFill>
                <a:latin typeface="Times New Roman" panose="02020603050405020304" pitchFamily="18" charset="0"/>
              </a:rPr>
              <a:t>Federal Bureau of Investigation. “Reverse Mortgage Scams.” Accessed January 24, 2019. </a:t>
            </a:r>
            <a:r>
              <a:rPr lang="en-US" sz="1600" dirty="0">
                <a:solidFill>
                  <a:srgbClr val="000000"/>
                </a:solidFill>
                <a:latin typeface="Times New Roman" panose="02020603050405020304" pitchFamily="18" charset="0"/>
                <a:hlinkClick r:id="rId5"/>
              </a:rPr>
              <a:t>https://www.fbi.gov/scams-and-safety/common-fraud-schemes/reverse-mortgage-scams</a:t>
            </a:r>
            <a:r>
              <a:rPr lang="en-US" sz="1600" dirty="0" smtClean="0">
                <a:solidFill>
                  <a:srgbClr val="000000"/>
                </a:solidFill>
                <a:latin typeface="Times New Roman" panose="02020603050405020304" pitchFamily="18" charset="0"/>
                <a:hlinkClick r:id="rId5"/>
              </a:rPr>
              <a:t>.</a:t>
            </a:r>
            <a:endParaRPr lang="en-US" sz="1600" dirty="0" smtClean="0">
              <a:solidFill>
                <a:srgbClr val="000000"/>
              </a:solidFill>
              <a:latin typeface="Times New Roman" panose="02020603050405020304" pitchFamily="18" charset="0"/>
            </a:endParaRPr>
          </a:p>
          <a:p>
            <a:pPr lvl="0"/>
            <a:r>
              <a:rPr lang="en-US" sz="1600" dirty="0">
                <a:solidFill>
                  <a:srgbClr val="000000"/>
                </a:solidFill>
                <a:latin typeface="Times New Roman" panose="02020603050405020304" pitchFamily="18" charset="0"/>
              </a:rPr>
              <a:t>Federal Trade Commission. “Mortgage Relief Scams.” Accessed January 24, 2019.</a:t>
            </a:r>
            <a:r>
              <a:rPr lang="en-US" sz="1600" dirty="0">
                <a:solidFill>
                  <a:srgbClr val="000000"/>
                </a:solidFill>
                <a:latin typeface="Times New Roman" panose="02020603050405020304" pitchFamily="18" charset="0"/>
                <a:hlinkClick r:id="rId6"/>
              </a:rPr>
              <a:t> https://www.consumer.ftc.gov/articles/0100-mortgage-relief-scams</a:t>
            </a:r>
            <a:r>
              <a:rPr lang="en-US" sz="1600" dirty="0" smtClean="0">
                <a:solidFill>
                  <a:srgbClr val="000000"/>
                </a:solidFill>
                <a:latin typeface="Times New Roman" panose="02020603050405020304" pitchFamily="18" charset="0"/>
              </a:rPr>
              <a:t>.</a:t>
            </a:r>
            <a:endParaRPr lang="en-US" sz="1600" dirty="0">
              <a:solidFill>
                <a:srgbClr val="000000"/>
              </a:solidFill>
              <a:latin typeface="Times New Roman" panose="02020603050405020304" pitchFamily="18" charset="0"/>
            </a:endParaRPr>
          </a:p>
          <a:p>
            <a:r>
              <a:rPr lang="en-US" sz="1600" dirty="0"/>
              <a:t>“Welcome to Complaint Assistant.” Federal Trade Commission Protecting America’s Consumers. Federal Trade Commission. Accessed on October 2, 2019. </a:t>
            </a:r>
            <a:r>
              <a:rPr lang="en-US" sz="1600" dirty="0">
                <a:hlinkClick r:id="rId7"/>
              </a:rPr>
              <a:t>https://www.ftccomplaintassistant.gov/#</a:t>
            </a:r>
            <a:r>
              <a:rPr lang="en-US" sz="1600" dirty="0" smtClean="0">
                <a:hlinkClick r:id="rId7"/>
              </a:rPr>
              <a:t>crnt&amp;panel1-1</a:t>
            </a:r>
            <a:endParaRPr lang="en-US" sz="1600" dirty="0" smtClean="0"/>
          </a:p>
          <a:p>
            <a:pPr marL="0" indent="0">
              <a:buNone/>
            </a:pPr>
            <a:endParaRPr lang="en-US" sz="2000" dirty="0"/>
          </a:p>
          <a:p>
            <a:endParaRPr lang="en-US" sz="2000" dirty="0"/>
          </a:p>
        </p:txBody>
      </p:sp>
    </p:spTree>
    <p:extLst>
      <p:ext uri="{BB962C8B-B14F-4D97-AF65-F5344CB8AC3E}">
        <p14:creationId xmlns:p14="http://schemas.microsoft.com/office/powerpoint/2010/main" val="443121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a:t>
            </a:r>
            <a:endParaRPr lang="en-US" dirty="0"/>
          </a:p>
        </p:txBody>
      </p:sp>
      <p:sp>
        <p:nvSpPr>
          <p:cNvPr id="3" name="Content Placeholder 2"/>
          <p:cNvSpPr>
            <a:spLocks noGrp="1"/>
          </p:cNvSpPr>
          <p:nvPr>
            <p:ph idx="1"/>
          </p:nvPr>
        </p:nvSpPr>
        <p:spPr/>
        <p:txBody>
          <a:bodyPr>
            <a:normAutofit/>
          </a:bodyPr>
          <a:lstStyle/>
          <a:p>
            <a:r>
              <a:rPr lang="en-US" sz="1600" dirty="0" smtClean="0"/>
              <a:t>National </a:t>
            </a:r>
            <a:r>
              <a:rPr lang="en-US" sz="1600" dirty="0"/>
              <a:t>Credit Union Administration. “Wire Transfer Scams Involving Real Estate Transactions Are Increasing.” Accessed January 24, 2019. </a:t>
            </a:r>
            <a:r>
              <a:rPr lang="en-US" sz="1600" dirty="0">
                <a:hlinkClick r:id="rId2"/>
              </a:rPr>
              <a:t>https://</a:t>
            </a:r>
            <a:r>
              <a:rPr lang="en-US" sz="1600" dirty="0" smtClean="0">
                <a:hlinkClick r:id="rId2"/>
              </a:rPr>
              <a:t>www.ncua.gov/newsroom/ncua-report/2018/wire-transfer-scams-involving-real-estate-transactions-are-increasing.</a:t>
            </a:r>
            <a:endParaRPr lang="en-US" sz="1600" dirty="0" smtClean="0"/>
          </a:p>
          <a:p>
            <a:r>
              <a:rPr lang="en-US" sz="1600" dirty="0" smtClean="0"/>
              <a:t>“5 Super Sketchy Real  Estate Scams and How You Can Avoid Them.” Homes.com. Kutak, 6 June, 2016. Accessed </a:t>
            </a:r>
            <a:r>
              <a:rPr lang="en-US" sz="1600" dirty="0"/>
              <a:t>on October 2, 2019. </a:t>
            </a:r>
            <a:r>
              <a:rPr lang="en-US" sz="1600" dirty="0">
                <a:hlinkClick r:id="rId3"/>
              </a:rPr>
              <a:t>https://www.homes.com/blog/2016/06/5-super-sketchy-real-estate-scams-can-avoid</a:t>
            </a:r>
            <a:r>
              <a:rPr lang="en-US" sz="1600" dirty="0" smtClean="0">
                <a:hlinkClick r:id="rId3"/>
              </a:rPr>
              <a:t>/</a:t>
            </a:r>
            <a:endParaRPr lang="en-US" sz="1600" dirty="0" smtClean="0"/>
          </a:p>
          <a:p>
            <a:r>
              <a:rPr lang="en-US" sz="1600" dirty="0" smtClean="0"/>
              <a:t> “Vacation </a:t>
            </a:r>
            <a:r>
              <a:rPr lang="en-US" sz="1600" dirty="0"/>
              <a:t>Rental: Owner.” Scam Detector. Scam Detector, 2017. Accessed on October 2, 2019. </a:t>
            </a:r>
            <a:r>
              <a:rPr lang="en-US" sz="1600" dirty="0">
                <a:hlinkClick r:id="rId4"/>
              </a:rPr>
              <a:t>https://</a:t>
            </a:r>
            <a:r>
              <a:rPr lang="en-US" sz="1600" dirty="0" smtClean="0">
                <a:hlinkClick r:id="rId4"/>
              </a:rPr>
              <a:t>www.scam-detector.com/article/vacation-rental-owner</a:t>
            </a:r>
            <a:endParaRPr lang="en-US" sz="1600" dirty="0" smtClean="0"/>
          </a:p>
          <a:p>
            <a:endParaRPr lang="en-US" sz="1600" dirty="0" smtClean="0"/>
          </a:p>
          <a:p>
            <a:endParaRPr lang="en-US" sz="1600" dirty="0"/>
          </a:p>
        </p:txBody>
      </p:sp>
    </p:spTree>
    <p:extLst>
      <p:ext uri="{BB962C8B-B14F-4D97-AF65-F5344CB8AC3E}">
        <p14:creationId xmlns:p14="http://schemas.microsoft.com/office/powerpoint/2010/main" val="534111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5566" y="1295400"/>
            <a:ext cx="3941233" cy="914400"/>
          </a:xfrm>
        </p:spPr>
        <p:txBody>
          <a:bodyPr/>
          <a:lstStyle/>
          <a:p>
            <a:r>
              <a:rPr lang="en-US" dirty="0"/>
              <a:t>Meet Allison</a:t>
            </a:r>
          </a:p>
        </p:txBody>
      </p:sp>
      <p:pic>
        <p:nvPicPr>
          <p:cNvPr id="7" name="Picture 6" descr="shutterstock_129348527.jpg"/>
          <p:cNvPicPr>
            <a:picLocks noChangeAspect="1"/>
          </p:cNvPicPr>
          <p:nvPr/>
        </p:nvPicPr>
        <p:blipFill>
          <a:blip r:embed="rId3" cstate="print"/>
          <a:srcRect l="37500" t="15000" b="5000"/>
          <a:stretch>
            <a:fillRect/>
          </a:stretch>
        </p:blipFill>
        <p:spPr>
          <a:xfrm>
            <a:off x="304800" y="1447800"/>
            <a:ext cx="2057400" cy="1752600"/>
          </a:xfrm>
          <a:prstGeom prst="rect">
            <a:avLst/>
          </a:prstGeom>
        </p:spPr>
      </p:pic>
      <p:sp>
        <p:nvSpPr>
          <p:cNvPr id="11" name="Content Placeholder 2"/>
          <p:cNvSpPr txBox="1">
            <a:spLocks/>
          </p:cNvSpPr>
          <p:nvPr/>
        </p:nvSpPr>
        <p:spPr>
          <a:xfrm>
            <a:off x="4953000" y="2209800"/>
            <a:ext cx="3962400" cy="4114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200" noProof="0" dirty="0"/>
              <a:t>Recently obtained her undergraduate degree</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200" dirty="0"/>
              <a:t>Preparing to attend a different university to work on her master’s degree</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a:ln>
                  <a:noFill/>
                </a:ln>
                <a:solidFill>
                  <a:schemeClr val="tx1"/>
                </a:solidFill>
                <a:effectLst/>
                <a:uLnTx/>
                <a:uFillTx/>
                <a:latin typeface="+mn-lt"/>
                <a:ea typeface="+mn-ea"/>
                <a:cs typeface="+mn-cs"/>
              </a:rPr>
              <a:t>Looking for</a:t>
            </a:r>
            <a:r>
              <a:rPr kumimoji="0" lang="en-US" sz="2200" b="0" i="0" u="none" strike="noStrike" kern="1200" cap="none" spc="0" normalizeH="0" noProof="0" dirty="0">
                <a:ln>
                  <a:noFill/>
                </a:ln>
                <a:solidFill>
                  <a:schemeClr val="tx1"/>
                </a:solidFill>
                <a:effectLst/>
                <a:uLnTx/>
                <a:uFillTx/>
                <a:latin typeface="+mn-lt"/>
                <a:ea typeface="+mn-ea"/>
                <a:cs typeface="+mn-cs"/>
              </a:rPr>
              <a:t> an apartment within walking distance of her new university</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3074" name="Picture 2" descr="C:\Users\jsanty\Downloads\shutterstock_70301212.jpg"/>
          <p:cNvPicPr>
            <a:picLocks noChangeAspect="1" noChangeArrowheads="1"/>
          </p:cNvPicPr>
          <p:nvPr/>
        </p:nvPicPr>
        <p:blipFill>
          <a:blip r:embed="rId4" cstate="print"/>
          <a:srcRect t="37037" b="6173"/>
          <a:stretch>
            <a:fillRect/>
          </a:stretch>
        </p:blipFill>
        <p:spPr bwMode="auto">
          <a:xfrm>
            <a:off x="304800" y="1447800"/>
            <a:ext cx="2057400" cy="1752600"/>
          </a:xfrm>
          <a:prstGeom prst="rect">
            <a:avLst/>
          </a:prstGeom>
          <a:noFill/>
          <a:effectLst/>
        </p:spPr>
      </p:pic>
      <p:pic>
        <p:nvPicPr>
          <p:cNvPr id="3075" name="Picture 3" descr="C:\Users\jsanty\Downloads\shutterstock_70301233.jpg"/>
          <p:cNvPicPr>
            <a:picLocks noChangeAspect="1" noChangeArrowheads="1"/>
          </p:cNvPicPr>
          <p:nvPr/>
        </p:nvPicPr>
        <p:blipFill>
          <a:blip r:embed="rId5" cstate="print"/>
          <a:srcRect l="20000"/>
          <a:stretch>
            <a:fillRect/>
          </a:stretch>
        </p:blipFill>
        <p:spPr bwMode="auto">
          <a:xfrm>
            <a:off x="2438400" y="1426817"/>
            <a:ext cx="2133600" cy="1778000"/>
          </a:xfrm>
          <a:prstGeom prst="rect">
            <a:avLst/>
          </a:prstGeom>
          <a:noFill/>
          <a:effectLst/>
        </p:spPr>
      </p:pic>
      <p:pic>
        <p:nvPicPr>
          <p:cNvPr id="3076" name="Picture 4" descr="C:\Users\jsanty\Downloads\shutterstock_58771618.jpg"/>
          <p:cNvPicPr>
            <a:picLocks noChangeAspect="1" noChangeArrowheads="1"/>
          </p:cNvPicPr>
          <p:nvPr/>
        </p:nvPicPr>
        <p:blipFill>
          <a:blip r:embed="rId6" cstate="print"/>
          <a:srcRect/>
          <a:stretch>
            <a:fillRect/>
          </a:stretch>
        </p:blipFill>
        <p:spPr bwMode="auto">
          <a:xfrm>
            <a:off x="304800" y="3276600"/>
            <a:ext cx="4267200" cy="2895600"/>
          </a:xfrm>
          <a:prstGeom prst="rect">
            <a:avLst/>
          </a:prstGeom>
          <a:noFill/>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286000"/>
            <a:ext cx="9144000" cy="29718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295400"/>
            <a:ext cx="8229600" cy="914400"/>
          </a:xfrm>
        </p:spPr>
        <p:txBody>
          <a:bodyPr/>
          <a:lstStyle/>
          <a:p>
            <a:r>
              <a:rPr lang="en-US" dirty="0"/>
              <a:t>Apartment found on Craigslist</a:t>
            </a:r>
          </a:p>
        </p:txBody>
      </p:sp>
      <p:sp>
        <p:nvSpPr>
          <p:cNvPr id="6" name="Rectangle 5"/>
          <p:cNvSpPr/>
          <p:nvPr/>
        </p:nvSpPr>
        <p:spPr>
          <a:xfrm>
            <a:off x="0" y="2362200"/>
            <a:ext cx="5867400" cy="2819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shutterstock_174681002.jpg"/>
          <p:cNvPicPr>
            <a:picLocks noChangeAspect="1"/>
          </p:cNvPicPr>
          <p:nvPr/>
        </p:nvPicPr>
        <p:blipFill>
          <a:blip r:embed="rId3" cstate="print"/>
          <a:srcRect l="19167" r="15833" b="11250"/>
          <a:stretch>
            <a:fillRect/>
          </a:stretch>
        </p:blipFill>
        <p:spPr>
          <a:xfrm>
            <a:off x="5943600" y="2362200"/>
            <a:ext cx="3200400" cy="2819400"/>
          </a:xfrm>
          <a:prstGeom prst="rect">
            <a:avLst/>
          </a:prstGeom>
        </p:spPr>
      </p:pic>
      <p:sp>
        <p:nvSpPr>
          <p:cNvPr id="11" name="Content Placeholder 2"/>
          <p:cNvSpPr txBox="1">
            <a:spLocks/>
          </p:cNvSpPr>
          <p:nvPr/>
        </p:nvSpPr>
        <p:spPr>
          <a:xfrm>
            <a:off x="152400" y="2590800"/>
            <a:ext cx="5638800" cy="4114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chemeClr val="tx1">
                    <a:lumMod val="95000"/>
                    <a:lumOff val="5000"/>
                  </a:schemeClr>
                </a:solidFill>
                <a:effectLst/>
                <a:uLnTx/>
                <a:uFillTx/>
                <a:latin typeface="+mn-lt"/>
                <a:ea typeface="+mn-ea"/>
                <a:cs typeface="+mn-cs"/>
              </a:rPr>
              <a:t>Newly renovated 1</a:t>
            </a:r>
            <a:r>
              <a:rPr kumimoji="0" lang="en-US" sz="2400" b="0" i="0" u="none" strike="noStrike" kern="1200" cap="none" spc="0" normalizeH="0" noProof="0" dirty="0">
                <a:ln>
                  <a:noFill/>
                </a:ln>
                <a:solidFill>
                  <a:schemeClr val="tx1">
                    <a:lumMod val="95000"/>
                    <a:lumOff val="5000"/>
                  </a:schemeClr>
                </a:solidFill>
                <a:effectLst/>
                <a:uLnTx/>
                <a:uFillTx/>
                <a:latin typeface="+mn-lt"/>
                <a:ea typeface="+mn-ea"/>
                <a:cs typeface="+mn-cs"/>
              </a:rPr>
              <a:t> bedroom apartment</a:t>
            </a:r>
            <a:endParaRPr kumimoji="0" lang="en-US" sz="2400" b="0" i="0" u="none" strike="noStrike" kern="1200" cap="none" spc="0" normalizeH="0" baseline="0" noProof="0" dirty="0">
              <a:ln>
                <a:noFill/>
              </a:ln>
              <a:solidFill>
                <a:schemeClr val="tx1">
                  <a:lumMod val="95000"/>
                  <a:lumOff val="5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a:solidFill>
                  <a:schemeClr val="tx1">
                    <a:lumMod val="95000"/>
                    <a:lumOff val="5000"/>
                  </a:schemeClr>
                </a:solidFill>
              </a:rPr>
              <a:t>Within walking distance of campus</a:t>
            </a:r>
            <a:endParaRPr kumimoji="0" lang="en-US" sz="2400" b="0" i="0" u="none" strike="noStrike" kern="1200" cap="none" spc="0" normalizeH="0" baseline="0" noProof="0" dirty="0">
              <a:ln>
                <a:noFill/>
              </a:ln>
              <a:solidFill>
                <a:schemeClr val="tx1">
                  <a:lumMod val="95000"/>
                  <a:lumOff val="5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chemeClr val="tx1">
                    <a:lumMod val="95000"/>
                    <a:lumOff val="5000"/>
                  </a:schemeClr>
                </a:solidFill>
                <a:effectLst/>
                <a:uLnTx/>
                <a:uFillTx/>
                <a:latin typeface="+mn-lt"/>
                <a:ea typeface="+mn-ea"/>
                <a:cs typeface="+mn-cs"/>
              </a:rPr>
              <a:t>More affordable than</a:t>
            </a:r>
            <a:r>
              <a:rPr kumimoji="0" lang="en-US" sz="2400" b="0" i="0" u="none" strike="noStrike" kern="1200" cap="none" spc="0" normalizeH="0" noProof="0" dirty="0">
                <a:ln>
                  <a:noFill/>
                </a:ln>
                <a:solidFill>
                  <a:schemeClr val="tx1">
                    <a:lumMod val="95000"/>
                    <a:lumOff val="5000"/>
                  </a:schemeClr>
                </a:solidFill>
                <a:effectLst/>
                <a:uLnTx/>
                <a:uFillTx/>
                <a:latin typeface="+mn-lt"/>
                <a:ea typeface="+mn-ea"/>
                <a:cs typeface="+mn-cs"/>
              </a:rPr>
              <a:t> other 1 bedroom apartments in the area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a:solidFill>
                  <a:schemeClr val="tx1">
                    <a:lumMod val="95000"/>
                    <a:lumOff val="5000"/>
                  </a:schemeClr>
                </a:solidFill>
              </a:rPr>
              <a:t>Allison quickly replies to the listing</a:t>
            </a:r>
            <a:endParaRPr kumimoji="0" lang="en-US" sz="2400" b="0" i="0" u="none" strike="noStrike" kern="1200" cap="none" spc="0" normalizeH="0" noProof="0" dirty="0">
              <a:ln>
                <a:noFill/>
              </a:ln>
              <a:solidFill>
                <a:schemeClr val="tx1">
                  <a:lumMod val="95000"/>
                  <a:lumOff val="5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chemeClr val="tx1">
                  <a:lumMod val="95000"/>
                  <a:lumOff val="5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2050" name="Picture 2" descr="C:\Users\jsanty\Downloads\shutterstock_88482847.jpg"/>
          <p:cNvPicPr>
            <a:picLocks noChangeAspect="1" noChangeArrowheads="1"/>
          </p:cNvPicPr>
          <p:nvPr/>
        </p:nvPicPr>
        <p:blipFill>
          <a:blip r:embed="rId4" cstate="print"/>
          <a:srcRect/>
          <a:stretch>
            <a:fillRect/>
          </a:stretch>
        </p:blipFill>
        <p:spPr bwMode="auto">
          <a:xfrm>
            <a:off x="5941540" y="2362200"/>
            <a:ext cx="3202459" cy="2819399"/>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286000"/>
            <a:ext cx="9144000" cy="29718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295400"/>
            <a:ext cx="8229600" cy="914400"/>
          </a:xfrm>
        </p:spPr>
        <p:txBody>
          <a:bodyPr>
            <a:normAutofit fontScale="90000"/>
          </a:bodyPr>
          <a:lstStyle/>
          <a:p>
            <a:r>
              <a:rPr lang="en-US" dirty="0"/>
              <a:t>Allison receives email from landlord</a:t>
            </a:r>
          </a:p>
        </p:txBody>
      </p:sp>
      <p:sp>
        <p:nvSpPr>
          <p:cNvPr id="6" name="Rectangle 5"/>
          <p:cNvSpPr/>
          <p:nvPr/>
        </p:nvSpPr>
        <p:spPr>
          <a:xfrm>
            <a:off x="3276600" y="2362200"/>
            <a:ext cx="5867400" cy="2819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a:xfrm>
            <a:off x="3352800" y="2362200"/>
            <a:ext cx="5638800" cy="4114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1600" b="0" i="0" u="none" strike="noStrike" kern="1200" cap="none" spc="0" normalizeH="0" baseline="0" noProof="0" dirty="0">
                <a:ln>
                  <a:noFill/>
                </a:ln>
                <a:solidFill>
                  <a:schemeClr val="tx1">
                    <a:lumMod val="95000"/>
                    <a:lumOff val="5000"/>
                  </a:schemeClr>
                </a:solidFill>
                <a:effectLst/>
                <a:uLnTx/>
                <a:uFillTx/>
              </a:rPr>
              <a:t>Dear Allison,</a:t>
            </a:r>
          </a:p>
          <a:p>
            <a:pPr marL="4763" lvl="0" indent="-4763">
              <a:spcBef>
                <a:spcPct val="20000"/>
              </a:spcBef>
              <a:defRPr/>
            </a:pPr>
            <a:r>
              <a:rPr kumimoji="0" lang="en-US" sz="1600" b="0" i="0" u="none" strike="noStrike" kern="1200" cap="none" spc="0" normalizeH="0" noProof="0" dirty="0">
                <a:ln>
                  <a:noFill/>
                </a:ln>
                <a:solidFill>
                  <a:schemeClr val="tx1">
                    <a:lumMod val="95000"/>
                    <a:lumOff val="5000"/>
                  </a:schemeClr>
                </a:solidFill>
                <a:effectLst/>
                <a:uLnTx/>
                <a:uFillTx/>
              </a:rPr>
              <a:t>I have already received a number of requests to view the apartment over the next couple of days. </a:t>
            </a:r>
            <a:r>
              <a:rPr lang="en-US" sz="1600" dirty="0">
                <a:solidFill>
                  <a:schemeClr val="tx1">
                    <a:lumMod val="95000"/>
                    <a:lumOff val="5000"/>
                  </a:schemeClr>
                </a:solidFill>
              </a:rPr>
              <a:t>The apartment will likely be rented by next week! I have attached some additional photos of the apartment since you are from out town. If you are really interested after looking at the photos, you could wire me a deposit to hold the apartment until you are able to come and view it. If you decide to not take it, I will refund the deposit.</a:t>
            </a:r>
          </a:p>
          <a:p>
            <a:pPr marL="4763" lvl="0" indent="-4763">
              <a:spcBef>
                <a:spcPct val="20000"/>
              </a:spcBef>
              <a:defRPr/>
            </a:pPr>
            <a:r>
              <a:rPr lang="en-US" sz="1600" dirty="0">
                <a:solidFill>
                  <a:schemeClr val="tx1">
                    <a:lumMod val="95000"/>
                    <a:lumOff val="5000"/>
                  </a:schemeClr>
                </a:solidFill>
              </a:rPr>
              <a:t>Let me know your thoughts!</a:t>
            </a:r>
          </a:p>
          <a:p>
            <a:pPr marL="4763" lvl="0" indent="-4763">
              <a:spcBef>
                <a:spcPct val="20000"/>
              </a:spcBef>
              <a:defRPr/>
            </a:pPr>
            <a:r>
              <a:rPr lang="en-US" sz="1600" dirty="0">
                <a:solidFill>
                  <a:schemeClr val="tx1">
                    <a:lumMod val="95000"/>
                    <a:lumOff val="5000"/>
                  </a:schemeClr>
                </a:solidFill>
              </a:rPr>
              <a:t>-Dave</a:t>
            </a:r>
            <a:endParaRPr kumimoji="0" lang="en-US" sz="1600" b="0" i="0" u="none" strike="noStrike" kern="1200" cap="none" spc="0" normalizeH="0" baseline="0" noProof="0" dirty="0">
              <a:ln>
                <a:noFill/>
              </a:ln>
              <a:solidFill>
                <a:schemeClr val="tx1">
                  <a:lumMod val="95000"/>
                  <a:lumOff val="5000"/>
                </a:schemeClr>
              </a:solidFill>
              <a:effectLst/>
              <a:uLnTx/>
              <a:uFillTx/>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10" name="Picture 9" descr="shutterstock_82328794.jpg"/>
          <p:cNvPicPr>
            <a:picLocks noChangeAspect="1"/>
          </p:cNvPicPr>
          <p:nvPr/>
        </p:nvPicPr>
        <p:blipFill>
          <a:blip r:embed="rId3" cstate="print"/>
          <a:srcRect l="10135" r="6757"/>
          <a:stretch>
            <a:fillRect/>
          </a:stretch>
        </p:blipFill>
        <p:spPr>
          <a:xfrm>
            <a:off x="0" y="2362200"/>
            <a:ext cx="3200400" cy="2819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114800" y="1295400"/>
            <a:ext cx="4876800" cy="914400"/>
          </a:xfrm>
        </p:spPr>
        <p:txBody>
          <a:bodyPr>
            <a:normAutofit/>
          </a:bodyPr>
          <a:lstStyle/>
          <a:p>
            <a:r>
              <a:rPr lang="en-US" dirty="0"/>
              <a:t>The wire transfer</a:t>
            </a:r>
          </a:p>
        </p:txBody>
      </p:sp>
      <p:sp>
        <p:nvSpPr>
          <p:cNvPr id="11" name="Content Placeholder 2"/>
          <p:cNvSpPr>
            <a:spLocks noGrp="1"/>
          </p:cNvSpPr>
          <p:nvPr>
            <p:ph idx="1"/>
          </p:nvPr>
        </p:nvSpPr>
        <p:spPr>
          <a:xfrm>
            <a:off x="4114800" y="2209800"/>
            <a:ext cx="4876800" cy="4114800"/>
          </a:xfrm>
        </p:spPr>
        <p:txBody>
          <a:bodyPr>
            <a:normAutofit/>
          </a:bodyPr>
          <a:lstStyle/>
          <a:p>
            <a:r>
              <a:rPr lang="en-US" sz="2400" dirty="0"/>
              <a:t>Dave asks Allison to wire the funds through Western Union</a:t>
            </a:r>
          </a:p>
          <a:p>
            <a:r>
              <a:rPr lang="en-US" sz="2400" dirty="0"/>
              <a:t>Allison calls and makes the transfer</a:t>
            </a:r>
          </a:p>
          <a:p>
            <a:r>
              <a:rPr lang="en-US" sz="2400" dirty="0"/>
              <a:t>She notifies Dave that the money should be in his account</a:t>
            </a:r>
          </a:p>
          <a:p>
            <a:endParaRPr lang="en-US" sz="2200" dirty="0"/>
          </a:p>
          <a:p>
            <a:endParaRPr lang="en-US" sz="2400" dirty="0"/>
          </a:p>
        </p:txBody>
      </p:sp>
      <p:sp>
        <p:nvSpPr>
          <p:cNvPr id="8" name="TextBox 7"/>
          <p:cNvSpPr txBox="1"/>
          <p:nvPr/>
        </p:nvSpPr>
        <p:spPr>
          <a:xfrm>
            <a:off x="4419600" y="4895671"/>
            <a:ext cx="4191000" cy="1200329"/>
          </a:xfrm>
          <a:prstGeom prst="rect">
            <a:avLst/>
          </a:prstGeom>
          <a:noFill/>
        </p:spPr>
        <p:txBody>
          <a:bodyPr wrap="square" rtlCol="0">
            <a:spAutoFit/>
          </a:bodyPr>
          <a:lstStyle/>
          <a:p>
            <a:pPr algn="ctr"/>
            <a:r>
              <a:rPr lang="en-US" sz="3600" dirty="0">
                <a:solidFill>
                  <a:schemeClr val="accent3">
                    <a:lumMod val="50000"/>
                  </a:schemeClr>
                </a:solidFill>
              </a:rPr>
              <a:t>Allison never gets a reply from Dave!</a:t>
            </a:r>
          </a:p>
        </p:txBody>
      </p:sp>
      <p:pic>
        <p:nvPicPr>
          <p:cNvPr id="4098" name="Picture 2" descr="C:\Users\jsanty\Downloads\shutterstock_58771630.jpg"/>
          <p:cNvPicPr>
            <a:picLocks noChangeAspect="1" noChangeArrowheads="1"/>
          </p:cNvPicPr>
          <p:nvPr/>
        </p:nvPicPr>
        <p:blipFill>
          <a:blip r:embed="rId3" cstate="print"/>
          <a:srcRect l="37797" r="9330"/>
          <a:stretch>
            <a:fillRect/>
          </a:stretch>
        </p:blipFill>
        <p:spPr bwMode="auto">
          <a:xfrm>
            <a:off x="76200" y="1371600"/>
            <a:ext cx="3886200" cy="4900071"/>
          </a:xfrm>
          <a:prstGeom prst="rect">
            <a:avLst/>
          </a:prstGeom>
          <a:noFill/>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rmAutofit/>
          </a:bodyPr>
          <a:lstStyle/>
          <a:p>
            <a:r>
              <a:rPr lang="en-US" dirty="0"/>
              <a:t>What are real estate scams?</a:t>
            </a:r>
          </a:p>
        </p:txBody>
      </p:sp>
      <p:sp>
        <p:nvSpPr>
          <p:cNvPr id="11" name="Content Placeholder 2"/>
          <p:cNvSpPr>
            <a:spLocks noGrp="1"/>
          </p:cNvSpPr>
          <p:nvPr>
            <p:ph idx="1"/>
          </p:nvPr>
        </p:nvSpPr>
        <p:spPr>
          <a:xfrm>
            <a:off x="533400" y="2209800"/>
            <a:ext cx="8077200" cy="3810000"/>
          </a:xfrm>
        </p:spPr>
        <p:txBody>
          <a:bodyPr>
            <a:normAutofit/>
          </a:bodyPr>
          <a:lstStyle/>
          <a:p>
            <a:pPr marL="0" indent="0">
              <a:buNone/>
            </a:pPr>
            <a:r>
              <a:rPr lang="en-US" sz="2800" dirty="0"/>
              <a:t>“Scams in which criminals attempt to sell or rent bogus property or property they do not own to individuals.”</a:t>
            </a:r>
          </a:p>
          <a:p>
            <a:pPr marL="0" indent="0">
              <a:buNone/>
            </a:pPr>
            <a:endParaRPr lang="en-US" sz="2800" dirty="0"/>
          </a:p>
        </p:txBody>
      </p:sp>
      <p:sp>
        <p:nvSpPr>
          <p:cNvPr id="31748" name="AutoShape 4" descr="data:image/jpeg;base64,/9j/4AAQSkZJRgABAQAAAQABAAD/2wCEAAkGBxMTEhUUExQVFhQXGSAZGBgWFx4YIRsgGx4YGxseHBwcHyghHRolHh4eITEhJSorLi8uHB8zODMtNygtLisBCgoKDg0OGxAQGzAkICQ0NCw0NzAsLDQ0MjQwLCw0LC80LywsLCw0LCw0LCwsLCwtLCwsLCwsLCwsLCwsLCwsLP/AABEIAOEA4QMBEQACEQEDEQH/xAAcAAABBQEBAQAAAAAAAAAAAAAAAwQFBgcCAQj/xABLEAACAQMCBAMFBAUJBQYHAAABAgMEERIAIQUTIjEGQVEHFDJhcSNCUoEzYnKRoRUkQ4KSorGywRY0Y7PRU3N0g5OjNVVltMLD4f/EABoBAAIDAQEAAAAAAAAAAAAAAAAEAgMFAQb/xABCEQABAwIDBAgEBAQEBgMBAAABAAIDESEEEjEFQVFhEyIycYGRofAGscHRFCNC4RUzUvE0YnKCJJKisrPiJUTCFv/aAAwDAQACEQMRAD8A3HQhGhCNCEaEI0IRoQjQhGhCNCFDT+KKUMUSVZpQxUxwESMCL5ZAHoAsQS1hfbuQNUYjExYdnSSuoNF0Ak0Cr/EPHbcsSxpFHBJLyY55nIKsGKFpISqkKCr7Z5XxyC3YrnybZiEj4Yml7mtzW0NgbG+41rTurasxGaVKrXGfaI6+9AVqiaDphWGJTHOSoNzkHNwxwbFwBhfztqMOK2hO6BzIaMd2q7rnu3XFr1ouO6Ntam6iajx/TCYANXy03LJKmVlYSk97s6tYLcWDYqbFV89VjBbakgIdI1r83LTwGleVTvXOlhBUSnjhDHAJIJJJA5NWzS3FQhy6T+MXKtiwCjDEdJ0xJsraDpJiJ6Bwo3Wxt5aEVF711URiI6CyTk8aJjNhTskhkBpnEpUwR9F40YbxqSrHBOnrI7DfrNk49skTjiLNbR2tze9NDqBU3tVcOIjobKWj9oFOZn6a2Kn5YKJHMVPNGV2OEnYggbsVuCSL76X/AIdtiOBrWyguzVJPC3Ed9R4BT6aElSfB/aNf3UNXESSgiqM8SrHEccrocVUHIYKcitmu12tqc0u1ITO8xBzR2Kb78jXS5310sutMbqAFWjh3jxzFziIpYVn93Lwsc5CzhEZEItuWXpy3BLA2sDxm2AJWwzsLHFuY10Fie+lB4Gy70dqgqwUniunYlZb08oIBjmK5AN8LEozJix2DZWvcdwRrQw+Ow+IYHxvBBsN1xuoaFRLSNVO6aUUaEI0IRoQjQhGhCNCEaEI0IRoQjQhGhCNCEaEI0IRoQvCbbnQhVbjHjaJI5XpUNXy4jIzQuhQfFYFstzdSSEDEAdrlQyeJx0GHkZHI6hdYe93C/wB1INJFQqH4i8exiULLOatOTdDQsYQkjE3yIm77DE3LIL7HK5zGHamPYHRjoS1161uPLdv3Fdc6OM3NVSh4srZPdEhsklPGYozBHdnuFBBUhgRZAcQLXF/IW0Y/h3CNMpkq4PNaE6XPC+834W41oOKeaZRoomCieScQyNy5HksefmLO9t3AUsGYkXNvPfbWyyKOMVY0CgpbgN3cqCXONCU8qeBNA9RDOrrPEmaKpGLAFbtcjqTAlxbuFI2PazNWhCCymqh9SUEpT00khIjjeRgL2RS5t9FB21yoGq6ATonvHOCT0sjxzRsuLFc8SFbz6WIsbjfbXGuDhZdc0jVOfClHFI8/OjEiRU0s1smXeNbrupHc2H5648kUousFSmYgT3YyFWEnNCKQ3TbEs11Kkm3SAch8W97a7W9Fylqp/wAQ8MmM0Lo4vVorRsbgxvdRbJLnYsjBgAeobbbwOV4c1wqNDzClRzaUKcQcar7VkUbiq5qYTOEabpsUyTsQlja5Ur29bnIl2DgnujcAWZDUAGm+t9fnVXNxLxUaqz+H/HEBlOEh4dHygz2CyCWUG5PUrC9ibtYSSXG4xGsx8G1cDH1T0xc7fWw8xr5NpzV7ZInngtD4H4zLpA1VGkPPiEkbJJzAxxRmUriCp6rgDMYqSSOxdg2rhppJIwaFhoa0A1pY148aILCACrVTzq6q6MGRgGVlIIYEXBBGxBG99aKglNCEaEI0IRoQjQhGhCNCEaEI0IRoQjQhGhCjeN8bhpkvI65EHCPJVaQj7qBiLkkgegvvbUXuDGlx0FyhZv498WlfeIah3hkMKmGBAJY5cs75ty/hZhgytiMR07knWHHjMTtBzHYMflElryaAjjv3A1bSt9VY4NZXPqs84rx2pr6hin2RliEbxxyYKyRh3JlZmCkAFiS1gFFu176mz9h4fBxhruuQcwJGhNNPIeN0tJiHvPVsk+F8MiSrhirN4pMDnDKpWz7BswCGQNdWxIti1jtvsEmhIVIaAaFOuFUDpDxWIjGoijUEKTsiTKKgAnfC2N/VR530E3ad3uik0UzALmRzU8NZ2J59E6KJD3MMxYKpPclJB0k9law0aO71zVvcpyk4vDUTinrDijjOmnPeIVUd3hc+cJEjKD9xgPL4YFpAq33RTzVNCqAyMpKsLMDZh6EbEfv1cqU+4BxM01RFOAxMbZWVimVuwJH3SbXHmLjz1FwqKLrTQ1TzxZ4mkr5EllAV1jwIUnC4JOSqScLggEXPw3vvYcYwNFAuvfmXfg9xlVR5KrzUkkUebBQzs0TBcmIALBWAuQLkDz0P3Hmus3hIzcMlIgpFGU7SOSiEPjzBEihihIuMCxHkGF7b66HC7lwtNgrNQV6TQVbEj+ZVBqoMvwFHijQDyAdYTb56rIoRzspg1B5KBoP5vw6WQbSVUgp0PY8uK0kxB81ZuWh+h1M3d3KAs2vFL0Jh9wklngRkRlggwPLkeU3klYygEkKhJxdWUZIANrnhrmoCuimW678PtVwzzzcOyqI6cGMcwF/s5GOJVFYdzGDZD87WvbN2hsrDYyPJKMtTmq2gNRxtz3q2OV7TUXCtvgHxWXenip2kM5jc1AqJWMTWsTyluQDmbgIFsuV+1tYuIlxey88k/Wis1gGo4VOtgKGtalMMLJbN1Wm+H/EcNUq4solKklASfhOLlGIHMQNtkB5re17a2YZ2SirTwNN4qLVG4qJFFM6uXEaEI0IRoQjQhGhCNCEaEI0IRoQoPxNx406OIo3ln5TSKiLkBYHEvuNi22IOTWawNjZbE4yHDAGVwFbCu/3vOg3roaTosc8X+MVvPHFMtYtTAEeaRVUx/pLKuCKGADFgCLqTck3trLwuAxW0HsxGLBjMbrAbxY7yacCd43LskrYxlbeqrfC+GvLVrFU8wyMpISSTF3bll4Y2d7lMziovvZha1wdeoYyOJlIwAOQtzsEndzusl6svSVCT+5SQLYo8M6Py2yVo5FVmALK6EnzsSbEgDUx1hSqD1TWiXrKGhqYpfdVqKeaKMymCZhJGyCxk5b/GHC9XV8QH5jgLgbrtGkWsUrX8YKtTV8csRqWi5dRCxzLlLxFpFG2EsYUlSQb7jyOgN1buXC7Rw1TOiWSeOWCgpJQsrqZDzOcLR3KRhyiKiAtfqJY2W7bb0YnFwYbrYiQN79fLU+AUgHPswKfj9ndfMqGqmiiRFxUM2WA9Aq2QD6NvrAm+LME05YGueeQpXzv/ANKuGEee0aLz/ZDhUQtPxMMw78ooLfl1kar/AI1taW8OEoP82b/0Xeghb2npfhvgWnriBQc4wffrJjZdjYrDHipkfuCxsq28ztp7A4jabyXYrK0cAKnzqfr4IdFEOzVL8W9m8VEzNOJ5qPc+8RG8kI/40QU5J58xBtbdfPVuNmx7W5sKWkjc4a9xqPXzXGxRntJgvhXhEo+x4niT25rR/wCBCX+msz+MbYjvLhKj/LX6F66YITo6i4qfZbUgBqeaGZe4IJjPyt8S/wB4anF8W4XNlnjcw91fsfRcODdq01VY4rwqsps+fFLGHFnZhkrdSvYuLqTmqt3vcDW/hdoYXFfyJA7kNfI0Pol3xvZqFxxDivOSnjKLGkCsgwyIs7Zs1mJOZJJJy32sBbTQFKlRLq0T7j8qymmpaS8sUMYVCqkGSSUhpWxPUpMhC4nsFXyI1xtqkrrrkAKS4vFTxwe5rOyPSEzTsq5Cec4JaNwwIaJjy1uLWzby3iK1zU1UzQCnBRqUPvoqKuqkSGO4USMpKtMccUxALN0AszC5HxG+4PTajQKqIqau0U5wTxS9PMlPxCR4oqSNo0MAYNkAoTJkJLLgDYgBTcE3vfXmsZsmaAuxGzryPN6kaG5pXnrqeCajmDurJuWv+F+PPIIYahGSdoRICxQ8zHBXPQbK4LoStrdYxJsbM4HaEOLzCM3bY/tysefFScwt1Vj0+oo0IRoQjQhGhCNCEaEI0IUVxzixh5aRoskshIVWfljYFizNixA2tsrG5G1rkKY3Gx4OIyy1pyF7+XzUmtLjQLBvEniuQFUieojqkVoayRpMhIymzYXJsM8yGATEGwAHZPA7OfjHGfFkPjNHMG8A+W6lRcH5xlmDOqzXemXh/gC1FLI0DH3yKVSkd7ZIEZgIrf0t1Zrd7Ri1r7+lc6hvolWtqOaVkY8Qp7m7V1Mm99zUQr5+rTRfvZfxEbc7B5FHbHNLcL4y/u7c+t59NLFIjU8rvJIHCHl8tWDBbSGNhIGAtl2ItoLb2F10OtcpDw/R19aghgVcFTlPMUVei+WDzYmRlGwwUnpsCLaR2htPCYBuaZ19QBcnw+poOalGySQUCn24Vwnhv+8uaypHeJQCqn0KXxHftIT6ga8+MXtfav8Ahm9DGf1HU9xpX/lA4Eq/JDD2rlR/FfaXVOMKdY6aMbAIAzAel2GIH0UfXTeF+FcIw58QTK7maDyF/MlQdi3mzbKqtJUVkqx3mqZmPSl2kP1sT0r89gBrfjjhwzcsTQ3uAHyVHXfqVpHAPZpBSotTxeRe4wplJYZdwrY9Uz/8NBbY/ENVPkc+yuaxrBVWHifGZagctQaamAsIlIDuB2DsuyJ/w0PYbtYldTbFvKWlxO5i54JxeWjsqAy0w/ob9UY/4JJtj/w2IA2xKgYkfFvCIsTSz028Q+zuj4kjVPDpEhmJOS2IjZrbrLHbKKTtewB33U31W17mFNFrXhZPxChq+HzYSrLTSnsyMVDgeaOpsw3+ovuBq53RTtyyNB5EA/NUlrmXCsHCfaTWxdMpSoTzEgsbegdR/Fg2sPF/C2Bm60VY3cW6eR+hCtZi3jW6lFg4RxLZL0NSewsAjH6fA257Aqx0iZNs7Lu/8+MeY/8A0PHM0KykMv8AlKr3GfDtbw2QSXZQp6Z4WIHyBI3UntZtje2+tzZ22cJtAUjPW/pOv7jmPGiokhfFdN6WohqZEjlEFKXcc2pxbft9y+ER7ksoUE2viMr6dCNLquuaxUxxDg1RVSqjQvRcPpwVVphiscd+p8j0yzSHfoyyJXe3VqIcGitakqbmknkq94n4ktTVTTIuKMQEB74Iqxpf5lVBPzJ1NooAFW41Kd8A46EDxzIsxkVIoZJ5D/Nt7BlJuURbh+gqRy138xgbT2Watnw7smWrnBo7e/dqd166+bMM36XXW9+HvEavI1NNNA06YgGNseZkpawQsxDgAkgE7Wba9h3Z2O/GQ9IWlutjy36C3hrZWvblNFZNPqKNCEaEI0IRoQjQhR3iDiy0sDzMV6R0h3CBmPwgsb2F+5sbC5sbai92VpdStL2QsT9pHGWSSWB44TO7JOKmJyHQHYINsgwVcb5fAw231ibLiO0pvxpJDLtyG4NvIjfpqFKZ/RNy71DRRVXCpIKhQjxzRqQ2Kujh1yeLIg2NjY2sT3sRr1XVcMvBJ0cw1UzB7hK/Mif3FpgVVhcQl1xdexvTTRyBHtfAhVsbPfUesNbqzq66KD4px5RLFVxqYuIKWM9gBGHXJcwtv0jfEwHRfyOTDUw39O5Vl16jVTPBfCKhDXcVkaOI9WDE5yE9svvC/kg6j8rWPmMft2SSX8Hs0Z373bh3brbyeqOe5iPDgDPLomfiPx9LKvIpF91plFlVLKxHzK7IP1V/eb21ds74dihd0+KPSym5JuAfHU8z4AKMmJLrNsFTolJYIilnbZURSzH6KNzr0TngapdrSdFoHhv2T1Mo5ta4pIALkXBkI87k9EYt5m5HoNLunJ0VzYhvVz4fxClo4zFwmBLH4qmS5Vu+4JOc/qLFUsdm2tqDWF11ySdrLb0yMZZzLI7SynbmPuQDbpUCyouw6VABtc3O+r2tDdEi+Vz9UpqSrXim+43GuA1uF0iliuVRlcSxO0UosM08wPuuDs67nZgbXJFjvrjmB2qsjlczRTY8RwTxmDikMeB7yEZQt8ze5hI73Y4jazk6XdGQno52v5FVPxP7HDYy8OlDKdxDK19u/wBnL+6wa/7WpNlcFJ0YKzDidBLTvyqiJ4X/AAyC1/mp+Fh8wTphsrToqHMIVk8L+Op6UcuT7enOxjc3IHY4MfK33TceW3fWJtP4fw+LPSx/lya1HHmB8xfv0V0WJcyxuFKcX8IQVcRquFHIf0lP2KnuQoPwn9Q7EfCbWBQwm2sRgpRhdqCh3P3Hv4j/ADaj9Q1IsfA14zxeSoTs1ghLWUmykmynz6T2Prr1oobhJmuisPAqnh6UVV7xG0lY91g74oCoxe97Ah7k33sAB3OouDswpopDLQ11UFRUckziOJHkc9lRSx27mw8h5nsNSJA1UQCdFbvB3GJIWWgneOkiSXnF5UwZXjZZAhLEKLsBuw+G6+Y15ja+DMM38RgaXvFsouLgitBfwG+6dgkqOjdZbZ4S4+tXCDkplA6goK5Lk6pKqtuI5AuS7kb2ubHWjBMJWB2/eK1oaXB5jQrpFCp3Vy4jQhGhCNCEaELKPGnior/O1SnlRHmpFiduo9eLPfcWPKvgBuhU5eWvPY5v8QxYwPWZl62YaacLcbGuu5WA9GzPqsv8MUdCwMdTJNE52jkQJgCB/SZEfEfO6gWFzubevOZo6qQFHG6t9BRzwwTRI0NbBEC0kBujGO93SSF7SxSKbyRyKGt17m6jVZIJB0VoFBTVVavlijZ4qEyTJPGHZWhzaLzxuuQMihipkAFgxANy2pF1KZ1DLXsqb8DUdPCDUTRVE9Qu8VOlLM1iOxJMeJe/bey9+/w+e2y7HYojDYYZWHtPqL8gK1pxtU6aa3wRtb1na8F3xDw/xrikokkpXjX7gmYRLGD6KTnf1ONz8gABobPwmHwEXRwjvJ1Pf9BoPMrkgdIauKmKT2SwwKJOJ1yRr+CIiME+nMk3a/awUH000ZnFcEbQrFw7iFJSKU4XRBb7GaUGO/fvleaSx3swVTfZtcEbioPxDG6XTOsMk5DVMhmINwpGMakWIxiG1wRcMxZh+LVrYwEpJO53ILrVioRoQvCTcAC7MbKL2udz3OwFgT+WlsXio8LEZZNArYYXSuyhcpTNFaJxZ0VRsbgjsGB9DY999jpbZWPixmHD491jyICuxkLo5CTvqV3rSSiNCFzQtJTm9NIYvMpbKInc7xEgC5NyUKMfM6rdGCr2YhzeamZPE8U0Zi4jSB4/NkT3hDbsTHbmK3nZVa34tVGNwTbMQx2tlXqr2XcOqwz8Oq+WRsUVhOin0KE5oflltttrjZHNVhY111AweA+NcPlEtMsc1u/KkFmX0eOTG4PoCSPI+eqsZDBjIjFO2o9QeI4H2ahca1zDVpR42oVqU9490q6asA+0jNNKySW72dEKlh5P5jY22xydkR43ASHDv68O41FW+BOnEXobjnbM1sgzCxVO4RwoyVMUEwkgEh2LxMC1vJAwF2Jso8rka9L0oIslOjO9TtPAafhVW8iNC1XLHFEr3DFIyZJLXAJTcKWsASAPlorV45LvZaVEcQhaqV5UWJUiiROWHBkMcYWIOQN2KjHJiBtawsNpC1lE1d1uCvfg3xm72lmqIxURlYEgWLeWNjGXawJYubHqWyphcra415H8MdlYvJCz8p93OcdNbVsBTnc1pVPNf0rKnULZqaoSRFdGDIwurKbgg+YI1vqCV0IRoQjQhV3xlK7R+6xqheoV1vISECqBlcAHMnIDDa65m+2+ftPGtweHMjgTW1tb1vXdT50U2NzGiwyrnWv4mL08SHF4hHG+0rxLMUBkAXaSQKlxY44gG9jpjYuDOEwgGcuzda40BpalTp86qiZ+d9KaJKn4vSyExVlGkQvjzaVWikiI2OUZJWSx7qQGG/c61spFwfNU1FaEJDibe7loJMZZIwnu1QjFcY2GasrKbshRlKqbhSTY2BDAvdDjSxVq9iNC68QEjLZHpZSh9cZYFJHyuSPyOlJZ2PkMbTUt15V0+6tiaQK8VcI/E1a1yJYgCzWHJuQAzAb577W3tqbYgRVUPxJa4iiQqK+qkvnVzYn7qYRD8mRBIP7epCJqrOKedEzio0Vswt3tYuxLuR83Ylj+Z1YGgaKlz3O1KX11QRoQjQhGhCSk+OH/ALz/APF9Y23jTBO7wn9nfzT3fUKS8Qf70f8Auo/802sn4OP/AAsg/wA30Cu2n+nx+iZa9espGhCNCEaEJGejjchmRSy/CxHUv7Ldx+R1wgHVSa4t0KWhmnQWiqqlPq4m/wCesm2oGNqtGJkCUr/EddFDI61AZkRmGcSblVJF8QvpqJiCsGKcTcKL9vNOzvRMik2indreSr7uSfoL3/jqpkrI3gONK2HedB4pqRpLbLP+HUDVWc1RVqiRYiR5WeWQA3wCJuXubgAEWsb22u4TlsAqAM1yU/o/EkEDqlLDhDf7aWVVmmmT7yG/RGjjpKJ63J764WE6lSDwNAobhPGZKSf3inCqVyCrJeQYt91iLE2FuoWJI+ZGlNpYCPG4cwyVprbWo9F2KQsfULePAPGIsnpUqYJ7DnBoyAWaZ5XlGIYg2Y5WHwh1B8icjZE8kkGWSMsy9UA8ALa35V0J0TcgANjVXXWqoI0IRoQsS9pvEFkiklkpVkSpstLNIVLRAKOy2JQNiZAAd8iGx7axI5Pxm0w2GUgRdptDQ0N+R1oajdUVU39SOpGqotfFBDHHGI5Ofy0l5wkwX7VFlRRHibhVYDMMpyy9Br1QqUiQAOafSeIueharpY6lkxXnhmhk3vjzGj2k2WwJW+3e51HLTsmiM1dRVI8C4a/EaxI7YrYZY3tHFGqoAuRJ7BVBJJuQTffSW1Me3AYV0x10A4uOn3PIFTjYZX0Wn+EuKRSccaGBQIaaieFbdiRLBkB+quy/UH5axtiYOWLD9NOavlOY+OnidfEJuR4LqDcmtD8H0LD9zNr0jOyFjy9spfUlWjQheNe2258vLXDyXRSt0w4dXNICSLAMRkozHy2BB7fLfWW7GYotzRRB+v6qfRaD8LCwgOfS3BScCRH4qpV/agaP+LtbWPidsbVj0wtPN3yVrMHhzo6viFJ0nBoZN1qWcfqNGR/BSf46w5/ijaQsWhv+0/VMjAwjd6lecX4HFHEXVZHdSpUc1hclgLCxABIJF/npVm2sZi5BHM/qmv6RTQ303K5kMcd2iiXpODRyoskkcscjKMlMzsRYmwuWtbcnt56obtbE4N7mYeQZeTWivouyRMk7QquKngUKbtUOg/WaO395b/x0/D8UbSrQAO/2/ZUHAwH9PqVFzxwj4KtW/ZiMv/LOtrDbb2rJ/wDWr5j5qh+Cw41dTxCi+J1piQsvWPUoUH7ixOtluOxgZmlhDR/qB9AFQzCwPfla+vh9U9iYkAkAH0Bv/Gw1rNJIukHAA0C61JRRoQmPHWtTTn0ic/3G1w6KTdQpj2h8WSlreFPKPsyk8bk9lDCnGRv5A9/lfWFtXBSYvCuZEesOsOZG7vO7mtlrwwglZj4z8OrRVoQ5CmkIZSu5CFhmov3KeQPlhfvpnYe0/wAfhQ89ttnd+4+PzqNyXni6N/Jd8F4LTVPN5Ikbk4szTzLFGIzkGkcrGSuJCnHK5BNvhtrVc5w1UGtB0UX4iqKUuFpIsY1FjITJeU+bYO7ctPRe/qb7CTQd6g4jcrZ7PONyiErenWOhJqQJLq0mYmuudziAS13AOxUWIvfye0mR4LaLMTRzjL1baDQePId5T0Li+PLwW9RtcA2IuL2PcfX563VFdaEKH8WVxipnwLc2S6RBPiZyGbFPINirHI7LYk7DVGJmbDC6Rzg0Aan09V1oqaL548bVMbVRWFZ444xiY53Zisl2MhAZ2tl03N+ogne9zVsCKUYcyzFrnPNcwAuN1SAOfdoqsU4Zso3IoOOxNEsFbAZo0FopI35c0QNzirEESICSQjiwufkBtFprVqoDhShSXEK2lWJ4qRJ7SFeY9QyFrISwVFjFgC1iWJJ6QNt7gBrUoJGgVs4I38m8Jeq7VFWQsXqqm+BH0XKT53UHXkMaP4rtduF1jhu7mbVHnRv/ADEJtn5MJdvKa+xB8eKW/FTSL+54W/016nEblRDvVopT+lH4Z51/szyr/pqTOyElOKSFL6mqkaEJnxaYrE2PxN0L9W2H/X8tUYl5bGaamw7ymMMwOkFdBc+CjOA3jkZD8LFgv1jNj/Ag/lpPB/lvLNxrT/aU5jaSRh+8Ur3FT+tNZaTlp0b4lVvqAf8AHUXMa6zhVTbI5vZJCbVlDzMI83UFx2YkC5C/CTbz1gbXigwsXTRxtB7qWoT9FpYCaR7yHGtl7HwWSmleN5C6soYFWZb7kdS37/v0rsR+G2gHPdGOrxANK8Fbj5XRtblNEulMgNwig+oA/wAdeoZGxgo0AdwWS6V7u0SfFK6mq1BeI2LdI7Ipkb6k4qP8TrNx5zdX+kZj8h9Vp4AZetxNB8ypDhEhMeLfEhKH+r2/hbTWGcSzKdW28v2SuKaBJmGjr+ae6YSyNCEy43FnTzJ5ujIP64Kj/HUXdkqyLtjvSPt9QvNSKDukUz2/FvCCB87A/u0n0vREHnRPYh4aBXeaKNoz/KXB2j+KporFPMsoBx+ZyQMvzZAdefl/+K2wJBaKex4A7/I0PcSEwPzoabwqrDV1VTTx0sMTNGhuwhjJMjEnlmXEdWKjFb9gt/Lb19A01KUBcRQKU4XwcUUgkrp6aGxBeAolVKwHdcFBEWS3GeSkX9RrhdmFGhda3KbqOpIPcuJLG8K1Bjl5apJZcs+mNtwQGsytuNr+R3GdteEz4J4Dyy1ajgLkcVOE5ZNFvfgdmSFqeRAjxMxxVskCSM7xrGdjginlgELbDYBcdJ7LxTMRhWuY4mliTrUa11111PfVMvaQ5WTWgoKj+0TiMSSQpLUGnRA03MjVWdXFkTurYqVaQfD1npv3VsjbJmMIiijD8xoQeGtrg+NbeosjpWpNF8+TVDyMZJGLSOcnZu5J73/6DYdhr0UELIY2xsFABokHuzOJKsNdV8NagjSOCZK5cQ8mV0btmTdjsR2AUEH5d5gOza2QS3LzURwbh5qJ4oBf7RwpI8gfiP5Lc/lqnGYkYaB8x/SCfsPE2QxuZwbxVp9rXEA9UlMm0dOgQAbWZ8SbfRcB8rHXnfhnDujwL8S/tSEmvIVp61PkmMW/rZRuSfs4QwcZpbEmNjLGGI/4b9J/WDKu/mLEa2I8R0rAHahK4SXOL6+7+9Fe6xQtTVoPuzn/ANxUm/8A2abi7KrxI/MXOrEujQhMphnOi+UYzP1Oy/6nSzxnmA3Nv4mw+qaYckJO91vAa/RMyhEbuO8czv8AkGIYf2b6XykRl41a4n1v6K/MDIGHRzQPS3qphTfcdjrQBqs8ilivddXF4n6SP9tP+ZGP9def+JP8KO8/9jlo7N7Z7kvxr/fJP2F0h8I/yHe95V20uy3xSOvXrIRoQoWZcoJ5P+0O37KkBf8Ar+es57c0Mj/6vkLD7+K0mHLPHH/T8zqntsJz6Sr/AHk/6r/hpimSfk4eo+4+SW7cHNp9D+/zT3TKWRoQk5IyzwoO7Twj8hKjP/cDahIeqVdAKyBQvthqx/K8INyIqcNYAk9Rny7fLHWbiBVtPeoV2OBMdBv+4Vd9mvE0pq2nCSh0nTlSeWJOPL/POw33Fz66z9t4eTGYCQObePrDw19KnvAV2EleJTmFN3f7+q44zQT0tfPSU7MnOYIgVsMlkZXRAbi3VZP3jsTrW2Tixi8FHM65pfvFj56+KJWFkhaF5R+EXjLNPUwUpiGbIj86ZACBly4SbWJHdgR38jZ8vroKqIZvJUfx2jpxHFJStK6MXjkaZQpMikPlZWICssi2F79DX3vroqahyi6liFq/sy4gmcBjFRHHNEyyGdmcTVCYWKsS3UESW56QVxABwsnl9mmWLETYeV7TQ1DW0FB4AcRa5rrrUvuoWhwWoa2lWsm9p1dMqV7xvCqER00kbgs7BwLshBGBxm+EhhZMha5GsHFNhn2rBE9rqt6wINrXuKaW1BHBWVLYyQs7TgZaGkIgnvPdmnVWdReWSNVC2C3AUMeobMO2vWZrm6Ry2CaRcMiaWoiWZm5KSusnLADckMSCuZKh7WVr7Ei677dqaArmW5Csfshog1Y8rWxhiJv6M/SD/Zz15j4tnLcE2Fur3AeAv88qYwbavrwVP4hNJVSzShWJkZpDbcqGJI2vc22FhfsNbjRFhIWQO0Ay+Qp6pWSVodmcdSp3hvEQk9HU9lM8LP8AqsGCOPzQsp/YHrrNhGWTLw+Xv5pbCDLNk4V8jf33rVPFEWNfLttJFHJf1b7SNv3BE/eNasJsQmcWLgphq5JoJ0ITKhkWzOWW7tl3Hbsv90A/mdLwkEF9e1fw3eiZma6oYB2RTx3+q9oXWzdS7u/mPNjrsRaAe8/NcmDiRQbh8l1w4gKUvfA4/l3X+6QPqDogoG5P6beG70XMQCXZ/wCq/jv9U61eqF5H+lj/AGk/50A/11534l/ww/3f+N60tm9t3cnHHf8AfG/7tf8AHSHwh/IcrdpdlvekNexWQm3EHshANi3SD+1tf8hv+WqZjRhA1NvP7aq6BtXgnQX8vvokq0oIioK2AAAuPK2uSBvRFoU4c5lDiF3XupXIEZIQ43G9u4/MXH56JiC2oNxfy+4suQAh1CLG3n9jdOlYEXG4PbVwIIqFQQQaFe66uJzwOHOuplv8BeYj1CoY/wCDSofyGqpTZNYUVcSsx9p9a78Xq2U2UYxA/JEQOtvTInfY99LtiEpoTp7CunDXWO72FXairJk5iIIyMQMNwGXJgb2Ay27W7KNWwRCMdE85q/LeqI2lgpmqdb+yr97Uzn7jXRXUyxCzD7pXGSP8+pv7OvO/CxMJxGDd+h33B+Q80/i75XjeoHiFS0LmqponhWoztzljfaT4xEhHVEblcip2IF7nf1QFbHcliadYDVecV4JURoYpZ4s41M7UoZskDWLMwCCISWa5GWWNrbWGuhw1AQWkalWP2bcVAWBTVZSx1KrDSNiBjIQjuDYM1leRhdsQRbEm2vNzwui2sHshFHC77/eg0A0qeKbjdWK50W8a1lxYJ7TFHLLtT5F6p8KxscmW8jLHb48Qt0APSVjyFiQNY+Bk6Ta0gbNUAdi9NwPKxvUXqaLswpFoonhgqIkjeTiZowyKYo+ZMzFLdDGKIELGRuC3fvbzPpTQ6NqlRUC5olvEHFK5YW5lRBVQTDlCeIISpBVypYIsiuVG6PsQSRe2uNa2ulEOLqcU98DfZcL4nONmKmMH0IQ4/wAZNeW23+dtXBwHQHN/1f8AqmIOrE9ypPCyeaAGKlgVBHkdmW/qLra3ne3nr0G0G1jzcFmTgdHWlaX+h+ak+JwcyGQhbEgiVBv1LuGH6w2N/vL67ayWOyuA8vfuhSsLskjQT3Hlw8fQ+K1vjlUJ4eG1m/20ZQj5yIs2/wBDEy/VvnrXiPWWtim1ZXgmWmVnLxlBBB7HY64RUUK6CQahRfDIjSzCQxtIgBAxAYkHfEqbbg75D/Xbyu1NjzSMLY9Dffbyvypv1styHGseOsaFM+O1EtXLkICigWVcbW9SSQBc/wCg+pq2fsuSBmQAknUkU+e4K92IiaKlw8/spXhdFy1ORu7WyI+QsAPkBr0uEwwgZTedVi4rEdM+o0GieabSq8i/Sp9U/wDuKbXnPiU/8O3/AHf+N609mdpyc+IP99/8kf5jrP8Ag8/lP7/srdpdgd/0TfXs1jprxKj5qWvZgbqfQj/TS+JgEzMpTGGnML825c8K4qaWJ0NMzsTktlBUE9+ob4+YW1x2v6eMx2w8RLKHEkAWtU18rV5+i22YmJ4qHDxsoGm4dNLIXYFMiSzEW+K+Vh87nWzBs9zgG5aNFNeWnNQmxkcYsankrRFGFUKOwFh+WvQNaGtDRoFgucXOLjqV1qSipjwRGDUVEzWxijWMN6FiZJR9MREdLym9E/hR1SVhVZI9TPkos0xaY3+7zpHck/RSv1JA1RHMImvkPGg8FQ+QNzvOlaeQH7pDiMgsiRr0opa9++bWV2PqwAIH69vpHCuo4vcauNvv5KMIuXPNzbyFx4fRXnil5vD9M57wy2/INJGB+5l/drGw35PxDKwaPbX0afoVpOvhgeCgOFeIYYuS8lIJpoFxiYzFU2ZnQvEEORVmPZgD5i+59WWk1ulg+m5R78bnJnYsMqgtzmwUswYglciCVS4HSpHYegt3KLclHMb81Y/Z9JM0NdGnJEOCvMXJV8eoHlt2BwVrM2ytid7nXlfiDoI8ZhpZM1a0FNLEfU6DUJzC1LHALd/5aT8Ev/pnW5RCwb2hzRlIlEkxm5krSRkMIVa5zMWwRgrnEFCekm+53y9lNl/iE7ntYBuIpm5Voa3FzWl1zEEdGBdM67i3D5nZpKWpUmwyjqVuQqqgODRELso6QSB669AGuAsUsXNO5JVtVRCllSmFUHeSIsKgxsLIJrEGNRZtyN+4Jt2OugOrdBLctlO8OXHw7Ukd3nF/7cC/4DXlcR1/iOEHcw/J5+qZZ/hj3qlUfD5ZQWjwGJ82sQRYg2Cn5Ea38Ri42ExvBWbJOyM0dW/L91NyVLIVd1KtYBwN1f5qR94E7A2JFxY7axw0GwKQDA4FrTUbuI7+XE6DXir94SmE3BJ416mo5S6Y9RZFZalAvyZGMY1pwuNAStqOskIrrT1/unIN9x20+s5GhCNCEaEI0ISEtQQTZSQASTcD4QpPz7MNZuK2pFhpOjcCTbTnWnyTkODdK3MCFJcAoGlkZnGKx4gYm9zlDNvttbFR2+8d9eQ+INtNnYxjG/1G/MOb9/ILTwuF6Gt61T7xPQdqgFQyrgwYkBgSMQCL2a+w23y0h8PbWODkMZbmDuG7ifv3KeJg6ZuWtFB9YGTxlBkF3Nib47gHcr1AXHnr2+G25h8RM2FgNT3U36kHWyy5cA9jS6osu9bKRRoQjQhGhCNCErxCq924BUTD9JV5YFb3PvBEURHnkIcDt+HbSb3XJWowZI+4LM4aZABHGb5qpkk7HACy9u1wLAC1hke43yS41qd2g5+9Vhue4nM7doOf7anwCiK6pLRrYALK5cdNiyrsp+QAKAfsk9iNP4OP83/SPf1TcTKPPFop5+zXvVw4e2Xh2qH4KhQP7dOx/wAx1lYgZfiOE8WH/tePotRh/wCGd3/ZUWEqGUsCVuMgDYkX3APkSPPXrEop/wAY8RoJmi9wpnp1VSHzO7nbHYOw2seq9zlv2GoMDh2ipPLT2Up4Cp0eWbOkkqiIrpyyF5Zv8Vyy2JNrFbuMTiDvrz3xFJJG2IsmEfW31v5A6b62vcpnCgGtqrQf9qv/AK5S/wBkf9Na1OSkqf7QchT0qc+MxIzpHTgfaRBAUUSNkSxQDlnZbMd8jvrD2M2MbSxGWNwO8k2NTuFBSuoubcF3EV6MXUfQwcOWMNmamcj9HOWpYx6XKhsjf1kQHXpiXd3qlRkS/iueodJVjWAcPjmyj93EWIN3RDeMli5VjfIn120Mp4oeT4KRoGy8O1AH3Z1v/wCpAf8AA68tP1fiOKu9h/7X/ZMM/wAMe9U2i5sRjlQB+bcYLckgb7/MevkdvPWviJI5i5rrFu9ZUvRyZmOtl3+/Z1UzDMCrMl5IiSHQi7IT8QxO5Hqh3HlfYazyDWhsffuqSc0ggOs7cdx4X+vnxVn9kE60/EHiVg0FZGcd8rSRXbG/piZO++1tO4eQuGU6ha2DnLwWOFCFLwQiFnpiRlA5jAvc4CxiJvuSYmjJ+Z1oseCAN6qmjLXE0sl9WKhGhCNCEaEJnPl1gIxyEliCtutIVHdgdihv9Rrze0dm4ifFdKwCnV3/ANOavzWvhcVEyINcaHuPFWCg4+scaqYJbgbkcvf/ANzXm5/hfHyPLhlp/q/ZMfjYP6vQ/ZMqziKyTh2gkKAJseXe6GUj+k9WU/kfzYi+HdoRwFjaVvv45foCj8bB/V6H7L3jXEufgFikWxG7YWHXE33XJ7KR+Y0zsjYGMwmIbJJSlQbHk77qubFwujcAd3A/ZN9e3WIjQhGhCNCE3q1L4wKbSTsIlsRcZGzOL/gXJ/6uoPeGjmroYy92lkl7a+IRh6SjBZUjUzNgDdTYxQgEbL/Sd/Qaz5ictAmsU4hlBSp4+qz6FRyRmQkW3MbtzNgMEH/Z7BR5kDbvcpmpfa53cv3WU4npOrd27lzPPfyOvBRHFKxpWZ1WwVQAD90X2LehYmwH09DbTgYMO3Ke05OQRiJoa43Pv04q78MUr4eqj+KoX/PTqf8AA6w8Sc3xFAODD8pD9VoMH/DO7/sqrwyiiKGaoeRYQwQCJAzuxGRC5MFUAWJY+oAB3t6ok6BKtA1KkPceHTdEE9TDKdl97RCjE7AF4jePf7zKQP4jlXDUeSlRh0KU8FFIp6hZqmekdYytoRcsVazK3S26mwFrG7GxHn5/4hZI9kQjibJ1v1buG8a791rhMYWgrU0V8/2bqf8A5Jw794/661qjiuqv+0ikYxNItPGVSrkDVYYZyXLoVYEZWD/Zm5teJbDG1sPBSBm15I3TEkizaGg0PdYX0361UphWKtFWOHeHhJEkklVTwcy4iSUtd7MUyOKkRx5Arm3mremvTF1Dokw3iUvW8Fjp4pIpCZK8rcxREMtMiEO5mYbNJipGI2W5J3x0BxN9y6WZQp3wXaThHEoRuVBlt/UBH8YteU2z+VtfCTHQ9X/q/wDZMw9aF7VS+GSRh4hg6uFYF49y7GxHbe1rncbbeWtfFQyNzOJBBKy5mvLXGoItY7h791S1JwzBizTssp3KxDJ9yT1gZXO/a1r+uqZJ8zQ0MFBxVb58zcrWAjidPDT51Xc08sE0VUjuzROsgDxGLLE9mcIAbi62Nu9t7212B7QaU8jX0VuElAdSgHc6vpX5LXvGkSSPTVsNmSojAB37gGRLWIsXjMgJuLFIxfVuIhMsZDDRwuDpf9+dRyWkXhhqdND75JrGjEKVOYb4QSAx+Sk2VyN7r0OLbrrKw23zGTHi2kEakDT/AFN1HeKtO4rkuz2u60R996BIL49mHdWBVh9VO416GDExTtzRODhyKzpIXx9oUXWr1UjQhGhCNCEaEI0IRoQjQhcvIBYE7nsO5P0A3J+mq5ZWRNzSEAc1NkbnmjRVetG29+iwub2yA9SCbRra/VIR2+Fu2vPYr4ijplwwzbqmtPAauPIDvoFow7OOsh8B9078B8OElZJUMBjAuKk/jkAJuW6slj33C9M42W2IdwcUjWZ5iS92td3AUFh3DzOquLmnqs7I9lZT4h449bWVFRGhdJJQqFyBGFSyRbWyJ++VBABbsT3nNlr1j5a/YLOxRaXdY0oN1a8+Q93TP3EuxaolJZWwCJuSbBrJtsCCL2UH1O19RGI6MUhbTmUt0waKRNsRWp+v9+4JvxCUAiJbKoORVTcAi4Av95huWPriPLV+CZmcZHXPu/2VsLa9c3PvyHDlXirrXnleHoFPeab+Gcjg/wBlB+/WNB+d8RSOGjG/Ro+bitN1sMOaifDfDqzkGRKQVdLIxDxWLG8ewdcDzEfqZQ6frA+WvUuLa0rQpZoNNKhcVdVTxMLcKkilv0LPPK4uNx9kY0L/ALJJHrcaKE/q+S6aDcn3gSefDiE6vEVwBnDrnI4PMYlBcDIguBe6sxAttry/xCIH4nDRSB1SbEaaj9tLgJnC1yuK2/8A2ah/FL/6h1uVQsz9qtHGDV5rPzMkmiWHNoghVVaSVVvGhLia7sASBtex1jyGWLacTxkDXChJyhx5A9o7qAW4qRAMZCptBxaRKRCtLSOsJMfPqI0ka7M8oRA58smNgrdydhr0haK6lJhxy6Lun8QcVrSYo5JZQ90dY4lCWkBVuYI0xtZjct27/PQWsbdGZ7tFK+yWbCsnppBbmxsrA/ijPb9xf92vMfFsROEZO3VjgfA/uAmMGeuWneqXJHJTTOgYh42aNjYb4MQdj5Ei+2vQ5YsXE2Tc4AjxFUlLEDVjhol4uNyItgkXyCqVH7ge+lX7ObqXeaXdhGONSSkOK1Zk5ZEgk6bso6QjbeXrudm3FvnowMeUk5fFTw8eTNVtPr75LTvZVW++8OqOHMcZoDzIC3kC2cZ2N2CSixttiQurnDK5aIo9tCnFJUgKXxIV9pU6SVYHFw6t0OFYFWBtazEMN7422dmGcfiIu0N1/MEXB7qg7wUYTEZD0L/D38lL4hxjs4AvjjzQP1jDIRKg9BGxHprxoJYc4seNcp7s7eoeeYArTTNFj5fM3QAXZYphIV2uwdJgGW2/SDfb8ta8W1sfDJ0Yfm3DO3XhRza1rxNEu/CQv1b5WSyUdxcSi360Eij8muVb6jTjfiedtnwgnk8fLUeKWds6PcSuZqZ0VWbBkY2V42yHyvcC1/lcfPWps7b8OLl6AtLH8ClZ8C6NuYGoSRO4ABJOwA3J8/8ADe/lrXxOJiw8ZklNAlYonSOytC9dWU4urK1r2YeXqCNj+R1Vg9oYfGNLoHVpr7KnNh3xdoJSnp5JCwQL0i7M7YqPzsTe2/b92ktp7agwBDHgucdAFbh8G6YZq0C690JF+ctv1IZJR+9SBb59tY7/AInlrRsIH+p4HvuTg2aze4pOOOIqXLkqCQTJKkKmxIOPLyk7g7Ei/wDHSc+2toPdkrlPBjCTfm6g+yvZg4W7q96XpdkU48rMDpAMFza5W/VUSOvysDrJmcXyHM7ORvJz+N6RtB51ITQAAoFGV9SpRukmNDeyqFDtcWEcYJ3LWF2LOSSLjcH02xdlkkYqXwFyT3k0twDQG96RxeJp+UzU+ikPGdX/ACbwhacuBU1RKMwPZpOqdl8yFUlF8xeMa35HEAuVDj0cdtyzKaVQgRjHDFawVwCxHlZTsPXcE+oB1mNaS6oqTyWE1pLswq53LTz/ALeKj46+FGCRXQMSGmcWI2J2B7XPyAF72OmHYaXLnePD3/dMGGRwLn3puHv991U1rBLy4QSrR78nEHJvTP5kW7effe2mcEWCV247+HNXRZM7qVzb+Hh77ld/akRDFQ0QP6KLJvyCop/PF9YvwxWeXE40/rdQepI9WrTxXVa1nBUKFgGUtnZfNGxYDc9LEHHck9vM+uvXJMGit8ni6R3q297nWGSKRUp5Gdt5FKKq2yQKmWWV1JxG2qslKWVmfU1Uh7NeF5JG5pRlJVKYativQIypZRa7jdJFAsFYtYkX385i5nSbWbGyemUXZe/0NiN9RuTUTaRXC3vWuuKh+0Km+0H8491jqIHjmmfEr0fAoysFkIkkN77qhFjYMuHtuIZY5xEZHNcKAV9aXIsPE+BtjOorRY34Y4qkUc6E05LYPE08LTJnGxW4UKxVijsQStukA2216gVe1riKfukQctQkeIeKK2YYyVMpUbYo3LS37EYVf4amGNG5RL3HekeB8VMFVFUEklJMnJ3JBuJPmSVLfmdLY/CjFYaSD+oUHfu9aLsb8rw5WH2r8M5VbzV+CoUOD5ZKArW/LFv6+sX4WxRlwXRO7UZynu1H1HgrsWyj8w3qoUxkXGZV+Ene2YBsVIYCxAsb327jfWxM+KSsTzQpJ+R1YydfDyXTyxyYFldWLlpJEOzA37AEnvby2se/nSIZ4q5DUblwNkZXKQRSgB9/VPvDPHTQ1yVMZZokazAizNE1g4I2uR8QuBuo0wGyOjBfqmIXEAZtVsfiKnWOdZoyGp6wB0YHbmY3NvlJGMxbzSQn4tETtyjio/1BRRHL8rx3yIvfD1ZVKsPriobfY+mHtbZJeTPDrvHHyLT4Ekckzg8Z+h/gUmsiDoLOyPfCzGTvuVxSU497i9rg9tjrzuVx64ABGtqeNSwV8ND4LTRSu18Q1pclS5CoxyKhWYsecw3vsLDf0vokDaZiKtoTvItWooBkGm++iFJ14ZCIAshSI5Xxd2kdrsXJANxdm233v6DTmwvwjScdPI0ONgKgZQLacaDySWM6V46Njdd6heI9b4EEC1mBBB3vsQf1uW2/y1rY3Ex4mWLonVaaac3AedARyqoYWN0Mb3OFD9guopDEY4iSUybl3uSo6gyL5kH7IgeuoQCLDbRkd2QBQ91AQT3XFe5dlzT4YGlTb7KWpHYMUMchSYcuRCjqbG65C42tc3Pa3nsNK7bdgsXGMVDK3PHcX1pelPko4Ns0RyPbYpnxLKNmRnzdGCrljIWuFKkZHmg2YXK3AsdY2HyyND2toCKmlQBStdBk3aGlbLRSBYAcpWkDW62JMZAJ3JzlVWLG4A+fy1bQk9IQKbhY6aaNJFOKErcSXC3ERtdgbF7bY9IF1+bF7+R89bGytkukImn0Ggp63Jp4BvckMXixH1Ga/L91L+F+He8VQJH2NMQzejSkXjX+oPtCPImEjz16WV36UlhY/wBZWZe0DxHJxCvlkgu0EC8uJlt8NznIpJ++QbFdyqjt5rv6IU6U2Pu67iXss159+/BVaKG8byhk6WCkE9TXx3v+fne9jq8zhkoia2xVTn0eGUN/JP6WBeRIQMpXQ9uyDYgMxsqX2Y3IPb00jNOXzA/pB80u956Vu5oPn4angpXwBwMy8SiRlW0X2z2N7Y9QB27lyhI8wdL7Z2gyLZ8kjBQu6g5k6+Qr4rQwlJXAjT7JDx1xT3munkBuoblp+ynTt8ibt/W05sTB/hcDHGdaZj3m/pYeCJ355CUv4VXhZhmFeZll/omjDEAW8goIzy/H02t89aTs9eqoty0uqxfa529dWKC2z2W8OQGnCipPKiLzpOHRYpnCkFFcLubyWxDLa5uGN28pgRJNi5sRI1hFaNc2hJA7id1K1od2mmgQGtDRVanraUFA+Nk/mkkux5H2+LC4flXcqRcemx+6wVt7W0vi4PxEDosxbUUqPfmN4sutNDVYF4+4bLDWO0whVpgJQsLEqoPTbdQb3Um9rMST6gU/DmLimwYZHm6lqu379xPluVWKYQ+p3rzwbXcPiaVq+CSfpHKVLWB6sshku56bHe1j8tbjw49kqhpaO0q/KwLEgYqSbLe9gTsLnc2G1/PU1ErRKRf5S4OYxvU0Ruo82QA4/PdLr82j142U/wAL2yJDaOfXkd/kaHkHJ0fmwU3hULh9aYyTchGFmx3I9GA3uR6eY9bDXpcZhukGYC4WZNEJBzHuif1VJEbO6gN8RMZKrKvm62PxAdRHfY9xY6zGTSNs0n7H3ZLMkkHVafPUHgflw7iis4Fb9G4JNyEcjcC18WHpfzB799MQ7RcP5gqF2PGV7Y8Qr97LuJiqppeEVDMksYzp2PxKAcha+xMb2IFyCpt2B0xmaesw2WtG5sjOIUjA7dSyDGVGKSKN8WFr29VIIZT5qynz0011RVZ0jCx1Cm1ZQllIRyoP3TuvrcD7h+a6zcTsqGV/SNFHfPvTkGOcwZXXHqmQpAoF3EZDDqMZBFjsRJEtjvYjM7Hc21gYjDYiJxzxlw5GrfJxt4XpZaseIjk7J+6lKbiE7vb3qyKO10vsLlnZR8I7m3fYDuSuRJh4I2/ybnkd+gAO87q6XJ0ANqfCJZ3CTlllHTHLYAsBi+EgtjnuO1tw4FrG9DJX4SksABaCHFt6A3uL1pbnahOopxzQ4Fp3qIDyLJSOpXmMXIJGwLxQ9/kC3f5XOtLESjEmd0u/LWn+VztO8NUY4xG0NboE8ra+oRlIqmAPdZMATvY222cHpZR2YXHSTilDBBIC3ogTyr4d4OrTvFu0LzUXLDmXYyCVifwc1r2GxZl5Q8hdT2AHlrUw8E78rYoiB/yt+ebwcq3zMZ2iAlqLh7KLM5xvfFTYH9o92Hy7a9BBsiMOD5qOPp6/tzWZNtAutGKc96eTyEBVRcpHYJGnbJj2G3ZRuSfJVY9hrWcQ0VSDGF7qLv2j8ZXhXDkoopL1NQGDP2azbzS7bgkkqo8r7bJpYXN1qUytoFikkciHHriBADd7lCbdh3tv8+42vqTjHO2rBXLokwWPGazvuncFFEZSqtzI1FhawY7brcWCqPNtu9hvpZ2KkEdCKH6fdUumkDKkUJ8v78r8dE9reIRxqBdHcbLGm8cZv3NviINu/nawW5OlooHSHgDvOpVMcL3mtwN5Op+3vVXDgRPDuEy1bE+81htET3sb4t6di0n0xGsrFsbtHaseDZ/Lhu7vtUfJvmVtRgQw5t50VF4eyxAySQc2Igx7sUAYgfCwB+0C9rggEg2NrH2ZudUmOJTnjnBjA74OJY0bBmXvG24KSr91wQRfdWscSbEDjXVXXNom/BKdZKmGN5lgVn/Stay4gsDuQLkgAX2uR37aR2pM6HCSPazOaUpxrY6X5qcDczxei+ivBEJZZKl5BK8hEYkUYo8cTScsoBfY5sS1zck2OOOsrY+GbBhWhrS3Ncg6g+wPrdNyGrlZ9aigvCNCFhfj7wrhHIsNJGr07NPLOhVQYm5pVANjdVAOFrIEAW9xrEjxBwW0qTS9WSzW0NiSLncL2rvrUqT2Z47C4Wb69Ys9WbwbQzsS/LQUbdFRLMEROW3S4WZxkHA7CM3DBTbVbyPFWRg+CT8L8Z/k+uyDiSEExyMm4dCdnAHmNnA7912JOs7bGzhtDCGL9Wre/h3HT13KcMnRvruTj2k+GhTz8yMA01R1xkbqrfEV9LfeA7EEj7p0nsDaJxmGMMtpI7HjwB79x596niI8jsw0KYUUcMsRAyjK7uiEkKRvdVN7XO4KgH8xombJFJR1+fHx+6xpDJHJe9dCfqbetvBK09OwiVb86MfBJGQHW3aw7HEbbHcbYnzrLgXV0PA+/fFQc8F5PZO8HQ/3/eqWpKws6PGwWqgOcTi4uR6juFI6XjPYHzBBMmkxHMNPfsFTjc7DuzDsnX38jv8AMLTKurStpk4lApDoOXWQjcrh8W3m8RJPkWjY7E4DWrE8a7itWVglZmamykEXG4PYjTSzl7oQuZIw2zAEfMX1FzQ4UcKhSa4tNWmiYVcbC6qSFJXb5sJwCCe32jD5BpAe+vLbUw8MOIaQ2gI3ci3MKadkabwKaLawUrpIzmNSFwIrvFCc/s0kL3JB+1NgjeY+zxuvzt5a7s7DRT4mR4uyopzy6HzJ8l3EzPjhB0cfZUkkYF7AC/ew7/X116dkbIxRgAHJYrnufdxqutTUEE6EKS4By6eGTilUcI1Q8kHyQ267f9pKbBR3xxGxdhpZ7sxWlBFkbU6rD/EfGJK2peomH2khsqC7YKNlRPPYdyALkk+erQ1rG1eovfU8glU4PUTHKV8NrdVmaw8rCyr5+ZOs44uOKrYQkDiYYuqwV+X3XcfBafsoec/IgKPW7gC3zFyfkdVuxcx4N8PZUTiptTRvz8v2opDwl4bFdVrGoUQRdUxS4UjyUHuxNscifxEWx3Wx+POAwxnd23WZXWvHuGvkDqn8HC6Q1dXx92rwHjVK+0LxAKupxi3gh+ziC9mO2TAD1IAHyUeumPh/ZhwWGrJ/Mf1nfQeGp5kq3Ey53W0C84dxGqp1EdBVPcDKWBRg/MI6ysbLeRQABtdrDdVFtbRAN3BQFQOqUg3jiubIPKkgYFWElPA2QPcMeXcj5X13o2rnSOU77OeGyqjVK+7sk7ilxkVnZMmC5Yjut2BZCRdQGyFt/K7ZdHjcbHgSXNLetUaaV+lnbjaibw4LGF/Fbvw6l5UUcWTNy0VMmN2bEAXY+ZNrnW4VxONCEaEKn+0Hg0botQ6O0aX95EcpjLwqkhs4DKJERjniTe2Vr3Ktn7Sw8k0VYKdIOySBbjQkGhPH+4mwgG+ixSaNqCpcy0a4SK7QRVQWWyknlMbMbstgGUm9iQb3BLmy8azF4cUkzObQOIqL79QLHcaUS0rOjfWlikkkqeJTfbzHCNcnkfaOCMd2CLZR6BVALGw+etKzBZVirzcp34koXlcrTU2NPSxdEignmRbSCR5PgZmyMgAAIDkb21xpA1NyhwPDRS/gfisVVA3C6s9Lf7u/mp7hQT2IO6+RF17WB8rtvBy4OcbUwouO2OI49x/Vws7WpTMD2vb0T/BVHjPCpqKoMb3WRN1ZezKezC/dTbsfMEdxrew2Iw+0cOJWXB8wd47x666FKTRUJY8JWl4mrEk3iktcugLI3zdfL6nt+LSU+FdFbUevv3RISQFooOsOB18D77k6qsJAGk6CN0njN12vbq8h8m23sCdLtq2wvyPv5KpmZhIbfi06+X2upXwr4qfh9UHcdEgAnVe0qDtLH/xUvunmtx6HTED6W3fJO4OUNsOz6tPA8juKvXFKBKcpJCQ1FPYwsu6xs+4j+UbXunkCSm3QDpxv3FX4iH9Y8Ulq5JI0ISc8AcWP0/f3+o+R1TPh45m5Xiu/u7lbFM+I1aVxSUixiy+fcnXIMNHCDkGq7NO+U1cl9XqlGhCccD4T75IQ4/msR+1J7SsN+UPVB3c9uyb3cLTI/cE5hof1lUD2oeM34lUcilu1NC2xUEiRxcGQ+WI3Cg99z5i1Iexl3GivmkawdY0VWo6Sri7Id+7AR5H5EksQPkANLSPglNXP9CkJJMPJq750+idSTSjeSnBBPeWW4v5WQ33+Si+qiyP9L/IfVVBsejH+Tfr9yuKV6qskECAXY4hEBUG3csTvgPPtte41cG4fDQnETGgF7/bidyZhwrA4ZRU8/fvirr4nrY+GUg4dTNedxeokGxGQ3HyLDYD7q/MgnE2ZBJtbF/xHECkbbMb3fQak73chRaMrhCzo2671TuD08KgSVkc3IkDxxtEF+MBQW6iLhAwNvM/ska9i4ndqlGgDVXh6mvkpwYZouIRRC3VCkuajssscimWKcDyJs4tvnbmVUaDeysOalrqq1nEJeKyxQpBSxzyE/axqUzsjEF2JY2VQx2vfp22GqcZio8DA6eSuUfU0XGgyuAC1/wACcBUSif3WngMSNT2jsxZgwDNlgCFsuxvdhIcgCttYexo5OjdM6UvD7itba89eNLWsnJCK0por3rYVaNCEaEJOpgWRGR1DI6lWUi4IIsQR5gjbQhY94+8KFs0WKpmqsh7qzS5LyV5ZcXd7WFyCZOsuRuRbWDmdszFdIMrMOdaC5dQ8q14U6oCm5okbTUrPIOOTQwtTKsaDmZSXiVnZ1JADmTIdB2AAFjv3JJ9W0skAe01BFu4pGpbZO+C8Jqa6eAyid4TJZpnDsiKpLSWcgqLKrbX7i2uuIaDRdaHON0lxvhjY++pHyYJpnMKXxZUuDG6rfLA3sGGwI8gVuAg9U3Q5pF1beE8Sh4vAtJVsErEH2E1vj2/i1h1J94DIWI6fHYrCzbEnOLwgrC7tN4ft/Sd2hsbuMe2duV2qpPE+H1NDK8Ugwci17ZBl3syE9xud/nYi+w9FDLhtpRNmjdUeo5EcfYss+aC4Eg0SXCnhVcGQK/ZXDtHl6BmU7N9dj+eqsXBI12YGrfOiXnbITmBqOFAaeB3fJOK3hSMpX7aIEg2KCVbi5y6b43vubi/npVkpBrY+iqjxDmmtj40PrT5FWf2eeKFpQ1DWYS8PlJXINksLN3y80jJ3P4WNwdzp0TNcbChWlDOH2Njz93Vw4hQvSyiKQl0f9BMf6QWvgx7c5R/bAyH3grcb62Konhy3Gi51alkaEI0IRoQuqChkqpTDESoW3OlH9GDuFW+xmYdh2UHI/dV63vpYJmCHPc6KJ9oniHOM8M4cAlOn2c8oYgbd4lbcsfxnz3BO5ujJOyPtXV2IxTIRQ6rNTwd4Ris4W/ZRI6k/RVuSfoNVjExPuY6pP8S2U1LK+A+ZQOfGoLjJB95pZY2/f0k/TEk6gejeaMsfArn5TzRuvc0j6/NL0JmqXWKnhtK+18zI+Pn1sAUX1J/gdWSQxYaMzYl9Gj3oNTyCtjwpLqVrypQeQsrzNLBwOAxxFZeISL1NbaMeW3kg8h3Y7nawGBHHP8QTiSQFmHYbD+r9+J0aLC9SdMluHbTVxVDo+Hz1RmkVXlKKZZmvva+5vY9R3tsexNrA69o0MjaGNFALAJK7jVWbhvFxJLMoZH4cqZe6yXvyo1LKIlvcVA3BkRviyc3XfXC2lOKsDvJR5hFNhxCgqCIw4QI5Kyq4xYxOF2kTGxLA2I2Nja8teq4KJt1mqf8ACnhaWVGaWGN5q6My09QXF4SRlmRYFXu4fove1iRtrymIxJ2hjRFh5CGxGj2kWdeh414UdTiE5Gzo21dqVuNHSJEgSNFRBeyqLC5JJP1JJJPmSTrcAAFAopfXUI0IRoQjQhRHiXhJnhblsUqFV+RIGK4uykDK3xJe11II2BtcAimfDRYhmSZuZq6CRcLC/GfhjHmS01PNGkAAqubIHYSMFkvu7EkK4ZipxOQIvvrN2Xj5cNKMJjnjM7sACwFwNAKA06o147lyeIPGZg70sfEUSKlUXaRuWIIqLdYosI0SQzAGzwtfIIPjysx6Tb0mQ6eqoLxSqi1krZWFYypUSzOIlDxrMd72HLPSiNuq3G9nxt3PeqOqodY3TPxVRQ084WGRchbmIhYiGQWLIkp+NVa4BvcFSCSRc9bVwuP3XHDKbK0cI8W09ZEKXigFh+jqexU9gWP3W/X+Ej4h3J8ni9jYjAynF7MPezce4bxy1H6TuDTJ2yDJL5qG8VeCJ6S8i/bU/cSoL2H64Hbb7wuvzF7a0tl7fw+N/Ld1JNMp3nkd/dryOqqlw7mXFwqwkrqPs2ZfQBiB+4G2taTDRu1aKpYsY7tAHwUmjRsgZg7/AHS84d+o7WCp0+dtj8u+sd7XseW2HIU+ZShD2uIFBvo2gt3m/uqtvgvxlHGDw3iN2o2sIpXBQw3sUBucljDfA98oyoubDpciq5mZaUEudgr91a6+jkpZFjlOaP8AoZ9gJNr4tbZZgN7DZgCy/eVG2PrYpeaDLcaLzViWRoQvaKjlqZDDAccf0s1riIHewB2aYjcL2AIZtrBq3vy2CYhgz3OihfHfjaKmj/k3hjYgHGeoUlitz9pi3d5Tcs8nlv57qs6oaXJ17wxtlmqyiIlI2WWIWsXyYdrkCzBfzA1CLDdKzM7qn34pDJ0gzPGU8qfaqXTirqLRpDGP1U//ALb+B1MbOaT13EqBwzXXeSfFSnhzwnV8QYPuI/OaT4R64KLZH9mw23I0nj9qYLZbaG7/AOka+J3Dv8AU7BhiRRooPfmrJxDxFS8Njan4aBJOdpalrNYj0PZiPIDoB9TcayoNmYvasgxG0eqwdlgt+45k9Y8hRMulZCMsevFU3g/DZK2ow5i8x7nKVxd23OK5EZyMdgLj5ka9cA2Jga0UAsANAkwC4qY8OVtL7xTxGmlpqgSrGKiGoZXRywQl45VZO5IYWG1xa22hwdQ3U2EVpSi78QcOhnaomgUU0tO594glsotlisse1rsbAxW+I9INxfjSRQG9V1zQbhe+HqOWsK1bRUz0tI2DU4+zDXALFUsVLFmVzkRkVC7AADC2zjwxwwMbnNkkFnDdfjrelKjQXV8DCeudBuW2eE/DqUyljEiSMWxVSWEaMQRGhPwqbBiqgLfbcKDq7BYYwRBrzV2801PPeaaVN1NxqVYdNqKNCEaEI0IRoQjQhVnxZ4YSoAkWPNslMkXNZFmVbjF1BwZhsRkN8FUkDcI43B9OwllGyU6rqXHjqOFtK1Ck11DfRYp4g4W1HInEEjgSE1JVKdzngYy3S4HTYtG91Vum4A+UNlbRJecBMSZGC7tx+u8UJ11Vc0VPzG+SSTjMFJA8lE8vvFQGV2c9VPGMSyKw+N3O/OsOkbBWvbeylxodAl6gXbqU8qnkopI6ChRfejis8oRXd5HAPKjLghIkBAJFrkEm1jfgo4ZnaKRJHVGqZ8fp6aScokkURiTGeo3Ec0o2JjhiQkAttdBawLW7X60kBccATZOOE8cr+F4bcymfdATnE48zFIt8Tsdh2+8t9ZO0ti4TaHWeMr/6hr4jf434EKccz4u5Sxp+E8S3RvcalvumwViflcI1z+Eqx89Y4k2xsqzx08Q33qB8x4hwG4q6kM3IqG4z4D4jTiygyxBsxyercG4JQjO998RcX03htt7Lxbqudkcbda3r2fMjuVEmCcDmpXd4Ks8SmUk8xGjk+8tjYE7k27hT3ZSNr3BJuG04opIuszrN5bx70PglGRvjNNR6/wB+B8DalLX4G8eiCIUtapn4e4AsepofQjzKA72HUtrr2tpl8f6mp1r/ANLleq6kMCCVZOfROMkqAQ2A9JSPu+kvbaz2IybrJNxS82Hpdi94ZQvV5YNyqdL8yp2t0/EsV9iwsQXPSp/EQQOvkpYKMOHzdZ2iq/jP2gIIzQ8L+zplurzqTlJe+QQnqsTctKTkxJ+rRjjLrlNPeG2Cz6hmaNwYrZWKgY5XvY7AEG9wNTxGHZKyjrAJSSMSjK5WHgngKuntaIxp+Ob7P+7bL+7bWXiviDZ+EGXPmI3Nv66eqaZhpHbqKw/yRwrh29VL75UD+iUAqD80vYd/6Rt+4Gsn8btfalsMzoYz+o6nuOv/ACjvKuyQxdo1Kg/EvjiprAY1+xgA3ij/AA7Dra1yvlbZdwLHWrsz4fw2CPSHryf1HjyG7vueaplxD32FgomKjSIxyTFHR4mlRFZjkQWRUcrbHrBLAG9lIuCRrbrXRU0pqpfhqQ14aJYY6etVS8DQXRZsBkYmQsQstgSri17b9t4mrb7lMUd3ritZOIU7VLMiVUIUVBbpWdD0pILD9P2Vk+9sRvtoHVNNy4euKr2hFRxK0VXWtDCsbMkk46XKdOzEqJGUE3YsSAD6m2PtTagwbfyWdI6tCAbivGlSK7rK6KIyds0C2LwjwEPy6uemp42MUfLjRScLXcM2aKVYXACW6LHqN9l9m7O/CNOZ5eSa33V8Tc7zW/BXvfmVz1pqCNCEaEI0IRoQjQhGhCNCFXeL+GlM61VOsKVAV1YtGPtA4T4mUg5gotmN9iwtvcIbR2ezHQ9E4kXBqOVfS/mpsflNViHG/Bj/AGYpVlmlaNpKmPBY+Sbr0qpxIBJYBLs3TtqjCbYfhy5mOGRoIaw3ObvN67iXWF1CSAOuzXekU8TIUmqArCvlRY+bfpxK4ySxgC6TsoANzYXcqRfHXo8mg3JXOKc1xwLg6PIKOaN1kmCSc4MF5MXLMmWLLZlxYlhcbooBuCNdc62YIa3cVxxRJK+SaaniYwwKkcUaqWZYgSsShQL3IDOe9jloHVABQauNkn4upI4HjpxGqyxQxioYE7ysoZha+NlBUXABJDX30MJN1x4AskuDeKKylsIZ3Cj7jda29ArXCj9m2kcZsnB4u80YJ4ix8xSvjVSZM9mhVnj9pnNUJWUcE6+ZG391wwv+Y1hu+FehObBzvjPveC35FMDF17bar3+VOAzG70s0J9VyA/IRyEf3dc/CfEMPYma8c6V/6m/VGfDnUUTvh/iSh4eC3Dql2Q7yUk6SlJPUo/LPKkttfdTtcbXDGEO1+kpiogWne1zbeGa/hfvUi6IDqlKcQ8YUdeuFXO1PSDaOjgSS5A+EzOseJ9RGnSNrkkbTx38UDg3CRCnFzm+gzV8/JDXRU6xTD3/gEW6U08x+eVvzEjqP4aU/DfEM1nSsYPD6NJ9VHNhhuqvT7SEhBWioYYR5MbfxVAv+bR//AC8k5rjMS5/IfdxPyR+LA7DaKucY8XV1SPtJnCG9lj+zU22I6d2HyJOtnB7EwOFvHGK8Tc+unhRUPnkdqVH/AMjTiJpTE6xIEOTKVBEhATEn4r9wRtYE61MwJ1VeU0qnvh3jYiDwThno57CZFtkpFsZYye0iEAgdjaxHa0XNrcaoa6ltye+MaDlRwBUQQ5S8l0ZnEkbCF0csx+IlnuAAAQRbbfjDUlTkFKJrwWSmgMFW07iSKQOYAm7NGVZbSXCrE+wNxcdYAawJ66pqKKLaC6c+GfDLTcmpqEdqOR2U8jJnLDMCyRgvhmCOm5+Vt9YO0drOzvwmD/nChvSm4m5tWl728bJiKD9b9Fs3g7w0yRQGZnwhL8iJ0UFVu6RNIe5cREADptkcgWG0MDs9sTziXj8x4617V1NO89/Kyuc+ttyuOtNQRoQjQhGhCNCEaEI0IRoQjQhGhCiuOcDWoF85IpMGQSRsVIDeo7GxAI8xvYi5uviMJDiABM0Ooaiq6HEaLJfFng2BGTn+7cOVITZ4yCszi2xJVLlQLgfGwc+msdj9obN0rPndz6o9aVr3Cik5jJNbUVOmq6+ihEU4aOGoiZVSUqwxYLmEIJMZ3Ulem+2SnXosJjsLjHO6F1S0319nvSr2SRi6ceG5KHm0rTSSRclg8ismaSOrMykMpul+lTdCAq/Fpt2ahooMLbLzwlVRS8SjlqzIWknVvswhUu8gvnmf0VzY2ucb668ENoENILrrjxyaLnD3Ax+7hSOnPLIE5FzJuQdsSDjbt56GZqdZckpWykvFnDRyOGxoF5uEscjE26ouUZM2/BES4ufhVTqLDdxU3NsAkOMeGIUqZIo3kWKmhV6mWQBuplQ4xoAvUzMFCFu5O4C66HmleKiWCqaUXAIJ2h5VQyiabkgSxDJGxDXYq9ihuBceZO21yFxGoQGg6Fc8D8LPPWvSM/KaPPmNjnblnHZbrldiANx8V9dc8BuZcayrqJOg4Es9M00DPLKkiK0GAQhHJCyBsmyUmymwGJNzcbkLqGhQG1Fk84fBRPNPSgY8wlKaqlfLFlItmAAnLktbMLkmXc3JHCXAAroy1ITHj8MixUwmDCSMSwMrm5XlyFgv0Al2tta1tra60ipouOBFFNRePWXhxoUhRQoURlwJ79RMuYkBW5JutlsNx6aj0fWzKXSdWipmrVUpHhrT1PKoYyHykLRoSBi2JLkE/CuIyI+QIFzupi8XDhI3TSmw1prraytYx76NCuvhHwaUkieztWxzsrQuhMIUBuouEP3CHD3IyKrjfbXnJ8VidpuMMYywPbUO3/PjYjhetE2yNsdz2gtV8P8AhWOFua6qZi7SWVn5aF7j7OMnENiSDIFDNkx2DW1pYTBsw7Gt1cBTMQKnx1pwFbCiHOJKsWm1FGhCNCEaEI0IRoQjQhGhCNCEaEI0IRoQvGUEEEXB2IPnoQqnV+EMHR4MZMY2hwqXdwqMUN0Jy7BSCCLv03YYjWNjNiwzMyxHo75jQa+o8Nwva6sbIRrdZdU+zsfzSFOZBMVZZ3mVjGXVQ1or2Dn4rYG2KsSbjfj9qY7BdLLiWZowQG0pXXU0ramtRWpFNVAwRvoBYqoVnA6iOMStGTCZDEsqkMrsrMvTY5YkqbEqL7W7jWxh9r4WZ/Rh1HUzEG1LVudKit7pd2He0V3JDhpiEyGcPy1cF1VQzEKRktmZQL2INzt6a0Q7M2rTqqqUN1cOCcWjqDR08jopE8slRNIwjBSSVJWjGRsTIUFwLne24Larc2lSrQ6tkypKt6mDixs3OmeKcx7lsUlkMgA72TNL+gHy1Iihao1qHKH4HC61VJkCoaaMrfa4MigkA+R7X87H01J2hUG6hXrgNer1PD6sMOZXNHHKPPKBXjmJ8gHY07j131S4UBHD391cCKg8VTvBVW9LI9UASKaPqXsHMhESxufwkkv/AOX621a8ZrcVWw0JKPFvAlp3V4bmmnUSRBviUML8t1JuGXtc7EWNyb6GOrrqh7aGoSPGuPtUwU6S/pYcwZPORWEQQue5dRHjc9wFvuDrrW0JouF1RdJcJ4BU1MnLihYvy+aMxywU2AYF7AgkgC3f6AkZ2L2xg8MzO94Irlte/hw3qbIHuNKKx+GPBscjUsjt70sis0tND0PHYW6zmCQrkKwGJysNxcaycRtTG4oywYVmQtpRx0Ir3UuLjWyYZAxtC660rw74IcQRRTkJBHJJKkKgrKuTSctWnST41V7lksb2GRAJfsOym9McTOcz3NAcP0k0FbU0tYG3LSlhfbKNFdqChjhQRxrioubXJJJJLEk3LMSSSxJJJJOtZrQ0BrRQBVpxrqEaEI0IRoQjQhGhCNCEaEI0IRoQjQhGhCNCEaEI0ISNVSxyrhIiup7q6hht22O2hCgq7wjE3VEzROshljFy0ayG+TGLIAhsmuLj4iQVJvpDE7Nw0+cubdwoSNfdh9VIPIVV477PpZFqbx008s5WTn25UiFURSkakNj8HSS9us5XsSyjNlzQSRHDykMYCKG9TUm9KC9b2tS3KRcHAhw1Vb4j7PYOcx5VbTQGIcsKpmLSgnO/6QgWKAKSMiHx2F9RbidtQQtq1r3F19LC1NKDjfdaqiYoXHgoKj8IWelCVgjqG2nsCDSviSFOLAq17oAzKWNyPMaul25iYunL8OcrNNb3pw03203qIwzbUckn8PVCrLWLVxtJFUCIOXbJiSqiTMkldmD+dlBYHYasbt9plZC6FwzNz+hNKb9KV42oonDHUO3p23g+qjnqR76iPTx8/mZuhYuDlvldDZRk1zsYzbewob8TMdFG8Qu67i3yppa+thbQqX4UgnrLml8Nk8kzcQIiqEMlTbIcogCwmLMVByJTKQL1KVtc7Sk25iSJhFhyTGaDnfWgFedBWxqgYdtqu1Tug9n6tGAI6qSfnXAEZjjlgVzuJCAil4gSLuDkyjYEHUji9qSy0a0NYWan9Li3zs62miBDEBxKtlN7PSRUiOkgiiqRy7VDlpIQBYugUODcnIJmhBUHIXsi7Nn42UQvxE5zMNTTeK+F9xNDY+dmZgqGjVW5PB6MwaeWWVkTloyuYCqn4rtCVLM1lv2XpWyr5tYfZGEha5oZUONetfTSleFTzvclcMjip+lpUjULGiooAUBQAAFFlG3kBsBrTUEtoQjQhGhCNCEaEI0IRoQjQhGhCNCEaEI0IRoQjQhGhCNCEaEI0IRoQjQhGhCjPEv+6y/s/wCo10aoVR4h/wDEof8AwL/5W13chVDwV/8ADeFf+Mb/ADHU3alcWv8ADf0k/wC2P8NVrqkdcQjQhGhCNCEaEI0IRoQjQhGhCNCEaEI0IRoQv//Z">
            <a:hlinkClick r:id="rId3"/>
          </p:cNvPr>
          <p:cNvSpPr>
            <a:spLocks noChangeAspect="1" noChangeArrowheads="1"/>
          </p:cNvSpPr>
          <p:nvPr/>
        </p:nvSpPr>
        <p:spPr bwMode="auto">
          <a:xfrm>
            <a:off x="42863"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1750" name="AutoShape 6" descr="data:image/jpeg;base64,/9j/4AAQSkZJRgABAQAAAQABAAD/2wCEAAkGBxMTEhUUExQVFhQXGSAZGBgWFx4YIRsgGx4YGxseHBwcHyghHRolHh4eITEhJSorLi8uHB8zODMtNygtLisBCgoKDg0OGxAQGzAkICQ0NCw0NzAsLDQ0MjQwLCw0LC80LywsLCw0LCw0LCwsLCwtLCwsLCwsLCwsLCwsLCwsLP/AABEIAOEA4QMBEQACEQEDEQH/xAAcAAABBQEBAQAAAAAAAAAAAAAAAwQFBgcCAQj/xABLEAACAQMCBAMFBAUJBQYHAAABAgMEERIAIQUTIjEGQVEHFDJhcSNCUoEzYnKRoRUkQ4KSorGywRY0Y7PRU3N0g5OjNVVltMLD4f/EABoBAAIDAQEAAAAAAAAAAAAAAAAEAgMFAQb/xABCEQABAwIDBAgEBAQEBgMBAAABAAIDESEEEjEFQVFhEyIycYGRofAGscHRFCNC4RUzUvE0YnKCJJKisrPiJUTCFv/aAAwDAQACEQMRAD8A3HQhGhCNCEaEI0IRoQjQhGhCNCFDT+KKUMUSVZpQxUxwESMCL5ZAHoAsQS1hfbuQNUYjExYdnSSuoNF0Ak0Cr/EPHbcsSxpFHBJLyY55nIKsGKFpISqkKCr7Z5XxyC3YrnybZiEj4Yml7mtzW0NgbG+41rTurasxGaVKrXGfaI6+9AVqiaDphWGJTHOSoNzkHNwxwbFwBhfztqMOK2hO6BzIaMd2q7rnu3XFr1ouO6Ntam6iajx/TCYANXy03LJKmVlYSk97s6tYLcWDYqbFV89VjBbakgIdI1r83LTwGleVTvXOlhBUSnjhDHAJIJJJA5NWzS3FQhy6T+MXKtiwCjDEdJ0xJsraDpJiJ6Bwo3Wxt5aEVF711URiI6CyTk8aJjNhTskhkBpnEpUwR9F40YbxqSrHBOnrI7DfrNk49skTjiLNbR2tze9NDqBU3tVcOIjobKWj9oFOZn6a2Kn5YKJHMVPNGV2OEnYggbsVuCSL76X/AIdtiOBrWyguzVJPC3Ed9R4BT6aElSfB/aNf3UNXESSgiqM8SrHEccrocVUHIYKcitmu12tqc0u1ITO8xBzR2Kb78jXS5310sutMbqAFWjh3jxzFziIpYVn93Lwsc5CzhEZEItuWXpy3BLA2sDxm2AJWwzsLHFuY10Fie+lB4Gy70dqgqwUniunYlZb08oIBjmK5AN8LEozJix2DZWvcdwRrQw+Ow+IYHxvBBsN1xuoaFRLSNVO6aUUaEI0IRoQjQhGhCNCEaEI0IRoQjQhGhCNCEaEI0IRoQvCbbnQhVbjHjaJI5XpUNXy4jIzQuhQfFYFstzdSSEDEAdrlQyeJx0GHkZHI6hdYe93C/wB1INJFQqH4i8exiULLOatOTdDQsYQkjE3yIm77DE3LIL7HK5zGHamPYHRjoS1161uPLdv3Fdc6OM3NVSh4srZPdEhsklPGYozBHdnuFBBUhgRZAcQLXF/IW0Y/h3CNMpkq4PNaE6XPC+834W41oOKeaZRoomCieScQyNy5HksefmLO9t3AUsGYkXNvPfbWyyKOMVY0CgpbgN3cqCXONCU8qeBNA9RDOrrPEmaKpGLAFbtcjqTAlxbuFI2PazNWhCCymqh9SUEpT00khIjjeRgL2RS5t9FB21yoGq6ATonvHOCT0sjxzRsuLFc8SFbz6WIsbjfbXGuDhZdc0jVOfClHFI8/OjEiRU0s1smXeNbrupHc2H5648kUousFSmYgT3YyFWEnNCKQ3TbEs11Kkm3SAch8W97a7W9Fylqp/wAQ8MmM0Lo4vVorRsbgxvdRbJLnYsjBgAeobbbwOV4c1wqNDzClRzaUKcQcar7VkUbiq5qYTOEabpsUyTsQlja5Ur29bnIl2DgnujcAWZDUAGm+t9fnVXNxLxUaqz+H/HEBlOEh4dHygz2CyCWUG5PUrC9ibtYSSXG4xGsx8G1cDH1T0xc7fWw8xr5NpzV7ZInngtD4H4zLpA1VGkPPiEkbJJzAxxRmUriCp6rgDMYqSSOxdg2rhppJIwaFhoa0A1pY148aILCACrVTzq6q6MGRgGVlIIYEXBBGxBG99aKglNCEaEI0IRoQjQhGhCNCEaEI0IRoQjQhGhCjeN8bhpkvI65EHCPJVaQj7qBiLkkgegvvbUXuDGlx0FyhZv498WlfeIah3hkMKmGBAJY5cs75ty/hZhgytiMR07knWHHjMTtBzHYMflElryaAjjv3A1bSt9VY4NZXPqs84rx2pr6hin2RliEbxxyYKyRh3JlZmCkAFiS1gFFu176mz9h4fBxhruuQcwJGhNNPIeN0tJiHvPVsk+F8MiSrhirN4pMDnDKpWz7BswCGQNdWxIti1jtvsEmhIVIaAaFOuFUDpDxWIjGoijUEKTsiTKKgAnfC2N/VR530E3ad3uik0UzALmRzU8NZ2J59E6KJD3MMxYKpPclJB0k9law0aO71zVvcpyk4vDUTinrDijjOmnPeIVUd3hc+cJEjKD9xgPL4YFpAq33RTzVNCqAyMpKsLMDZh6EbEfv1cqU+4BxM01RFOAxMbZWVimVuwJH3SbXHmLjz1FwqKLrTQ1TzxZ4mkr5EllAV1jwIUnC4JOSqScLggEXPw3vvYcYwNFAuvfmXfg9xlVR5KrzUkkUebBQzs0TBcmIALBWAuQLkDz0P3Hmus3hIzcMlIgpFGU7SOSiEPjzBEihihIuMCxHkGF7b66HC7lwtNgrNQV6TQVbEj+ZVBqoMvwFHijQDyAdYTb56rIoRzspg1B5KBoP5vw6WQbSVUgp0PY8uK0kxB81ZuWh+h1M3d3KAs2vFL0Jh9wklngRkRlggwPLkeU3klYygEkKhJxdWUZIANrnhrmoCuimW678PtVwzzzcOyqI6cGMcwF/s5GOJVFYdzGDZD87WvbN2hsrDYyPJKMtTmq2gNRxtz3q2OV7TUXCtvgHxWXenip2kM5jc1AqJWMTWsTyluQDmbgIFsuV+1tYuIlxey88k/Wis1gGo4VOtgKGtalMMLJbN1Wm+H/EcNUq4solKklASfhOLlGIHMQNtkB5re17a2YZ2SirTwNN4qLVG4qJFFM6uXEaEI0IRoQjQhGhCNCEaEI0IRoQoPxNx406OIo3ln5TSKiLkBYHEvuNi22IOTWawNjZbE4yHDAGVwFbCu/3vOg3roaTosc8X+MVvPHFMtYtTAEeaRVUx/pLKuCKGADFgCLqTck3trLwuAxW0HsxGLBjMbrAbxY7yacCd43LskrYxlbeqrfC+GvLVrFU8wyMpISSTF3bll4Y2d7lMziovvZha1wdeoYyOJlIwAOQtzsEndzusl6svSVCT+5SQLYo8M6Py2yVo5FVmALK6EnzsSbEgDUx1hSqD1TWiXrKGhqYpfdVqKeaKMymCZhJGyCxk5b/GHC9XV8QH5jgLgbrtGkWsUrX8YKtTV8csRqWi5dRCxzLlLxFpFG2EsYUlSQb7jyOgN1buXC7Rw1TOiWSeOWCgpJQsrqZDzOcLR3KRhyiKiAtfqJY2W7bb0YnFwYbrYiQN79fLU+AUgHPswKfj9ndfMqGqmiiRFxUM2WA9Aq2QD6NvrAm+LME05YGueeQpXzv/ANKuGEee0aLz/ZDhUQtPxMMw78ooLfl1kar/AI1taW8OEoP82b/0Xeghb2npfhvgWnriBQc4wffrJjZdjYrDHipkfuCxsq28ztp7A4jabyXYrK0cAKnzqfr4IdFEOzVL8W9m8VEzNOJ5qPc+8RG8kI/40QU5J58xBtbdfPVuNmx7W5sKWkjc4a9xqPXzXGxRntJgvhXhEo+x4niT25rR/wCBCX+msz+MbYjvLhKj/LX6F66YITo6i4qfZbUgBqeaGZe4IJjPyt8S/wB4anF8W4XNlnjcw91fsfRcODdq01VY4rwqsps+fFLGHFnZhkrdSvYuLqTmqt3vcDW/hdoYXFfyJA7kNfI0Pol3xvZqFxxDivOSnjKLGkCsgwyIs7Zs1mJOZJJJy32sBbTQFKlRLq0T7j8qymmpaS8sUMYVCqkGSSUhpWxPUpMhC4nsFXyI1xtqkrrrkAKS4vFTxwe5rOyPSEzTsq5Cec4JaNwwIaJjy1uLWzby3iK1zU1UzQCnBRqUPvoqKuqkSGO4USMpKtMccUxALN0AszC5HxG+4PTajQKqIqau0U5wTxS9PMlPxCR4oqSNo0MAYNkAoTJkJLLgDYgBTcE3vfXmsZsmaAuxGzryPN6kaG5pXnrqeCajmDurJuWv+F+PPIIYahGSdoRICxQ8zHBXPQbK4LoStrdYxJsbM4HaEOLzCM3bY/tysefFScwt1Vj0+oo0IRoQjQhGhCNCEaEI0IUVxzixh5aRoskshIVWfljYFizNixA2tsrG5G1rkKY3Gx4OIyy1pyF7+XzUmtLjQLBvEniuQFUieojqkVoayRpMhIymzYXJsM8yGATEGwAHZPA7OfjHGfFkPjNHMG8A+W6lRcH5xlmDOqzXemXh/gC1FLI0DH3yKVSkd7ZIEZgIrf0t1Zrd7Ri1r7+lc6hvolWtqOaVkY8Qp7m7V1Mm99zUQr5+rTRfvZfxEbc7B5FHbHNLcL4y/u7c+t59NLFIjU8rvJIHCHl8tWDBbSGNhIGAtl2ItoLb2F10OtcpDw/R19aghgVcFTlPMUVei+WDzYmRlGwwUnpsCLaR2htPCYBuaZ19QBcnw+poOalGySQUCn24Vwnhv+8uaypHeJQCqn0KXxHftIT6ga8+MXtfav8Ahm9DGf1HU9xpX/lA4Eq/JDD2rlR/FfaXVOMKdY6aMbAIAzAel2GIH0UfXTeF+FcIw58QTK7maDyF/MlQdi3mzbKqtJUVkqx3mqZmPSl2kP1sT0r89gBrfjjhwzcsTQ3uAHyVHXfqVpHAPZpBSotTxeRe4wplJYZdwrY9Uz/8NBbY/ENVPkc+yuaxrBVWHifGZagctQaamAsIlIDuB2DsuyJ/w0PYbtYldTbFvKWlxO5i54JxeWjsqAy0w/ob9UY/4JJtj/w2IA2xKgYkfFvCIsTSz028Q+zuj4kjVPDpEhmJOS2IjZrbrLHbKKTtewB33U31W17mFNFrXhZPxChq+HzYSrLTSnsyMVDgeaOpsw3+ovuBq53RTtyyNB5EA/NUlrmXCsHCfaTWxdMpSoTzEgsbegdR/Fg2sPF/C2Bm60VY3cW6eR+hCtZi3jW6lFg4RxLZL0NSewsAjH6fA257Aqx0iZNs7Lu/8+MeY/8A0PHM0KykMv8AlKr3GfDtbw2QSXZQp6Z4WIHyBI3UntZtje2+tzZ22cJtAUjPW/pOv7jmPGiokhfFdN6WohqZEjlEFKXcc2pxbft9y+ER7ksoUE2viMr6dCNLquuaxUxxDg1RVSqjQvRcPpwVVphiscd+p8j0yzSHfoyyJXe3VqIcGitakqbmknkq94n4ktTVTTIuKMQEB74Iqxpf5lVBPzJ1NooAFW41Kd8A46EDxzIsxkVIoZJ5D/Nt7BlJuURbh+gqRy138xgbT2Watnw7smWrnBo7e/dqd166+bMM36XXW9+HvEavI1NNNA06YgGNseZkpawQsxDgAkgE7Wba9h3Z2O/GQ9IWlutjy36C3hrZWvblNFZNPqKNCEaEI0IRoQjQhR3iDiy0sDzMV6R0h3CBmPwgsb2F+5sbC5sbai92VpdStL2QsT9pHGWSSWB44TO7JOKmJyHQHYINsgwVcb5fAw231ibLiO0pvxpJDLtyG4NvIjfpqFKZ/RNy71DRRVXCpIKhQjxzRqQ2Kujh1yeLIg2NjY2sT3sRr1XVcMvBJ0cw1UzB7hK/Mif3FpgVVhcQl1xdexvTTRyBHtfAhVsbPfUesNbqzq66KD4px5RLFVxqYuIKWM9gBGHXJcwtv0jfEwHRfyOTDUw39O5Vl16jVTPBfCKhDXcVkaOI9WDE5yE9svvC/kg6j8rWPmMft2SSX8Hs0Z373bh3brbyeqOe5iPDgDPLomfiPx9LKvIpF91plFlVLKxHzK7IP1V/eb21ds74dihd0+KPSym5JuAfHU8z4AKMmJLrNsFTolJYIilnbZURSzH6KNzr0TngapdrSdFoHhv2T1Mo5ta4pIALkXBkI87k9EYt5m5HoNLunJ0VzYhvVz4fxClo4zFwmBLH4qmS5Vu+4JOc/qLFUsdm2tqDWF11ySdrLb0yMZZzLI7SynbmPuQDbpUCyouw6VABtc3O+r2tDdEi+Vz9UpqSrXim+43GuA1uF0iliuVRlcSxO0UosM08wPuuDs67nZgbXJFjvrjmB2qsjlczRTY8RwTxmDikMeB7yEZQt8ze5hI73Y4jazk6XdGQno52v5FVPxP7HDYy8OlDKdxDK19u/wBnL+6wa/7WpNlcFJ0YKzDidBLTvyqiJ4X/AAyC1/mp+Fh8wTphsrToqHMIVk8L+Op6UcuT7enOxjc3IHY4MfK33TceW3fWJtP4fw+LPSx/lya1HHmB8xfv0V0WJcyxuFKcX8IQVcRquFHIf0lP2KnuQoPwn9Q7EfCbWBQwm2sRgpRhdqCh3P3Hv4j/ADaj9Q1IsfA14zxeSoTs1ghLWUmykmynz6T2Prr1oobhJmuisPAqnh6UVV7xG0lY91g74oCoxe97Ah7k33sAB3OouDswpopDLQ11UFRUckziOJHkc9lRSx27mw8h5nsNSJA1UQCdFbvB3GJIWWgneOkiSXnF5UwZXjZZAhLEKLsBuw+G6+Y15ja+DMM38RgaXvFsouLgitBfwG+6dgkqOjdZbZ4S4+tXCDkplA6goK5Lk6pKqtuI5AuS7kb2ubHWjBMJWB2/eK1oaXB5jQrpFCp3Vy4jQhGhCNCEaELKPGnior/O1SnlRHmpFiduo9eLPfcWPKvgBuhU5eWvPY5v8QxYwPWZl62YaacLcbGuu5WA9GzPqsv8MUdCwMdTJNE52jkQJgCB/SZEfEfO6gWFzubevOZo6qQFHG6t9BRzwwTRI0NbBEC0kBujGO93SSF7SxSKbyRyKGt17m6jVZIJB0VoFBTVVavlijZ4qEyTJPGHZWhzaLzxuuQMihipkAFgxANy2pF1KZ1DLXsqb8DUdPCDUTRVE9Qu8VOlLM1iOxJMeJe/bey9+/w+e2y7HYojDYYZWHtPqL8gK1pxtU6aa3wRtb1na8F3xDw/xrikokkpXjX7gmYRLGD6KTnf1ONz8gABobPwmHwEXRwjvJ1Pf9BoPMrkgdIauKmKT2SwwKJOJ1yRr+CIiME+nMk3a/awUH000ZnFcEbQrFw7iFJSKU4XRBb7GaUGO/fvleaSx3swVTfZtcEbioPxDG6XTOsMk5DVMhmINwpGMakWIxiG1wRcMxZh+LVrYwEpJO53ILrVioRoQvCTcAC7MbKL2udz3OwFgT+WlsXio8LEZZNArYYXSuyhcpTNFaJxZ0VRsbgjsGB9DY999jpbZWPixmHD491jyICuxkLo5CTvqV3rSSiNCFzQtJTm9NIYvMpbKInc7xEgC5NyUKMfM6rdGCr2YhzeamZPE8U0Zi4jSB4/NkT3hDbsTHbmK3nZVa34tVGNwTbMQx2tlXqr2XcOqwz8Oq+WRsUVhOin0KE5oflltttrjZHNVhY111AweA+NcPlEtMsc1u/KkFmX0eOTG4PoCSPI+eqsZDBjIjFO2o9QeI4H2ahca1zDVpR42oVqU9490q6asA+0jNNKySW72dEKlh5P5jY22xydkR43ASHDv68O41FW+BOnEXobjnbM1sgzCxVO4RwoyVMUEwkgEh2LxMC1vJAwF2Jso8rka9L0oIslOjO9TtPAafhVW8iNC1XLHFEr3DFIyZJLXAJTcKWsASAPlorV45LvZaVEcQhaqV5UWJUiiROWHBkMcYWIOQN2KjHJiBtawsNpC1lE1d1uCvfg3xm72lmqIxURlYEgWLeWNjGXawJYubHqWyphcra415H8MdlYvJCz8p93OcdNbVsBTnc1pVPNf0rKnULZqaoSRFdGDIwurKbgg+YI1vqCV0IRoQjQhV3xlK7R+6xqheoV1vISECqBlcAHMnIDDa65m+2+ftPGtweHMjgTW1tb1vXdT50U2NzGiwyrnWv4mL08SHF4hHG+0rxLMUBkAXaSQKlxY44gG9jpjYuDOEwgGcuzda40BpalTp86qiZ+d9KaJKn4vSyExVlGkQvjzaVWikiI2OUZJWSx7qQGG/c61spFwfNU1FaEJDibe7loJMZZIwnu1QjFcY2GasrKbshRlKqbhSTY2BDAvdDjSxVq9iNC68QEjLZHpZSh9cZYFJHyuSPyOlJZ2PkMbTUt15V0+6tiaQK8VcI/E1a1yJYgCzWHJuQAzAb577W3tqbYgRVUPxJa4iiQqK+qkvnVzYn7qYRD8mRBIP7epCJqrOKedEzio0Vswt3tYuxLuR83Ylj+Z1YGgaKlz3O1KX11QRoQjQhGhCSk+OH/ALz/APF9Y23jTBO7wn9nfzT3fUKS8Qf70f8Auo/802sn4OP/AAsg/wA30Cu2n+nx+iZa9espGhCNCEaEJGejjchmRSy/CxHUv7Ldx+R1wgHVSa4t0KWhmnQWiqqlPq4m/wCesm2oGNqtGJkCUr/EddFDI61AZkRmGcSblVJF8QvpqJiCsGKcTcKL9vNOzvRMik2indreSr7uSfoL3/jqpkrI3gONK2HedB4pqRpLbLP+HUDVWc1RVqiRYiR5WeWQA3wCJuXubgAEWsb22u4TlsAqAM1yU/o/EkEDqlLDhDf7aWVVmmmT7yG/RGjjpKJ63J764WE6lSDwNAobhPGZKSf3inCqVyCrJeQYt91iLE2FuoWJI+ZGlNpYCPG4cwyVprbWo9F2KQsfULePAPGIsnpUqYJ7DnBoyAWaZ5XlGIYg2Y5WHwh1B8icjZE8kkGWSMsy9UA8ALa35V0J0TcgANjVXXWqoI0IRoQsS9pvEFkiklkpVkSpstLNIVLRAKOy2JQNiZAAd8iGx7axI5Pxm0w2GUgRdptDQ0N+R1oajdUVU39SOpGqotfFBDHHGI5Ofy0l5wkwX7VFlRRHibhVYDMMpyy9Br1QqUiQAOafSeIueharpY6lkxXnhmhk3vjzGj2k2WwJW+3e51HLTsmiM1dRVI8C4a/EaxI7YrYZY3tHFGqoAuRJ7BVBJJuQTffSW1Me3AYV0x10A4uOn3PIFTjYZX0Wn+EuKRSccaGBQIaaieFbdiRLBkB+quy/UH5axtiYOWLD9NOavlOY+OnidfEJuR4LqDcmtD8H0LD9zNr0jOyFjy9spfUlWjQheNe2258vLXDyXRSt0w4dXNICSLAMRkozHy2BB7fLfWW7GYotzRRB+v6qfRaD8LCwgOfS3BScCRH4qpV/agaP+LtbWPidsbVj0wtPN3yVrMHhzo6viFJ0nBoZN1qWcfqNGR/BSf46w5/ijaQsWhv+0/VMjAwjd6lecX4HFHEXVZHdSpUc1hclgLCxABIJF/npVm2sZi5BHM/qmv6RTQ303K5kMcd2iiXpODRyoskkcscjKMlMzsRYmwuWtbcnt56obtbE4N7mYeQZeTWivouyRMk7QquKngUKbtUOg/WaO395b/x0/D8UbSrQAO/2/ZUHAwH9PqVFzxwj4KtW/ZiMv/LOtrDbb2rJ/wDWr5j5qh+Cw41dTxCi+J1piQsvWPUoUH7ixOtluOxgZmlhDR/qB9AFQzCwPfla+vh9U9iYkAkAH0Bv/Gw1rNJIukHAA0C61JRRoQmPHWtTTn0ic/3G1w6KTdQpj2h8WSlreFPKPsyk8bk9lDCnGRv5A9/lfWFtXBSYvCuZEesOsOZG7vO7mtlrwwglZj4z8OrRVoQ5CmkIZSu5CFhmov3KeQPlhfvpnYe0/wAfhQ89ttnd+4+PzqNyXni6N/Jd8F4LTVPN5Ikbk4szTzLFGIzkGkcrGSuJCnHK5BNvhtrVc5w1UGtB0UX4iqKUuFpIsY1FjITJeU+bYO7ctPRe/qb7CTQd6g4jcrZ7PONyiErenWOhJqQJLq0mYmuudziAS13AOxUWIvfye0mR4LaLMTRzjL1baDQePId5T0Li+PLwW9RtcA2IuL2PcfX563VFdaEKH8WVxipnwLc2S6RBPiZyGbFPINirHI7LYk7DVGJmbDC6Rzg0Aan09V1oqaL548bVMbVRWFZ444xiY53Zisl2MhAZ2tl03N+ogne9zVsCKUYcyzFrnPNcwAuN1SAOfdoqsU4Zso3IoOOxNEsFbAZo0FopI35c0QNzirEESICSQjiwufkBtFprVqoDhShSXEK2lWJ4qRJ7SFeY9QyFrISwVFjFgC1iWJJ6QNt7gBrUoJGgVs4I38m8Jeq7VFWQsXqqm+BH0XKT53UHXkMaP4rtduF1jhu7mbVHnRv/ADEJtn5MJdvKa+xB8eKW/FTSL+54W/016nEblRDvVopT+lH4Z51/szyr/pqTOyElOKSFL6mqkaEJnxaYrE2PxN0L9W2H/X8tUYl5bGaamw7ymMMwOkFdBc+CjOA3jkZD8LFgv1jNj/Ag/lpPB/lvLNxrT/aU5jaSRh+8Ur3FT+tNZaTlp0b4lVvqAf8AHUXMa6zhVTbI5vZJCbVlDzMI83UFx2YkC5C/CTbz1gbXigwsXTRxtB7qWoT9FpYCaR7yHGtl7HwWSmleN5C6soYFWZb7kdS37/v0rsR+G2gHPdGOrxANK8Fbj5XRtblNEulMgNwig+oA/wAdeoZGxgo0AdwWS6V7u0SfFK6mq1BeI2LdI7Ipkb6k4qP8TrNx5zdX+kZj8h9Vp4AZetxNB8ypDhEhMeLfEhKH+r2/hbTWGcSzKdW28v2SuKaBJmGjr+ae6YSyNCEy43FnTzJ5ujIP64Kj/HUXdkqyLtjvSPt9QvNSKDukUz2/FvCCB87A/u0n0vREHnRPYh4aBXeaKNoz/KXB2j+KporFPMsoBx+ZyQMvzZAdefl/+K2wJBaKex4A7/I0PcSEwPzoabwqrDV1VTTx0sMTNGhuwhjJMjEnlmXEdWKjFb9gt/Lb19A01KUBcRQKU4XwcUUgkrp6aGxBeAolVKwHdcFBEWS3GeSkX9RrhdmFGhda3KbqOpIPcuJLG8K1Bjl5apJZcs+mNtwQGsytuNr+R3GdteEz4J4Dyy1ajgLkcVOE5ZNFvfgdmSFqeRAjxMxxVskCSM7xrGdjginlgELbDYBcdJ7LxTMRhWuY4mliTrUa11111PfVMvaQ5WTWgoKj+0TiMSSQpLUGnRA03MjVWdXFkTurYqVaQfD1npv3VsjbJmMIiijD8xoQeGtrg+NbeosjpWpNF8+TVDyMZJGLSOcnZu5J73/6DYdhr0UELIY2xsFABokHuzOJKsNdV8NagjSOCZK5cQ8mV0btmTdjsR2AUEH5d5gOza2QS3LzURwbh5qJ4oBf7RwpI8gfiP5Lc/lqnGYkYaB8x/SCfsPE2QxuZwbxVp9rXEA9UlMm0dOgQAbWZ8SbfRcB8rHXnfhnDujwL8S/tSEmvIVp61PkmMW/rZRuSfs4QwcZpbEmNjLGGI/4b9J/WDKu/mLEa2I8R0rAHahK4SXOL6+7+9Fe6xQtTVoPuzn/ANxUm/8A2abi7KrxI/MXOrEujQhMphnOi+UYzP1Oy/6nSzxnmA3Nv4mw+qaYckJO91vAa/RMyhEbuO8czv8AkGIYf2b6XykRl41a4n1v6K/MDIGHRzQPS3qphTfcdjrQBqs8ilivddXF4n6SP9tP+ZGP9def+JP8KO8/9jlo7N7Z7kvxr/fJP2F0h8I/yHe95V20uy3xSOvXrIRoQoWZcoJ5P+0O37KkBf8Ar+es57c0Mj/6vkLD7+K0mHLPHH/T8zqntsJz6Sr/AHk/6r/hpimSfk4eo+4+SW7cHNp9D+/zT3TKWRoQk5IyzwoO7Twj8hKjP/cDahIeqVdAKyBQvthqx/K8INyIqcNYAk9Rny7fLHWbiBVtPeoV2OBMdBv+4Vd9mvE0pq2nCSh0nTlSeWJOPL/POw33Fz66z9t4eTGYCQObePrDw19KnvAV2EleJTmFN3f7+q44zQT0tfPSU7MnOYIgVsMlkZXRAbi3VZP3jsTrW2Tixi8FHM65pfvFj56+KJWFkhaF5R+EXjLNPUwUpiGbIj86ZACBly4SbWJHdgR38jZ8vroKqIZvJUfx2jpxHFJStK6MXjkaZQpMikPlZWICssi2F79DX3vroqahyi6liFq/sy4gmcBjFRHHNEyyGdmcTVCYWKsS3UESW56QVxABwsnl9mmWLETYeV7TQ1DW0FB4AcRa5rrrUvuoWhwWoa2lWsm9p1dMqV7xvCqER00kbgs7BwLshBGBxm+EhhZMha5GsHFNhn2rBE9rqt6wINrXuKaW1BHBWVLYyQs7TgZaGkIgnvPdmnVWdReWSNVC2C3AUMeobMO2vWZrm6Ry2CaRcMiaWoiWZm5KSusnLADckMSCuZKh7WVr7Ei677dqaArmW5Csfshog1Y8rWxhiJv6M/SD/Zz15j4tnLcE2Fur3AeAv88qYwbavrwVP4hNJVSzShWJkZpDbcqGJI2vc22FhfsNbjRFhIWQO0Ay+Qp6pWSVodmcdSp3hvEQk9HU9lM8LP8AqsGCOPzQsp/YHrrNhGWTLw+Xv5pbCDLNk4V8jf33rVPFEWNfLttJFHJf1b7SNv3BE/eNasJsQmcWLgphq5JoJ0ITKhkWzOWW7tl3Hbsv90A/mdLwkEF9e1fw3eiZma6oYB2RTx3+q9oXWzdS7u/mPNjrsRaAe8/NcmDiRQbh8l1w4gKUvfA4/l3X+6QPqDogoG5P6beG70XMQCXZ/wCq/jv9U61eqF5H+lj/AGk/50A/11534l/ww/3f+N60tm9t3cnHHf8AfG/7tf8AHSHwh/IcrdpdlvekNexWQm3EHshANi3SD+1tf8hv+WqZjRhA1NvP7aq6BtXgnQX8vvokq0oIioK2AAAuPK2uSBvRFoU4c5lDiF3XupXIEZIQ43G9u4/MXH56JiC2oNxfy+4suQAh1CLG3n9jdOlYEXG4PbVwIIqFQQQaFe66uJzwOHOuplv8BeYj1CoY/wCDSofyGqpTZNYUVcSsx9p9a78Xq2U2UYxA/JEQOtvTInfY99LtiEpoTp7CunDXWO72FXairJk5iIIyMQMNwGXJgb2Ay27W7KNWwRCMdE85q/LeqI2lgpmqdb+yr97Uzn7jXRXUyxCzD7pXGSP8+pv7OvO/CxMJxGDd+h33B+Q80/i75XjeoHiFS0LmqponhWoztzljfaT4xEhHVEblcip2IF7nf1QFbHcliadYDVecV4JURoYpZ4s41M7UoZskDWLMwCCISWa5GWWNrbWGuhw1AQWkalWP2bcVAWBTVZSx1KrDSNiBjIQjuDYM1leRhdsQRbEm2vNzwui2sHshFHC77/eg0A0qeKbjdWK50W8a1lxYJ7TFHLLtT5F6p8KxscmW8jLHb48Qt0APSVjyFiQNY+Bk6Ta0gbNUAdi9NwPKxvUXqaLswpFoonhgqIkjeTiZowyKYo+ZMzFLdDGKIELGRuC3fvbzPpTQ6NqlRUC5olvEHFK5YW5lRBVQTDlCeIISpBVypYIsiuVG6PsQSRe2uNa2ulEOLqcU98DfZcL4nONmKmMH0IQ4/wAZNeW23+dtXBwHQHN/1f8AqmIOrE9ypPCyeaAGKlgVBHkdmW/qLra3ne3nr0G0G1jzcFmTgdHWlaX+h+ak+JwcyGQhbEgiVBv1LuGH6w2N/vL67ayWOyuA8vfuhSsLskjQT3Hlw8fQ+K1vjlUJ4eG1m/20ZQj5yIs2/wBDEy/VvnrXiPWWtim1ZXgmWmVnLxlBBB7HY64RUUK6CQahRfDIjSzCQxtIgBAxAYkHfEqbbg75D/Xbyu1NjzSMLY9Dffbyvypv1styHGseOsaFM+O1EtXLkICigWVcbW9SSQBc/wCg+pq2fsuSBmQAknUkU+e4K92IiaKlw8/spXhdFy1ORu7WyI+QsAPkBr0uEwwgZTedVi4rEdM+o0GieabSq8i/Sp9U/wDuKbXnPiU/8O3/AHf+N609mdpyc+IP99/8kf5jrP8Ag8/lP7/srdpdgd/0TfXs1jprxKj5qWvZgbqfQj/TS+JgEzMpTGGnML825c8K4qaWJ0NMzsTktlBUE9+ob4+YW1x2v6eMx2w8RLKHEkAWtU18rV5+i22YmJ4qHDxsoGm4dNLIXYFMiSzEW+K+Vh87nWzBs9zgG5aNFNeWnNQmxkcYsankrRFGFUKOwFh+WvQNaGtDRoFgucXOLjqV1qSipjwRGDUVEzWxijWMN6FiZJR9MREdLym9E/hR1SVhVZI9TPkos0xaY3+7zpHck/RSv1JA1RHMImvkPGg8FQ+QNzvOlaeQH7pDiMgsiRr0opa9++bWV2PqwAIH69vpHCuo4vcauNvv5KMIuXPNzbyFx4fRXnil5vD9M57wy2/INJGB+5l/drGw35PxDKwaPbX0afoVpOvhgeCgOFeIYYuS8lIJpoFxiYzFU2ZnQvEEORVmPZgD5i+59WWk1ulg+m5R78bnJnYsMqgtzmwUswYglciCVS4HSpHYegt3KLclHMb81Y/Z9JM0NdGnJEOCvMXJV8eoHlt2BwVrM2ytid7nXlfiDoI8ZhpZM1a0FNLEfU6DUJzC1LHALd/5aT8Ev/pnW5RCwb2hzRlIlEkxm5krSRkMIVa5zMWwRgrnEFCekm+53y9lNl/iE7ntYBuIpm5Voa3FzWl1zEEdGBdM67i3D5nZpKWpUmwyjqVuQqqgODRELso6QSB669AGuAsUsXNO5JVtVRCllSmFUHeSIsKgxsLIJrEGNRZtyN+4Jt2OugOrdBLctlO8OXHw7Ukd3nF/7cC/4DXlcR1/iOEHcw/J5+qZZ/hj3qlUfD5ZQWjwGJ82sQRYg2Cn5Ea38Ri42ExvBWbJOyM0dW/L91NyVLIVd1KtYBwN1f5qR94E7A2JFxY7axw0GwKQDA4FrTUbuI7+XE6DXir94SmE3BJ416mo5S6Y9RZFZalAvyZGMY1pwuNAStqOskIrrT1/unIN9x20+s5GhCNCEaEI0ISEtQQTZSQASTcD4QpPz7MNZuK2pFhpOjcCTbTnWnyTkODdK3MCFJcAoGlkZnGKx4gYm9zlDNvttbFR2+8d9eQ+INtNnYxjG/1G/MOb9/ILTwuF6Gt61T7xPQdqgFQyrgwYkBgSMQCL2a+w23y0h8PbWODkMZbmDuG7ifv3KeJg6ZuWtFB9YGTxlBkF3Nib47gHcr1AXHnr2+G25h8RM2FgNT3U36kHWyy5cA9jS6osu9bKRRoQjQhGhCNCErxCq924BUTD9JV5YFb3PvBEURHnkIcDt+HbSb3XJWowZI+4LM4aZABHGb5qpkk7HACy9u1wLAC1hke43yS41qd2g5+9Vhue4nM7doOf7anwCiK6pLRrYALK5cdNiyrsp+QAKAfsk9iNP4OP83/SPf1TcTKPPFop5+zXvVw4e2Xh2qH4KhQP7dOx/wAx1lYgZfiOE8WH/tePotRh/wCGd3/ZUWEqGUsCVuMgDYkX3APkSPPXrEop/wAY8RoJmi9wpnp1VSHzO7nbHYOw2seq9zlv2GoMDh2ipPLT2Up4Cp0eWbOkkqiIrpyyF5Zv8Vyy2JNrFbuMTiDvrz3xFJJG2IsmEfW31v5A6b62vcpnCgGtqrQf9qv/AK5S/wBkf9Na1OSkqf7QchT0qc+MxIzpHTgfaRBAUUSNkSxQDlnZbMd8jvrD2M2MbSxGWNwO8k2NTuFBSuoubcF3EV6MXUfQwcOWMNmamcj9HOWpYx6XKhsjf1kQHXpiXd3qlRkS/iueodJVjWAcPjmyj93EWIN3RDeMli5VjfIn120Mp4oeT4KRoGy8O1AH3Z1v/wCpAf8AA68tP1fiOKu9h/7X/ZMM/wAMe9U2i5sRjlQB+bcYLckgb7/MevkdvPWviJI5i5rrFu9ZUvRyZmOtl3+/Z1UzDMCrMl5IiSHQi7IT8QxO5Hqh3HlfYazyDWhsffuqSc0ggOs7cdx4X+vnxVn9kE60/EHiVg0FZGcd8rSRXbG/piZO++1tO4eQuGU6ha2DnLwWOFCFLwQiFnpiRlA5jAvc4CxiJvuSYmjJ+Z1oseCAN6qmjLXE0sl9WKhGhCNCEaEJnPl1gIxyEliCtutIVHdgdihv9Rrze0dm4ifFdKwCnV3/ANOavzWvhcVEyINcaHuPFWCg4+scaqYJbgbkcvf/ANzXm5/hfHyPLhlp/q/ZMfjYP6vQ/ZMqziKyTh2gkKAJseXe6GUj+k9WU/kfzYi+HdoRwFjaVvv45foCj8bB/V6H7L3jXEufgFikWxG7YWHXE33XJ7KR+Y0zsjYGMwmIbJJSlQbHk77qubFwujcAd3A/ZN9e3WIjQhGhCNCE3q1L4wKbSTsIlsRcZGzOL/gXJ/6uoPeGjmroYy92lkl7a+IRh6SjBZUjUzNgDdTYxQgEbL/Sd/Qaz5ictAmsU4hlBSp4+qz6FRyRmQkW3MbtzNgMEH/Z7BR5kDbvcpmpfa53cv3WU4npOrd27lzPPfyOvBRHFKxpWZ1WwVQAD90X2LehYmwH09DbTgYMO3Ke05OQRiJoa43Pv04q78MUr4eqj+KoX/PTqf8AA6w8Sc3xFAODD8pD9VoMH/DO7/sqrwyiiKGaoeRYQwQCJAzuxGRC5MFUAWJY+oAB3t6ok6BKtA1KkPceHTdEE9TDKdl97RCjE7AF4jePf7zKQP4jlXDUeSlRh0KU8FFIp6hZqmekdYytoRcsVazK3S26mwFrG7GxHn5/4hZI9kQjibJ1v1buG8a791rhMYWgrU0V8/2bqf8A5Jw794/661qjiuqv+0ikYxNItPGVSrkDVYYZyXLoVYEZWD/Zm5teJbDG1sPBSBm15I3TEkizaGg0PdYX0361UphWKtFWOHeHhJEkklVTwcy4iSUtd7MUyOKkRx5Arm3mremvTF1Dokw3iUvW8Fjp4pIpCZK8rcxREMtMiEO5mYbNJipGI2W5J3x0BxN9y6WZQp3wXaThHEoRuVBlt/UBH8YteU2z+VtfCTHQ9X/q/wDZMw9aF7VS+GSRh4hg6uFYF49y7GxHbe1rncbbeWtfFQyNzOJBBKy5mvLXGoItY7h791S1JwzBizTssp3KxDJ9yT1gZXO/a1r+uqZJ8zQ0MFBxVb58zcrWAjidPDT51Xc08sE0VUjuzROsgDxGLLE9mcIAbi62Nu9t7212B7QaU8jX0VuElAdSgHc6vpX5LXvGkSSPTVsNmSojAB37gGRLWIsXjMgJuLFIxfVuIhMsZDDRwuDpf9+dRyWkXhhqdND75JrGjEKVOYb4QSAx+Sk2VyN7r0OLbrrKw23zGTHi2kEakDT/AFN1HeKtO4rkuz2u60R996BIL49mHdWBVh9VO416GDExTtzRODhyKzpIXx9oUXWr1UjQhGhCNCEaEI0IRoQjQhcvIBYE7nsO5P0A3J+mq5ZWRNzSEAc1NkbnmjRVetG29+iwub2yA9SCbRra/VIR2+Fu2vPYr4ijplwwzbqmtPAauPIDvoFow7OOsh8B9078B8OElZJUMBjAuKk/jkAJuW6slj33C9M42W2IdwcUjWZ5iS92td3AUFh3DzOquLmnqs7I9lZT4h449bWVFRGhdJJQqFyBGFSyRbWyJ++VBABbsT3nNlr1j5a/YLOxRaXdY0oN1a8+Q93TP3EuxaolJZWwCJuSbBrJtsCCL2UH1O19RGI6MUhbTmUt0waKRNsRWp+v9+4JvxCUAiJbKoORVTcAi4Av95huWPriPLV+CZmcZHXPu/2VsLa9c3PvyHDlXirrXnleHoFPeab+Gcjg/wBlB+/WNB+d8RSOGjG/Ro+bitN1sMOaifDfDqzkGRKQVdLIxDxWLG8ewdcDzEfqZQ6frA+WvUuLa0rQpZoNNKhcVdVTxMLcKkilv0LPPK4uNx9kY0L/ALJJHrcaKE/q+S6aDcn3gSefDiE6vEVwBnDrnI4PMYlBcDIguBe6sxAttry/xCIH4nDRSB1SbEaaj9tLgJnC1yuK2/8A2ah/FL/6h1uVQsz9qtHGDV5rPzMkmiWHNoghVVaSVVvGhLia7sASBtex1jyGWLacTxkDXChJyhx5A9o7qAW4qRAMZCptBxaRKRCtLSOsJMfPqI0ka7M8oRA58smNgrdydhr0haK6lJhxy6Lun8QcVrSYo5JZQ90dY4lCWkBVuYI0xtZjct27/PQWsbdGZ7tFK+yWbCsnppBbmxsrA/ijPb9xf92vMfFsROEZO3VjgfA/uAmMGeuWneqXJHJTTOgYh42aNjYb4MQdj5Ei+2vQ5YsXE2Tc4AjxFUlLEDVjhol4uNyItgkXyCqVH7ge+lX7ObqXeaXdhGONSSkOK1Zk5ZEgk6bso6QjbeXrudm3FvnowMeUk5fFTw8eTNVtPr75LTvZVW++8OqOHMcZoDzIC3kC2cZ2N2CSixttiQurnDK5aIo9tCnFJUgKXxIV9pU6SVYHFw6t0OFYFWBtazEMN7422dmGcfiIu0N1/MEXB7qg7wUYTEZD0L/D38lL4hxjs4AvjjzQP1jDIRKg9BGxHprxoJYc4seNcp7s7eoeeYArTTNFj5fM3QAXZYphIV2uwdJgGW2/SDfb8ta8W1sfDJ0Yfm3DO3XhRza1rxNEu/CQv1b5WSyUdxcSi360Eij8muVb6jTjfiedtnwgnk8fLUeKWds6PcSuZqZ0VWbBkY2V42yHyvcC1/lcfPWps7b8OLl6AtLH8ClZ8C6NuYGoSRO4ABJOwA3J8/8ADe/lrXxOJiw8ZklNAlYonSOytC9dWU4urK1r2YeXqCNj+R1Vg9oYfGNLoHVpr7KnNh3xdoJSnp5JCwQL0i7M7YqPzsTe2/b92ktp7agwBDHgucdAFbh8G6YZq0C690JF+ctv1IZJR+9SBb59tY7/AInlrRsIH+p4HvuTg2aze4pOOOIqXLkqCQTJKkKmxIOPLyk7g7Ei/wDHSc+2toPdkrlPBjCTfm6g+yvZg4W7q96XpdkU48rMDpAMFza5W/VUSOvysDrJmcXyHM7ORvJz+N6RtB51ITQAAoFGV9SpRukmNDeyqFDtcWEcYJ3LWF2LOSSLjcH02xdlkkYqXwFyT3k0twDQG96RxeJp+UzU+ikPGdX/ACbwhacuBU1RKMwPZpOqdl8yFUlF8xeMa35HEAuVDj0cdtyzKaVQgRjHDFawVwCxHlZTsPXcE+oB1mNaS6oqTyWE1pLswq53LTz/ALeKj46+FGCRXQMSGmcWI2J2B7XPyAF72OmHYaXLnePD3/dMGGRwLn3puHv991U1rBLy4QSrR78nEHJvTP5kW7effe2mcEWCV247+HNXRZM7qVzb+Hh77ld/akRDFQ0QP6KLJvyCop/PF9YvwxWeXE40/rdQepI9WrTxXVa1nBUKFgGUtnZfNGxYDc9LEHHck9vM+uvXJMGit8ni6R3q297nWGSKRUp5Gdt5FKKq2yQKmWWV1JxG2qslKWVmfU1Uh7NeF5JG5pRlJVKYativQIypZRa7jdJFAsFYtYkX385i5nSbWbGyemUXZe/0NiN9RuTUTaRXC3vWuuKh+0Km+0H8491jqIHjmmfEr0fAoysFkIkkN77qhFjYMuHtuIZY5xEZHNcKAV9aXIsPE+BtjOorRY34Y4qkUc6E05LYPE08LTJnGxW4UKxVijsQStukA2216gVe1riKfukQctQkeIeKK2YYyVMpUbYo3LS37EYVf4amGNG5RL3HekeB8VMFVFUEklJMnJ3JBuJPmSVLfmdLY/CjFYaSD+oUHfu9aLsb8rw5WH2r8M5VbzV+CoUOD5ZKArW/LFv6+sX4WxRlwXRO7UZynu1H1HgrsWyj8w3qoUxkXGZV+Ene2YBsVIYCxAsb327jfWxM+KSsTzQpJ+R1YydfDyXTyxyYFldWLlpJEOzA37AEnvby2se/nSIZ4q5DUblwNkZXKQRSgB9/VPvDPHTQ1yVMZZokazAizNE1g4I2uR8QuBuo0wGyOjBfqmIXEAZtVsfiKnWOdZoyGp6wB0YHbmY3NvlJGMxbzSQn4tETtyjio/1BRRHL8rx3yIvfD1ZVKsPriobfY+mHtbZJeTPDrvHHyLT4Ekckzg8Z+h/gUmsiDoLOyPfCzGTvuVxSU497i9rg9tjrzuVx64ABGtqeNSwV8ND4LTRSu18Q1pclS5CoxyKhWYsecw3vsLDf0vokDaZiKtoTvItWooBkGm++iFJ14ZCIAshSI5Xxd2kdrsXJANxdm233v6DTmwvwjScdPI0ONgKgZQLacaDySWM6V46Njdd6heI9b4EEC1mBBB3vsQf1uW2/y1rY3Ex4mWLonVaaac3AedARyqoYWN0Mb3OFD9guopDEY4iSUybl3uSo6gyL5kH7IgeuoQCLDbRkd2QBQ91AQT3XFe5dlzT4YGlTb7KWpHYMUMchSYcuRCjqbG65C42tc3Pa3nsNK7bdgsXGMVDK3PHcX1pelPko4Ns0RyPbYpnxLKNmRnzdGCrljIWuFKkZHmg2YXK3AsdY2HyyND2toCKmlQBStdBk3aGlbLRSBYAcpWkDW62JMZAJ3JzlVWLG4A+fy1bQk9IQKbhY6aaNJFOKErcSXC3ERtdgbF7bY9IF1+bF7+R89bGytkukImn0Ggp63Jp4BvckMXixH1Ga/L91L+F+He8VQJH2NMQzejSkXjX+oPtCPImEjz16WV36UlhY/wBZWZe0DxHJxCvlkgu0EC8uJlt8NznIpJ++QbFdyqjt5rv6IU6U2Pu67iXss159+/BVaKG8byhk6WCkE9TXx3v+fne9jq8zhkoia2xVTn0eGUN/JP6WBeRIQMpXQ9uyDYgMxsqX2Y3IPb00jNOXzA/pB80u956Vu5oPn4angpXwBwMy8SiRlW0X2z2N7Y9QB27lyhI8wdL7Z2gyLZ8kjBQu6g5k6+Qr4rQwlJXAjT7JDx1xT3munkBuoblp+ynTt8ibt/W05sTB/hcDHGdaZj3m/pYeCJ355CUv4VXhZhmFeZll/omjDEAW8goIzy/H02t89aTs9eqoty0uqxfa529dWKC2z2W8OQGnCipPKiLzpOHRYpnCkFFcLubyWxDLa5uGN28pgRJNi5sRI1hFaNc2hJA7id1K1od2mmgQGtDRVanraUFA+Nk/mkkux5H2+LC4flXcqRcemx+6wVt7W0vi4PxEDosxbUUqPfmN4sutNDVYF4+4bLDWO0whVpgJQsLEqoPTbdQb3Um9rMST6gU/DmLimwYZHm6lqu379xPluVWKYQ+p3rzwbXcPiaVq+CSfpHKVLWB6sshku56bHe1j8tbjw49kqhpaO0q/KwLEgYqSbLe9gTsLnc2G1/PU1ErRKRf5S4OYxvU0Ruo82QA4/PdLr82j142U/wAL2yJDaOfXkd/kaHkHJ0fmwU3hULh9aYyTchGFmx3I9GA3uR6eY9bDXpcZhukGYC4WZNEJBzHuif1VJEbO6gN8RMZKrKvm62PxAdRHfY9xY6zGTSNs0n7H3ZLMkkHVafPUHgflw7iis4Fb9G4JNyEcjcC18WHpfzB799MQ7RcP5gqF2PGV7Y8Qr97LuJiqppeEVDMksYzp2PxKAcha+xMb2IFyCpt2B0xmaesw2WtG5sjOIUjA7dSyDGVGKSKN8WFr29VIIZT5qynz0011RVZ0jCx1Cm1ZQllIRyoP3TuvrcD7h+a6zcTsqGV/SNFHfPvTkGOcwZXXHqmQpAoF3EZDDqMZBFjsRJEtjvYjM7Hc21gYjDYiJxzxlw5GrfJxt4XpZaseIjk7J+6lKbiE7vb3qyKO10vsLlnZR8I7m3fYDuSuRJh4I2/ybnkd+gAO87q6XJ0ANqfCJZ3CTlllHTHLYAsBi+EgtjnuO1tw4FrG9DJX4SksABaCHFt6A3uL1pbnahOopxzQ4Fp3qIDyLJSOpXmMXIJGwLxQ9/kC3f5XOtLESjEmd0u/LWn+VztO8NUY4xG0NboE8ra+oRlIqmAPdZMATvY222cHpZR2YXHSTilDBBIC3ogTyr4d4OrTvFu0LzUXLDmXYyCVifwc1r2GxZl5Q8hdT2AHlrUw8E78rYoiB/yt+ebwcq3zMZ2iAlqLh7KLM5xvfFTYH9o92Hy7a9BBsiMOD5qOPp6/tzWZNtAutGKc96eTyEBVRcpHYJGnbJj2G3ZRuSfJVY9hrWcQ0VSDGF7qLv2j8ZXhXDkoopL1NQGDP2azbzS7bgkkqo8r7bJpYXN1qUytoFikkciHHriBADd7lCbdh3tv8+42vqTjHO2rBXLokwWPGazvuncFFEZSqtzI1FhawY7brcWCqPNtu9hvpZ2KkEdCKH6fdUumkDKkUJ8v78r8dE9reIRxqBdHcbLGm8cZv3NviINu/nawW5OlooHSHgDvOpVMcL3mtwN5Op+3vVXDgRPDuEy1bE+81htET3sb4t6di0n0xGsrFsbtHaseDZ/Lhu7vtUfJvmVtRgQw5t50VF4eyxAySQc2Igx7sUAYgfCwB+0C9rggEg2NrH2ZudUmOJTnjnBjA74OJY0bBmXvG24KSr91wQRfdWscSbEDjXVXXNom/BKdZKmGN5lgVn/Stay4gsDuQLkgAX2uR37aR2pM6HCSPazOaUpxrY6X5qcDczxei+ivBEJZZKl5BK8hEYkUYo8cTScsoBfY5sS1zck2OOOsrY+GbBhWhrS3Ncg6g+wPrdNyGrlZ9aigvCNCFhfj7wrhHIsNJGr07NPLOhVQYm5pVANjdVAOFrIEAW9xrEjxBwW0qTS9WSzW0NiSLncL2rvrUqT2Z47C4Wb69Ys9WbwbQzsS/LQUbdFRLMEROW3S4WZxkHA7CM3DBTbVbyPFWRg+CT8L8Z/k+uyDiSEExyMm4dCdnAHmNnA7912JOs7bGzhtDCGL9Wre/h3HT13KcMnRvruTj2k+GhTz8yMA01R1xkbqrfEV9LfeA7EEj7p0nsDaJxmGMMtpI7HjwB79x596niI8jsw0KYUUcMsRAyjK7uiEkKRvdVN7XO4KgH8xombJFJR1+fHx+6xpDJHJe9dCfqbetvBK09OwiVb86MfBJGQHW3aw7HEbbHcbYnzrLgXV0PA+/fFQc8F5PZO8HQ/3/eqWpKws6PGwWqgOcTi4uR6juFI6XjPYHzBBMmkxHMNPfsFTjc7DuzDsnX38jv8AMLTKurStpk4lApDoOXWQjcrh8W3m8RJPkWjY7E4DWrE8a7itWVglZmamykEXG4PYjTSzl7oQuZIw2zAEfMX1FzQ4UcKhSa4tNWmiYVcbC6qSFJXb5sJwCCe32jD5BpAe+vLbUw8MOIaQ2gI3ci3MKadkabwKaLawUrpIzmNSFwIrvFCc/s0kL3JB+1NgjeY+zxuvzt5a7s7DRT4mR4uyopzy6HzJ8l3EzPjhB0cfZUkkYF7AC/ew7/X116dkbIxRgAHJYrnufdxqutTUEE6EKS4By6eGTilUcI1Q8kHyQ267f9pKbBR3xxGxdhpZ7sxWlBFkbU6rD/EfGJK2peomH2khsqC7YKNlRPPYdyALkk+erQ1rG1eovfU8glU4PUTHKV8NrdVmaw8rCyr5+ZOs44uOKrYQkDiYYuqwV+X3XcfBafsoec/IgKPW7gC3zFyfkdVuxcx4N8PZUTiptTRvz8v2opDwl4bFdVrGoUQRdUxS4UjyUHuxNscifxEWx3Wx+POAwxnd23WZXWvHuGvkDqn8HC6Q1dXx92rwHjVK+0LxAKupxi3gh+ziC9mO2TAD1IAHyUeumPh/ZhwWGrJ/Mf1nfQeGp5kq3Ey53W0C84dxGqp1EdBVPcDKWBRg/MI6ysbLeRQABtdrDdVFtbRAN3BQFQOqUg3jiubIPKkgYFWElPA2QPcMeXcj5X13o2rnSOU77OeGyqjVK+7sk7ilxkVnZMmC5Yjut2BZCRdQGyFt/K7ZdHjcbHgSXNLetUaaV+lnbjaibw4LGF/Fbvw6l5UUcWTNy0VMmN2bEAXY+ZNrnW4VxONCEaEKn+0Hg0botQ6O0aX95EcpjLwqkhs4DKJERjniTe2Vr3Ktn7Sw8k0VYKdIOySBbjQkGhPH+4mwgG+ixSaNqCpcy0a4SK7QRVQWWyknlMbMbstgGUm9iQb3BLmy8azF4cUkzObQOIqL79QLHcaUS0rOjfWlikkkqeJTfbzHCNcnkfaOCMd2CLZR6BVALGw+etKzBZVirzcp34koXlcrTU2NPSxdEignmRbSCR5PgZmyMgAAIDkb21xpA1NyhwPDRS/gfisVVA3C6s9Lf7u/mp7hQT2IO6+RF17WB8rtvBy4OcbUwouO2OI49x/Vws7WpTMD2vb0T/BVHjPCpqKoMb3WRN1ZezKezC/dTbsfMEdxrew2Iw+0cOJWXB8wd47x666FKTRUJY8JWl4mrEk3iktcugLI3zdfL6nt+LSU+FdFbUevv3RISQFooOsOB18D77k6qsJAGk6CN0njN12vbq8h8m23sCdLtq2wvyPv5KpmZhIbfi06+X2upXwr4qfh9UHcdEgAnVe0qDtLH/xUvunmtx6HTED6W3fJO4OUNsOz6tPA8juKvXFKBKcpJCQ1FPYwsu6xs+4j+UbXunkCSm3QDpxv3FX4iH9Y8Ulq5JI0ISc8AcWP0/f3+o+R1TPh45m5Xiu/u7lbFM+I1aVxSUixiy+fcnXIMNHCDkGq7NO+U1cl9XqlGhCccD4T75IQ4/msR+1J7SsN+UPVB3c9uyb3cLTI/cE5hof1lUD2oeM34lUcilu1NC2xUEiRxcGQ+WI3Cg99z5i1Iexl3GivmkawdY0VWo6Sri7Id+7AR5H5EksQPkANLSPglNXP9CkJJMPJq750+idSTSjeSnBBPeWW4v5WQ33+Si+qiyP9L/IfVVBsejH+Tfr9yuKV6qskECAXY4hEBUG3csTvgPPtte41cG4fDQnETGgF7/bidyZhwrA4ZRU8/fvirr4nrY+GUg4dTNedxeokGxGQ3HyLDYD7q/MgnE2ZBJtbF/xHECkbbMb3fQak73chRaMrhCzo2671TuD08KgSVkc3IkDxxtEF+MBQW6iLhAwNvM/ska9i4ndqlGgDVXh6mvkpwYZouIRRC3VCkuajssscimWKcDyJs4tvnbmVUaDeysOalrqq1nEJeKyxQpBSxzyE/axqUzsjEF2JY2VQx2vfp22GqcZio8DA6eSuUfU0XGgyuAC1/wACcBUSif3WngMSNT2jsxZgwDNlgCFsuxvdhIcgCttYexo5OjdM6UvD7itba89eNLWsnJCK0por3rYVaNCEaEJOpgWRGR1DI6lWUi4IIsQR5gjbQhY94+8KFs0WKpmqsh7qzS5LyV5ZcXd7WFyCZOsuRuRbWDmdszFdIMrMOdaC5dQ8q14U6oCm5okbTUrPIOOTQwtTKsaDmZSXiVnZ1JADmTIdB2AAFjv3JJ9W0skAe01BFu4pGpbZO+C8Jqa6eAyid4TJZpnDsiKpLSWcgqLKrbX7i2uuIaDRdaHON0lxvhjY++pHyYJpnMKXxZUuDG6rfLA3sGGwI8gVuAg9U3Q5pF1beE8Sh4vAtJVsErEH2E1vj2/i1h1J94DIWI6fHYrCzbEnOLwgrC7tN4ft/Sd2hsbuMe2duV2qpPE+H1NDK8Ugwci17ZBl3syE9xud/nYi+w9FDLhtpRNmjdUeo5EcfYss+aC4Eg0SXCnhVcGQK/ZXDtHl6BmU7N9dj+eqsXBI12YGrfOiXnbITmBqOFAaeB3fJOK3hSMpX7aIEg2KCVbi5y6b43vubi/npVkpBrY+iqjxDmmtj40PrT5FWf2eeKFpQ1DWYS8PlJXINksLN3y80jJ3P4WNwdzp0TNcbChWlDOH2Njz93Vw4hQvSyiKQl0f9BMf6QWvgx7c5R/bAyH3grcb62Konhy3Gi51alkaEI0IRoQuqChkqpTDESoW3OlH9GDuFW+xmYdh2UHI/dV63vpYJmCHPc6KJ9oniHOM8M4cAlOn2c8oYgbd4lbcsfxnz3BO5ujJOyPtXV2IxTIRQ6rNTwd4Ris4W/ZRI6k/RVuSfoNVjExPuY6pP8S2U1LK+A+ZQOfGoLjJB95pZY2/f0k/TEk6gejeaMsfArn5TzRuvc0j6/NL0JmqXWKnhtK+18zI+Pn1sAUX1J/gdWSQxYaMzYl9Gj3oNTyCtjwpLqVrypQeQsrzNLBwOAxxFZeISL1NbaMeW3kg8h3Y7nawGBHHP8QTiSQFmHYbD+r9+J0aLC9SdMluHbTVxVDo+Hz1RmkVXlKKZZmvva+5vY9R3tsexNrA69o0MjaGNFALAJK7jVWbhvFxJLMoZH4cqZe6yXvyo1LKIlvcVA3BkRviyc3XfXC2lOKsDvJR5hFNhxCgqCIw4QI5Kyq4xYxOF2kTGxLA2I2Nja8teq4KJt1mqf8ACnhaWVGaWGN5q6My09QXF4SRlmRYFXu4fove1iRtrymIxJ2hjRFh5CGxGj2kWdeh414UdTiE5Gzo21dqVuNHSJEgSNFRBeyqLC5JJP1JJJPmSTrcAAFAopfXUI0IRoQjQhRHiXhJnhblsUqFV+RIGK4uykDK3xJe11II2BtcAimfDRYhmSZuZq6CRcLC/GfhjHmS01PNGkAAqubIHYSMFkvu7EkK4ZipxOQIvvrN2Xj5cNKMJjnjM7sACwFwNAKA06o147lyeIPGZg70sfEUSKlUXaRuWIIqLdYosI0SQzAGzwtfIIPjysx6Tb0mQ6eqoLxSqi1krZWFYypUSzOIlDxrMd72HLPSiNuq3G9nxt3PeqOqodY3TPxVRQ084WGRchbmIhYiGQWLIkp+NVa4BvcFSCSRc9bVwuP3XHDKbK0cI8W09ZEKXigFh+jqexU9gWP3W/X+Ej4h3J8ni9jYjAynF7MPezce4bxy1H6TuDTJ2yDJL5qG8VeCJ6S8i/bU/cSoL2H64Hbb7wuvzF7a0tl7fw+N/Ld1JNMp3nkd/dryOqqlw7mXFwqwkrqPs2ZfQBiB+4G2taTDRu1aKpYsY7tAHwUmjRsgZg7/AHS84d+o7WCp0+dtj8u+sd7XseW2HIU+ZShD2uIFBvo2gt3m/uqtvgvxlHGDw3iN2o2sIpXBQw3sUBucljDfA98oyoubDpciq5mZaUEudgr91a6+jkpZFjlOaP8AoZ9gJNr4tbZZgN7DZgCy/eVG2PrYpeaDLcaLzViWRoQvaKjlqZDDAccf0s1riIHewB2aYjcL2AIZtrBq3vy2CYhgz3OihfHfjaKmj/k3hjYgHGeoUlitz9pi3d5Tcs8nlv57qs6oaXJ17wxtlmqyiIlI2WWIWsXyYdrkCzBfzA1CLDdKzM7qn34pDJ0gzPGU8qfaqXTirqLRpDGP1U//ALb+B1MbOaT13EqBwzXXeSfFSnhzwnV8QYPuI/OaT4R64KLZH9mw23I0nj9qYLZbaG7/AOka+J3Dv8AU7BhiRRooPfmrJxDxFS8Njan4aBJOdpalrNYj0PZiPIDoB9TcayoNmYvasgxG0eqwdlgt+45k9Y8hRMulZCMsevFU3g/DZK2ow5i8x7nKVxd23OK5EZyMdgLj5ka9cA2Jga0UAsANAkwC4qY8OVtL7xTxGmlpqgSrGKiGoZXRywQl45VZO5IYWG1xa22hwdQ3U2EVpSi78QcOhnaomgUU0tO594glsotlisse1rsbAxW+I9INxfjSRQG9V1zQbhe+HqOWsK1bRUz0tI2DU4+zDXALFUsVLFmVzkRkVC7AADC2zjwxwwMbnNkkFnDdfjrelKjQXV8DCeudBuW2eE/DqUyljEiSMWxVSWEaMQRGhPwqbBiqgLfbcKDq7BYYwRBrzV2801PPeaaVN1NxqVYdNqKNCEaEI0IRoQjQhVnxZ4YSoAkWPNslMkXNZFmVbjF1BwZhsRkN8FUkDcI43B9OwllGyU6rqXHjqOFtK1Ck11DfRYp4g4W1HInEEjgSE1JVKdzngYy3S4HTYtG91Vum4A+UNlbRJecBMSZGC7tx+u8UJ11Vc0VPzG+SSTjMFJA8lE8vvFQGV2c9VPGMSyKw+N3O/OsOkbBWvbeylxodAl6gXbqU8qnkopI6ChRfejis8oRXd5HAPKjLghIkBAJFrkEm1jfgo4ZnaKRJHVGqZ8fp6aScokkURiTGeo3Ec0o2JjhiQkAttdBawLW7X60kBccATZOOE8cr+F4bcymfdATnE48zFIt8Tsdh2+8t9ZO0ti4TaHWeMr/6hr4jf434EKccz4u5Sxp+E8S3RvcalvumwViflcI1z+Eqx89Y4k2xsqzx08Q33qB8x4hwG4q6kM3IqG4z4D4jTiygyxBsxyercG4JQjO998RcX03htt7Lxbqudkcbda3r2fMjuVEmCcDmpXd4Ks8SmUk8xGjk+8tjYE7k27hT3ZSNr3BJuG04opIuszrN5bx70PglGRvjNNR6/wB+B8DalLX4G8eiCIUtapn4e4AsepofQjzKA72HUtrr2tpl8f6mp1r/ANLleq6kMCCVZOfROMkqAQ2A9JSPu+kvbaz2IybrJNxS82Hpdi94ZQvV5YNyqdL8yp2t0/EsV9iwsQXPSp/EQQOvkpYKMOHzdZ2iq/jP2gIIzQ8L+zplurzqTlJe+QQnqsTctKTkxJ+rRjjLrlNPeG2Cz6hmaNwYrZWKgY5XvY7AEG9wNTxGHZKyjrAJSSMSjK5WHgngKuntaIxp+Ob7P+7bL+7bWXiviDZ+EGXPmI3Nv66eqaZhpHbqKw/yRwrh29VL75UD+iUAqD80vYd/6Rt+4Gsn8btfalsMzoYz+o6nuOv/ACjvKuyQxdo1Kg/EvjiprAY1+xgA3ij/AA7Dra1yvlbZdwLHWrsz4fw2CPSHryf1HjyG7vueaplxD32FgomKjSIxyTFHR4mlRFZjkQWRUcrbHrBLAG9lIuCRrbrXRU0pqpfhqQ14aJYY6etVS8DQXRZsBkYmQsQstgSri17b9t4mrb7lMUd3ritZOIU7VLMiVUIUVBbpWdD0pILD9P2Vk+9sRvtoHVNNy4euKr2hFRxK0VXWtDCsbMkk46XKdOzEqJGUE3YsSAD6m2PtTagwbfyWdI6tCAbivGlSK7rK6KIyds0C2LwjwEPy6uemp42MUfLjRScLXcM2aKVYXACW6LHqN9l9m7O/CNOZ5eSa33V8Tc7zW/BXvfmVz1pqCNCEaEI0IRoQjQhGhCNCFXeL+GlM61VOsKVAV1YtGPtA4T4mUg5gotmN9iwtvcIbR2ezHQ9E4kXBqOVfS/mpsflNViHG/Bj/AGYpVlmlaNpKmPBY+Sbr0qpxIBJYBLs3TtqjCbYfhy5mOGRoIaw3ObvN67iXWF1CSAOuzXekU8TIUmqArCvlRY+bfpxK4ySxgC6TsoANzYXcqRfHXo8mg3JXOKc1xwLg6PIKOaN1kmCSc4MF5MXLMmWLLZlxYlhcbooBuCNdc62YIa3cVxxRJK+SaaniYwwKkcUaqWZYgSsShQL3IDOe9jloHVABQauNkn4upI4HjpxGqyxQxioYE7ysoZha+NlBUXABJDX30MJN1x4AskuDeKKylsIZ3Cj7jda29ArXCj9m2kcZsnB4u80YJ4ix8xSvjVSZM9mhVnj9pnNUJWUcE6+ZG391wwv+Y1hu+FehObBzvjPveC35FMDF17bar3+VOAzG70s0J9VyA/IRyEf3dc/CfEMPYma8c6V/6m/VGfDnUUTvh/iSh4eC3Dql2Q7yUk6SlJPUo/LPKkttfdTtcbXDGEO1+kpiogWne1zbeGa/hfvUi6IDqlKcQ8YUdeuFXO1PSDaOjgSS5A+EzOseJ9RGnSNrkkbTx38UDg3CRCnFzm+gzV8/JDXRU6xTD3/gEW6U08x+eVvzEjqP4aU/DfEM1nSsYPD6NJ9VHNhhuqvT7SEhBWioYYR5MbfxVAv+bR//AC8k5rjMS5/IfdxPyR+LA7DaKucY8XV1SPtJnCG9lj+zU22I6d2HyJOtnB7EwOFvHGK8Tc+unhRUPnkdqVH/AMjTiJpTE6xIEOTKVBEhATEn4r9wRtYE61MwJ1VeU0qnvh3jYiDwThno57CZFtkpFsZYye0iEAgdjaxHa0XNrcaoa6ltye+MaDlRwBUQQ5S8l0ZnEkbCF0csx+IlnuAAAQRbbfjDUlTkFKJrwWSmgMFW07iSKQOYAm7NGVZbSXCrE+wNxcdYAawJ66pqKKLaC6c+GfDLTcmpqEdqOR2U8jJnLDMCyRgvhmCOm5+Vt9YO0drOzvwmD/nChvSm4m5tWl728bJiKD9b9Fs3g7w0yRQGZnwhL8iJ0UFVu6RNIe5cREADptkcgWG0MDs9sTziXj8x4617V1NO89/Kyuc+ttyuOtNQRoQjQhGhCNCEaEI0IRoQjQhGhCiuOcDWoF85IpMGQSRsVIDeo7GxAI8xvYi5uviMJDiABM0Ooaiq6HEaLJfFng2BGTn+7cOVITZ4yCszi2xJVLlQLgfGwc+msdj9obN0rPndz6o9aVr3Cik5jJNbUVOmq6+ihEU4aOGoiZVSUqwxYLmEIJMZ3Ulem+2SnXosJjsLjHO6F1S0319nvSr2SRi6ceG5KHm0rTSSRclg8ismaSOrMykMpul+lTdCAq/Fpt2ahooMLbLzwlVRS8SjlqzIWknVvswhUu8gvnmf0VzY2ucb668ENoENILrrjxyaLnD3Ax+7hSOnPLIE5FzJuQdsSDjbt56GZqdZckpWykvFnDRyOGxoF5uEscjE26ouUZM2/BES4ufhVTqLDdxU3NsAkOMeGIUqZIo3kWKmhV6mWQBuplQ4xoAvUzMFCFu5O4C66HmleKiWCqaUXAIJ2h5VQyiabkgSxDJGxDXYq9ihuBceZO21yFxGoQGg6Fc8D8LPPWvSM/KaPPmNjnblnHZbrldiANx8V9dc8BuZcayrqJOg4Es9M00DPLKkiK0GAQhHJCyBsmyUmymwGJNzcbkLqGhQG1Fk84fBRPNPSgY8wlKaqlfLFlItmAAnLktbMLkmXc3JHCXAAroy1ITHj8MixUwmDCSMSwMrm5XlyFgv0Al2tta1tra60ipouOBFFNRePWXhxoUhRQoURlwJ79RMuYkBW5JutlsNx6aj0fWzKXSdWipmrVUpHhrT1PKoYyHykLRoSBi2JLkE/CuIyI+QIFzupi8XDhI3TSmw1prraytYx76NCuvhHwaUkieztWxzsrQuhMIUBuouEP3CHD3IyKrjfbXnJ8VidpuMMYywPbUO3/PjYjhetE2yNsdz2gtV8P8AhWOFua6qZi7SWVn5aF7j7OMnENiSDIFDNkx2DW1pYTBsw7Gt1cBTMQKnx1pwFbCiHOJKsWm1FGhCNCEaEI0IRoQjQhGhCNCEaEI0IRoQvGUEEEXB2IPnoQqnV+EMHR4MZMY2hwqXdwqMUN0Jy7BSCCLv03YYjWNjNiwzMyxHo75jQa+o8Nwva6sbIRrdZdU+zsfzSFOZBMVZZ3mVjGXVQ1or2Dn4rYG2KsSbjfj9qY7BdLLiWZowQG0pXXU0ramtRWpFNVAwRvoBYqoVnA6iOMStGTCZDEsqkMrsrMvTY5YkqbEqL7W7jWxh9r4WZ/Rh1HUzEG1LVudKit7pd2He0V3JDhpiEyGcPy1cF1VQzEKRktmZQL2INzt6a0Q7M2rTqqqUN1cOCcWjqDR08jopE8slRNIwjBSSVJWjGRsTIUFwLne24Larc2lSrQ6tkypKt6mDixs3OmeKcx7lsUlkMgA72TNL+gHy1Iihao1qHKH4HC61VJkCoaaMrfa4MigkA+R7X87H01J2hUG6hXrgNer1PD6sMOZXNHHKPPKBXjmJ8gHY07j131S4UBHD391cCKg8VTvBVW9LI9UASKaPqXsHMhESxufwkkv/AOX621a8ZrcVWw0JKPFvAlp3V4bmmnUSRBviUML8t1JuGXtc7EWNyb6GOrrqh7aGoSPGuPtUwU6S/pYcwZPORWEQQue5dRHjc9wFvuDrrW0JouF1RdJcJ4BU1MnLihYvy+aMxywU2AYF7AgkgC3f6AkZ2L2xg8MzO94Irlte/hw3qbIHuNKKx+GPBscjUsjt70sis0tND0PHYW6zmCQrkKwGJysNxcaycRtTG4oywYVmQtpRx0Ir3UuLjWyYZAxtC660rw74IcQRRTkJBHJJKkKgrKuTSctWnST41V7lksb2GRAJfsOym9McTOcz3NAcP0k0FbU0tYG3LSlhfbKNFdqChjhQRxrioubXJJJJLEk3LMSSSxJJJJOtZrQ0BrRQBVpxrqEaEI0IRoQjQhGhCNCEaEI0IRoQjQhGhCNCEaEI0ISNVSxyrhIiup7q6hht22O2hCgq7wjE3VEzROshljFy0ayG+TGLIAhsmuLj4iQVJvpDE7Nw0+cubdwoSNfdh9VIPIVV477PpZFqbx008s5WTn25UiFURSkakNj8HSS9us5XsSyjNlzQSRHDykMYCKG9TUm9KC9b2tS3KRcHAhw1Vb4j7PYOcx5VbTQGIcsKpmLSgnO/6QgWKAKSMiHx2F9RbidtQQtq1r3F19LC1NKDjfdaqiYoXHgoKj8IWelCVgjqG2nsCDSviSFOLAq17oAzKWNyPMaul25iYunL8OcrNNb3pw03203qIwzbUckn8PVCrLWLVxtJFUCIOXbJiSqiTMkldmD+dlBYHYasbt9plZC6FwzNz+hNKb9KV42oonDHUO3p23g+qjnqR76iPTx8/mZuhYuDlvldDZRk1zsYzbewob8TMdFG8Qu67i3yppa+thbQqX4UgnrLml8Nk8kzcQIiqEMlTbIcogCwmLMVByJTKQL1KVtc7Sk25iSJhFhyTGaDnfWgFedBWxqgYdtqu1Tug9n6tGAI6qSfnXAEZjjlgVzuJCAil4gSLuDkyjYEHUji9qSy0a0NYWan9Li3zs62miBDEBxKtlN7PSRUiOkgiiqRy7VDlpIQBYugUODcnIJmhBUHIXsi7Nn42UQvxE5zMNTTeK+F9xNDY+dmZgqGjVW5PB6MwaeWWVkTloyuYCqn4rtCVLM1lv2XpWyr5tYfZGEha5oZUONetfTSleFTzvclcMjip+lpUjULGiooAUBQAAFFlG3kBsBrTUEtoQjQhGhCNCEaEI0IRoQjQhGhCNCEaEI0IRoQjQhGhCNCEaEI0IRoQjQhGhCjPEv+6y/s/wCo10aoVR4h/wDEof8AwL/5W13chVDwV/8ADeFf+Mb/ADHU3alcWv8ADf0k/wC2P8NVrqkdcQjQhGhCNCEaEI0IRoQjQhGhCNCEaEI0IRoQv//Z">
            <a:hlinkClick r:id="rId3"/>
          </p:cNvPr>
          <p:cNvSpPr>
            <a:spLocks noChangeAspect="1" noChangeArrowheads="1"/>
          </p:cNvSpPr>
          <p:nvPr/>
        </p:nvSpPr>
        <p:spPr bwMode="auto">
          <a:xfrm>
            <a:off x="42863"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1752" name="AutoShape 8" descr="data:image/jpeg;base64,/9j/4AAQSkZJRgABAQAAAQABAAD/2wCEAAkGBxQSEhUUExQWFhQXGCEaGRYYFxsgHRwgGhodHh4bHCIdHyggHh0lHyEdITEiJikrLy4uHx8zODQtNygtLisBCgoKDg0OGxAQGy8mICQsLCwsODgsLDQ0NDQsLCwsLDA0LCwsNDQsMCw0NCwsLCwsLCwvLCwsLCwsLCwsLCwsLP/AABEIAOEA4QMBEQACEQEDEQH/xAAcAAABBQEBAQAAAAAAAAAAAAAAAwQFBgcCAQj/xABIEAACAQIEBAMECAMFBgYCAwABAgMEEQAFEiEGEzFBIlFhBzJxgRQjM0JSYpGhcpKxFSSCssEWQ3Oi0eE0Y3SzwvBVoyU1U//EABoBAAIDAQEAAAAAAAAAAAAAAAAEAgMFAQb/xABBEQABAwIEAggFAwIEBAcBAAABAAIDBBESITFBBVETIjJhcYGRoQaxwdHwFELhI/EVNFKCM2JysiQlQ5Ki0uJE/9oADAMBAAIRAxEAPwDccCEYEIwIRgQjAhGBCMCEYEIwIUNV8T06HSr86S5HLhs77dbgGygeZI8upAxRPUxQMxyuAGi6AToq7mPHrCNZY0jSGSYQpNKxup16S8kdlIW4O2oEbatIuRnycXj6R8UbS5zW4hyOV9fy+2amIzYEqr5z7RnX6UBWKJ4PDAsMV4piVB1NqD7gnSbOACpPe2OQ1PEJzC5sNmO7V9Rn4jbMZbrjujbe5UXP7QIecAGrJaflbhpSrCW53vcN09dINiB1xD9FxmSCznta/F/8fL+/Nc6aEFRH+2ylYdcMjuJCapml+3Q6vAd/FYlTpIA8Nuhxe/hVc58p6bJzbN1yOXpuMuagKiPLJcz8Zry5hHAySlv7vIJLGBNvAp6r942Xbe3QDHYuE1rZYnOnuGts7vOfrtmc8kGoZY5KVh4+h5r7VUVOYhojSU35wLXc2foQVHW11JI3wv8A4dxeOBrWyguxXJ/5cssx4+ql08RKksq9oxP0YGtKySgipM0f1cJC3BQ2VQS3hBuwt13tecsnE4TM4xBzR2LanPuN9Mzl4ZKTTG6wBVoyz2gMYuawiliWbkF42OuQltKOiHbe67X33INrXGcWwythmYWuLcR5DK/56LuDK4KsVJxbAzFJSYJQQDFIVuNXutdCy6T0Bv1uOuHoK2nnYHxvBBNhtmO42KiWkaqfw0oowIRgQjAhGBCMCEYEIwIRgQjAhGBCMCEYEIwIRgQjAheMwAuTYDqTgQqrnPG8UcczU4+k8mIyO0ToUXZiAx1XPukkKCQB03AKc9dDA9kbzm82b+bclINJzWf8RccpzNMtQapOTdDSOY9EhP3isnW3Q3uu+2+M5h4nXMBjb0Ra7O+48xtvsV1zo2HM3VMPFVXJ9GWK0clOhjRoU8TAgA3BBBGwNrWuAeoFn4vh6laZOku4PN7Hb8+WSoNU42sNFF09E0kyxSNy2d9zLqADOfeYWuCSdzbGyyKOMdRoyFvIKguc42JT2qyJoJJ4Z1dZYkLKBbSwBHiuRuuklhbra22LA69iFwttkVD4kopWmpXkOmNGdvJVJP7dscvZdtdOs6yaalkaOVGUqdOoqQpNr+EkWOONcCLhdIIOaecJUccskvOTXHHTyykXI+zW43HrbHHkgZIaL6pgI0+js5U6+aFU6traSWuLb28PfviW65spGv4bMYonVz/egrKbWMb3A03Uk3FwQRY79MVkMfiDgDt5KebbWKVp85rlFWkcn0jmLaWWzS2ABUOD1C2NrkWG3zyZeBUb3RuAw4DcAZd6tbUPFwc1ZuH+OIhKdLnL4xCNVrOJJFPqpF7X3sGfv0GM19PxOhj6p6Yud35D139Ar2yRvPJaJk3G2pYTVxrAJotcbCTXqIC3BULdTZrgDULA77bt0/FIJpHxg2wGxvkOS6WEAFW2CZXUOjBlYXVlIIIPQgjYjGioJTAhGBCMCEYEIwIRgQjAhGBCMCEYEIwIRgQo3PM7ipULSMuq11j1KHc9AqBiLkmwxFzg1pcdBmhZjx5xcymoineSCTkqYKeOzxyXLXMjaOjEaSCRZRtub4xY6uo4gWOpB/SJLXk5Ee/I3Fr56qbsMfa12VCzHOqivnbQoi5sYR442KqyxhmJkJsCoGo79BtjToOCU9JGA/rlpuCdieSXkqHPPVyXGV5VFHVxRVh+qk02eJwV8ewbUOqg7NboQfLGuSbXaqABexTnKqB44czjI0VMSLcKTcKkwEwU9dNrE+YHrgJBLeS6BqhpjU5e0jG9RROgDnq0UpIVT5lHXYnoDbBazu4o1bfkpmizaGeYU1WdKkaqaoP3BOgblSecZ1H+Fh5YgWkC481IOBNiqAyEGzCzDYjyI2I/XFyqT/IczNLURzrcmNtVgxXVbcKSPuk2uO4viLhcWXQbG6e8W8TSZhIkso0uqaSFJ0XBPiVSTpJBAPwxxjA3ILrnF2q64QYE1MepVealkjj1EAFiyNpudgSFIF8D9j3rrd0hNlr/AFNNbVKXZmRCGI5nLUDw3FwEv6Xx2+65bZWairFmp6m5F6Kc1CdroytHZfUOI2/TFZFiO9TBuD3KDy8/R8tmkBKvUyCBCDY6IrSSEehOlf1GJnNyiMmpxlohNE8lTCpjVlhhK+GRpGJaRy43YKu9muu62tvjhvewQLWzXnD7VUM00+X3mSAFLSAtaOQ7WUEd0v4D26b4zq/hdNWR9HKLXN7iwNxzNs9d1bHK9puM1aeAOKyzwQ02vnmNzPz5G5T23+rALAHUbgKqgLq8rYx6iWq4Zjln60WTWAajlc25cyblMsLJMm67rUeHOJoatF0sBKVJMdz9xtLaSQA6hu48xe18a8UzJRdp5XG4vmLjZRIspvFq4jAhGBCMCEYEIwIRgQjAhGBCMCFA8UcQfRkdYkeSo5TOqqmoCwIDPuPDq7A6jY2GxstU1cNOAZHAXyHefzfQLoaTosb4t4xBaZIpUrFqIFV5ZIwCltXhXSqgjckKRdT1J6Yzabh9TXvZPVgxljsgNx6m3juNkSTNjFm53VdyzK3kq1iqOZrdSdLuQzMImaNCzXK6iFXfoD2x6djI4mWjAA7h9knm53WTmsElHUJN9DeEW0vDKGMbXUo6BjuVdb9SSCe+2JCzha6Oyb2S1XQ0VTFKaUTwTRoZDTysHjKi2vQ1tQaxv4uoGOAuBzRZpGSUzHOSr01fHJH9IaLRNC1yWK3jLOBtokS2xIN9/KwG6tK6To4JrSRyTxyQ0NLJpmZWkOrX7hJWNW0qFQEk73J8NztuvU1lPTdaeQN/OWq61rn5NCnY/Z5WzKhqpY4lRdKhiGKgfd8Nl/5jjCm+K6NpwwNc89wt88/ZXCkee0bLyThHLIft8y3HUR6L/pZj+2Khxri02cNJl33/APz813oIW9p6WyzgSCuYCg55gv46ybZfVYU0KZG/MQFHr0w/RVHEpLuqg1o5AXPriKDFH+26Wzf2bx0TFpxPNRnpUQkGSL/ix6TqX86DbuMW1k1c1uKlwk8nDXwNx7+qBFGTmmUPC2UzD6jMiL9BJoufkVQ4y/8AGOMRZy0tx/y3+7l0wwnRy4qvZhUAaqeaGYDcWOk+luov8xiyL4spr4ahjmHwv/PsVE0bv2kFVnM8pq6bXzopY9Y0sx3BGpWsWFwfEqnr2xu0vEKWq/4Mgd8/Q5+yofG9naC4zHNTOkEbKqLCpRdF7WZtRYgknWSdzfew2FsNgWuoE3T/AD6QTGmpqS8scUQVSqkF5JCDIxU7rd7DfsBueuONyuSpHOwCks3igjgNEs5R6U86VgtxNMbLZCDcGMtoBO1gxvjguTi5rpsBbkoyKg+mierqpFijFlEhW4aU6QE0gEnw3Zm7dTjpys0BcFzndTGS8UPTSpBXySRR0kbRxmFSGuAAuorcsNI2Isp2JvjzVZwqaBzp+H9t5u69tNTa/frvyTccwd1ZNlsHC3ELSCKKoRo52hEgLFCHA0hj4TYNdl8P5tr2NmaLiENViEZzbkcj7X2UnMLdVZsPKKMCEYEIwIRgQjAhGBCMCFEZ/nBg5aRoJJpSQiF9I2UsWY2JsAOwNzbpuQpW1jKSEzSaD6qTWlxsFgvEfE8mpVieeKoVXhq5DLqEjA2Ogkmyhg5BULYNtbstRcPdVuM1XZ7CQ6Mcgc/lYEZ3tmoSzYOq3XdNciyBamldoHP0uOQFY+mpNJIEdvv7Egd9JAx6JzrHPRKhtx3pd2OY099zXUy/4p4l7+Zlj39So9Mc7J7ijtDvSuW5u4p359ZzoJIXQ00juzq4T6sorXC2YqQ4IFr7bYCM8guh2WZSHD9DW1qiKFFCBTG05QA6Cb6GktqYDppB6ADphDiHFKWhbimdnsBr6fUqUcb5Mgp45XleW/8AiX+mVA6xKAVB8it7D/EfljA/V8X4p/l29FHzOvrr/wC0eavwQxdrMqPzP2lVLrop0jpoxsAgBIHoSAB8lw3TfC1Kw46hxkd35D0vf1Kg6recm5Kqmeoq5BGDNUyt0S7O36EmwHnsBjeZFBTi0bQ3wAHyVNnv1Wj5B7NoKRRU5vIh/BSruCeoBtvK35FFtu/at8jnq5rGsF1P5nm8tSvLVfo1KNhEhs7qOgcrsi9tC9up7Ym2LcpaWp2YjJs3morKgM1P3hJ8SA94ieo/8s7eRFrEfFuERVNsnppn/s9o8zQ1OWyJDLfxoFsha1ysibNE+47A77g3vitr3MOSaLWvCyvMaOry6XlyiWne/hZWYK3qjKQGH7+eLXCGcYZGg+IB+apLXMzCn8p9pFXENMumoTykFif8QH9QcYlX8L0UpxRXjd3aen2IVrKp4yOYUmsGU5kLJ/cag9FsAhPoNla/ppOETJxnheb/AOtGPG/1I87hTtDLp1Sq9nXDlZlsgk8QAN1qIibD4ke78DsfXG5w7jNLXizDZ27Tr/PkqJIXxnP1SFPURVTpHLyKYu95KrSf8vupfqSLAnrYXxp2I0zVfaNlMV+VTVUqo0T0eX040hpRZES+73Phklk81vcleo3xEEAcypEE9wVd4lzFaiqllRdMbEBB+RFCJf1KqCfU4m0WFlFxubpxkeecrWksazGRVijlmkP92ubalJDaVFw3h020j5YfEeGEkTU7izDdzg0drfa1ztnfVMwzftdmt84c4mWSV6aaaBpkKhSjAcy6arBSxOsAEkAnax+HOH1v6uISFpac8j89svJWvbhNlZ8PKKMCEYEIwIRgQjAhRvEOcJSQPM5UWHhDMFDE9Bc//bXxFzsLS7khYh7Rc4ZXlgdIjOzrMKmJm1IDtoB94GwK9baWv1OMbhkR4jP+tJIZm0sOht7W301XZn9G3DuoiOGpyp4KhQjRzIrBtKujhhdoiSDY2O/Q/G2PUANcMI2Sebc1N0v0KZxJExopJgQrXPJZgQQOt4JVcK3ddrjY4icQ1zU+rtkoLM8+XmQ1UamKuW/OIA5esal1gfjYbkDw/G5GJhu2ygXZ33U1knCChDW5o5SI+IISQ8hO/ituL9lG59MeY4hx2SSX9Hw4Yn6E7Dw2y3JyHemI4ABjl0TPiPj2SVeTSL9Gpl2AWwZh6ke6PRf1xdw74djid01UekkOZvmB66+J9FySpJGFmQVNTdgigs7dEUFmJ9ANzj0TnhuqXDSdFoHDnspqJRza1xSQAXYEjmEev3Yx6kk+mF3TE6K9sQGquWXV9NRoYcpp1sfeqpLlW9QSdcp79k8j2xBrC7NRknazIapmIiX5krtLKdjI9r/BQAFQeigDF7WhuiRklc/VK4kq0A3xxdIskuWVfmxO0Uw25i9wPuuD4XX0I2vtY7445odqrI5XM0U3/tFBPGYMzhTQRYy2vCfU38UTd99h2bC7oyE9HO1+W6qfE3sdNublsqsh35MrXFrf7uTe/wAG8+vnJsrmqTowVmGZUclPJyqiJ4ZPwuLX9VPRh6g4YbK1yodGQrNwzx1PTfVy/X05FjG9iQPyk/0O3wxicS+H4Ko9JF1JNbj6j6jPxV0VQ5mRzClM44Qhq4jVZWbr9+nJsV8woPQ/lO3kegwhScano5f0vExY7P2Pj99eY3U3wNeMcXoqG8rWCktZTspJsp+B6HHrRbUJRT+S1GXpR1PPjeSsYFYeulLrs9wQLhtze52AHU4icWIW0Uhhsb6qDo6OSZwkSM7n7qi5sOp+A88SJA1UbXVr4NzeSB0oZWjpY1m5xkdLOrJZwm5A3IG5+7cdxjzXF6Qwy/4jCC94FrbZ5X/jnmnIJMQ6Ny2/hHiBKuEHWplAuwAK3GplWRQ2+hwuodevU4fglErA7fK4vex3B7wpEWU7i5cRgQjAhGBC8JwIWScb8UlT9LVaaWNWkpVhdrtfXYyG1x/u/dA3UjfGDWt/xCq/Q9ZmGzsQ0OX85G+uysDujbjWacMUVEwMdTJNG52jdAmgG33w25JPqANrnHrDcDJIZE5q3ZfSTQwzJG8VZTxi8kO4Yp1ZXja0iOBdkdQbeLqCuIEgnkVIAgc1V6+eON2ioTJMk8YYo0Wto+h0jTcFlvpLgdCR546XAdtcDb9lTXBNLBAPpE8VRNOv2VOtNNYHsWJQLq8t7Dr16ee4ya6qP6anGFh7Trj0Ave3ln4JiCNres7XYLvM8gznNJhI9KyLey8xlRI1PkCSx7XIBJw/w+kp6CLo4R4nc/mw2UZA6R13FS1L7JoYFD5lXLGPwREKD6anuT8gD8MNmVxQI2hWPLcypaRNOV0YW4+3lVkB9Tq+uf56QfPHBG4qD6hjdM0yrFeoYNVSGYg3CkWjU/lQbbdi2pvXFzYwEo+dzkriaoRgQuXPQAXLGwHTc+p2AwtV1TKaIyyaBXQxOlfhCFgaL6pxZlA6bgjsQfI2wtwuvirYA+PbIqyrhdG/PddY0kqjAhcUXMpzelkMO9yltURJ63ToLnclSp9cVujBV7Kh7e9TEvE8csZjzGkDR93Reanx0W5in4BreeKjGQm2VDHa5KvVXsvy+su+X1Zjb/8AzDB0B8ireNPUX28hjge5qsLGuzUFFwJnGWy86mWOa2xMbjxDydHKkj0BJxTWQw1kXRTtuPcd45Fca0sN2lHHFKtSomNJVU9ZYa4zTyMj/wCJFI1eTbX6HzGVwiKtoX9A/rxbG+Y8uXMbbKyZrZBiGRVNyvLtdRFDMJIeYdi0bAn0UMBck2UdrkY9L0gOiV6MjVT8UBpsrqmdGieqlSKNXFnMaEu+xsdO1ibAE29MF7vHci1mlRGZRtVq8yrGqRRqvLDjmFF8Osjq1rjU23psNpDLJRzOaufCHGcjETS1EYniKwJTiL7WNihdtrtq2O62C6bkWNseT/THhlVghZ/Tfm5xOmuV9BbvzN0+1/StuTmFt1LULIiujBkYXDA3BGN0G+YUErgQjAhGBCrXG9SxjFLGF11CuNTsQqhANV7Alr3A07XGrfbGfxKtbSQF7gTfLLXNTY3EbLDnkTMMyuYIojpMYijbwyPEGsNVlvqIAG3QKMM8IpDS0gGMuv1s9gdrXP8Ae6Xmfjfay4ps0pZPqqyjSLe3OgVkkiP5kYkPY9QbH+mNWxGYKpuNCE3zJzTl4XtK6Bfo9QrEfVsNQYEG7KVIKqfdud9rYBnmuHLJWn2J0DDMRIy2VqWUoT30yxKSPTe1/jhSWdj5DG05ttfuvmFfE0gX5q2xcS1r3YTRqpZrDkXsAxAF9e+1t7Ym2IEXVD6ktcRZJVVbUy3D1c1j92PTH+hQBx/NiQiaqzVPOiaQ0UanUFu/d2JZz8Wa7H9cWAAaKlz3O1KcY6oIwIRgQjAhI1A8Uf8AxF/rjH46bUh/Nin+Hf8AF8lKcQD+8n/hr/VsZHwcf/DPH/N9AreJat80xx69ZaMCEYEIwISFRRRuQWRSR0a3iHwPUfI44QDqpNe5uhStO80e0VVUIPIycwfAc0PYfDEDG1XCpeErXcR1sUMjrUBiiFhriQ3sL76dOImIKxtU4mxCivbrSu8lC6AkiKZmt2CcklvlfFTJWRuGI2ubDxOgTMgJbkqDluXmqDyz1axpHYO8rM72PuhFvdr7iwI6YdJtkAlwL5kp/S8SQU7BKWHRFe0ssiq88q/eTfwxq/TSvnucRLSdV3EBoofKc5elqOfAApGoBWGoBW7HoTYW3FumE+JUMdbTmKS/PLmFKGQsdcLc/Z3nEd2pVqoKiw5qvGQCWld3kWwY3sTfbdQwB7E5XCppHw4JIyzDkAdbDfP56HZOPAvkbq841FBGBCMCFiHtMzUPG8r02pKkhaaZnXVHpXqFAuoYBmFjc3Ia3TGIx/6ziQbFKQIu022Rzz8dgb+Sm84I7kaqkV8MMCJHok+kBVkMoey/WIsiBV8lBA1Ai5B9MeqFz4JA2HinkvEP0hC1XTJUOlhzw7Ryb3sHKbP0O5F/XHMNtDZdxX1CSyHLXzGrSO2lLANa9kiQAaQTve1lBO5Jue+EOKV7aCldMddB3k6fc9ylEwyPstP4RzSOTPGhhUCKmoniUjoSJob29B0+Rxj8EpJYoOmmN3ynEfp66pt7wThboMkyysWiUerf5jj0jOyFkTdsp1iSrRgQvGO23XHDpkujXNR+XV7SAkiwDEXA1fsCDjMdWVRaXRRB2Z/db6LQfSwsIDn2y5KVhjiPvVIX4xMv+Y4xqnjHFI9Ka3v8lcyjp3aOv5hSVLk0Mnu1Jf8AgMf+gJxhTfE/EhsG/wC37pgUMI29yuc4yKKOEuod3UrpBkbc6gLbEDfphaPjVZVSCOZ/VN9hyOemyuZDGzNosnFLk0cqLJIkkchG6mVyRudt2I9fnihvFqmje5lPIMN9mgX9l18TH9oXSdTkcSDedkH5in+q4eh+J+JE5Wd/t+yoNFAf2+5UbNFCPdqg3wjLf5TjbpuN8Ul//nuPMe5VD6Knbq63mFFZnWmJCy+IeZQqP0LXxstrasMxSwhv+6/yCpZSwvfha+6exMSASAD5A3/fGs0ki5We4AGwXWJKKMCEyzw/3ab/AIbf5Tjh0Um6hS3tCzZKatyppBeNknjf0DiAXPmB39L4weK0clVSuZGesOsPEZ2+3etlrww3KzLjLh5aKs0m4ppCGQrudBI1AX2up6D+HDXA+JfrqUOd225O8efn87paeLo322XeS5LT1PN5IkPKsWaaRUUIbguSqm1rDw9d9sarnEaqDWgqL4hmpS4WkjKomxlZnJlP4rMxCL5Ab77+Qk2+6i62ys/AOdSLDp1U6x0LGoAclXk1cy637AXPisfui1seV4ixlHxBtSGucZOrloNB5+HiU7C4vjw8lv0T6lBsRcA2PUX7H1xtri7wIULxdXmKmfQW5r+CJUHiZiCbL5HSGOo7C1z0xRUzNhic9zg0AanQbD3XQLmy+d+MqiJ6krCk0aRjSY5WJKvf6ywLHTc2vbqRfFfAYpRAZZi1znG9xbMbXO/dy0VVS4F2EbJSgz2JolgrITNGgIjkRtM0YJJ0qxurJcmysLD9sbJab3CXuLWKQzCspliaKlSa0hUu87ITZLkKoQADc3JPpjoBvcoJGgVtyX/+Nyl6npUVfhjPcKQdJHwF3/THj6z/AM04s2m/9OHN3juPk31TbP6UJduUz9icunNQPxU8g/5kb/THqZ9lVDurVSixlH4Z5R+kz2/bEmdkJGcWkKXxNVIwITTNZSsTW95vCvxbb/viipeWxm2pyHmmKZgdIL6DM+SjMivHIyH3WLAfFDY/thOj/pvLNje3+02Tlb/UYH7i3uFPY01lpOSnVveVT8QMRcxrtQptkc3QprXUAkCR6mUFx0JIFyF6E274wOLxQ0sXTRsANzfL/lJ+i06CZ73kON8l1Hkj0srozllZQQQzC+5G4vhXgklPxAOe6MHDbUA2vyVtfK+NrcJsl0pkXcKoPnYXx6hsbG9kALIdK92pKVxNVqD4ibV4R0RS5/oP9cZtecXV5C5+QWnQDD1uZsPmU/ymQmPSfeQlD8un7Ww1TOJZhOrcilapoD8Q0dn6p7hhLIwITTNk1QyL+JdP82w/riLuyVZF2x4pj7elLT0iA7xwSvbzF0BA9bKf0woJejIPfZPTuDQL7myZ0h/tPKChOqpo/Ep7soBtfzulx8VBx52X/wAq4wJBlHNke4/wc/AlXD+rDbdqqsNXVVVPHSQxlo1NysSbuxN1MluukbC/l549iQGm5SgLiLBSuUZOKJw9bNBF0vBpE8rDuulLiPUNrkg/AjEScXZUgLHNRdNGKLMQrQrUcuTQsb28WvZDc+EN4lO+2M/i0JqKNwD8GV7+GZ0zVkBwyWtdb5wNIyxNTyKEkhbdVN0CyEugQ2HhAutiAfD0tbCXC6llRTNcwk2yudbhMvBBzVlxoKCovtHzKNHhSWoNOqq0okQAurjwr1BspBcbizbi/Y5HGDKYhFGwPxGxBO2vMfwrI7XuTZfP80zSMzuxZ3JZmPUk9SfL4dseip4mxRNY0WAAy5JB7sTiVYK6sy9qCNI4JErlIDPe6tv4mO/QjoLXBt2FzMB2LuRduHvURkuXmoqIoR/vHC/Luf0vimsqRTU75j+0E/b3QxuJwarR7Wq8NUJTJtHToEAHQFgL/Cyhcee+GqdzKN9S/tSEn0v9blMVT+thGgSfs5X6PnNNYlkYyRhvihureot89jjXZUdKwYtQlqSXGM9Ve6pdNTVLawWdrf41R/6scNxHqqqpFnrzFiXRgQmMw1zoO0Y1H4nZR/U/phZ/XmA2bn5nIfdNM6kJO7svIa/ZNDH4GcdY5nb5BjqH6Xwvh/pl41a5x9zf2V+Lrhh0cwD2y91MK1xcdDjQBvms8ixsV7jq4vE+1i/jX/3Ex574kP8A4UeJ/wCxy0eG9s+CWzk/32T+BMI/CP8Al3fm5V3E+y3zSWPXrIRgQoSddUE0neS9v4V2H/XGc8YoJJP9XyGQWkw4Zo4/9PzOZT62if0kH/Mv/Uf0OGexN3OHuP4+SW7cHe0+x/lPcMJZGBCSmi1tCn454h/+1WP7A4hJ2VdTi8gUF7YqwHNohYnlU/QAk+Iue3wH64zqjNtkxWgmOygfZpmSU1bAFlDpMnLcdApJGkfG+2++588ZvG4JKyheC3NnWHlr7Z+SnSSuEpxC2dlxnGXzUldPSU7MgmYKoVtN1ZgyLcEbX8P7d8a/CqwVdHHM7M2z8RkfuiVpZIWheU3CTIWaeqhp2jBdkV+bMoBFyVjOxBI6sMP4+QUAzmUxz+jg5UUtM8kiktG7yqATIp1XsCbAqwsL38OOjO4cuG2oWqey/MU1w8tZ445oiHaYsVmnQDdSSfEFV99gQABfTt5jhxkiqJYJXtNjdrRbIeXllr9dB1i0OAWo42VWsh9ptfKor3jeJUIjppIpBeRr28ce9gLSbAg+6zemMOpbDPxSGN7XXaMQIOWVzy7tbjkrLlsZIWf/ANh/U0p5E311y0yhioBcqoAtpuOp3x6rFmUhhyCbw5XE01REszHlK7CTQAG5V9QK6iQDbY3+WO3NgVy2ZCsHsjow1Y0zdIIi3wLeG/8ALq/XHmfiyYtoxC3V7gPTP52TNILvvyCqOYzPUTTSAFi7NISOwZjbb09MbTBHSwMgdkA0N9BZKySNxYnHUqXoMzEc1JVXsvPjZj5Mp0vf/Bq/lHnjPhGGTDy+SXpQWTFnK/oc/n81q3E6aMxlHaSGOS/rd42/ZU/XGpCciExVjMFM8XJNBOBCY0My2Zyy3dr9R06Afp/XC0Lm2LiRmf7JqZj7hgByHL1RQSpZxqXeRz1HQscELmgEXGrvmiZr7tNjoPku8tYaSgIOg22Pbqv7WHyxKAjDhvpl9vZRqAcWK2uf3TvF6XXkf20X8a/+7HjzvxL/AJUf7v8AsctLhvad4JfPB/fX/wCEv9ThH4RP9Byu4l2G+KRx7BY6bZjJZCL2LeEG/S+1/l1xTO6zLX1y9VdA27720z9EjXOghKBl92wFx6YhKWdEWgjRWwh/ShxB15LuvkUrqDLdTqG47dR8xcY7M5pbcEXGajA1wdYg2ORyTtGBAI6HF4IIuEuQQbFe46uJfJYOZX0q9kLykeYWMoP0aRT8sVSnJNUo6xKy/wBpde0ub1bI1lUiIHzCKFdf5ri4scLtiEpty/Ar5sLsjsq/UVR5mtFEZ8IGjoGAJB7b7fsMWwRCMdE83v8AJURtLG2vfdaB7UfEaKuj2MkY3HZlOtf6t+gx534WcYuno3fsdf1yPyCdq88LxuoCunaF/pNNG8K1AbTzRGxIc+IRAj3dyNRBNrWOPVjPI7JY5ZhGa5JURpypZotcamZqYOxdAQCWYaNAaxBtqvbAHDUIIOinvZtm2nkq1TeSOpCw0b6QpWQBWkB2Y2V5CLkgEdL2x52eB0fFA9kIs5vWfn3+Ww2ubpyN14syt9xqLiwL2lm6FzTEl6l9FaSt2XxWQC5cC3hFwBZbjqMZFFJj4q/DNcAdnP8AtlrkuzZRaKMyrnwxxvJmf0MMoMceqZyU+6xSIEKp7auuPSGx2ukxcb2Suf5pWLC3MmgqoJgYxUIqXvsSpOkOrWHut1HnjjWtvyXSXWT3gZ+VleYz97aAfXRt+7jHluNjpuKUkG3aPr/BTEHVie5UjLGIkADaSwKg+uxW/pcWt3vj0Fe27MXJZ04GC9r2/CpLNYOZDIyjxWIlj/MBsw9Rsb91PwxlRuwuAPklIX4JGg6bHu5fmhWt51V/SIcurBc82Mox7XeMPv8ANCB8ca0R6y1qlt2X5JphlZy8Zbgg9DjhFxYroJBuFFZbCaWYPyzIgBGwUkg9iD3B31DHluKcImkYWR6HPwW5DWseOsbFNM8nlq5dSw6FAsq2tt5k9L4q4fwuSBmCxJOp/ur3VETRcuClcsouWpubu27H+gGPS0lMIGW3WLVVHTPuNBonmGkqvIvtov41/wDdjx5r4mP/AIdo/wCr/sK1OGau8k6z8f3w/wDBH+Y4Q+ED/TcPH6K3iX/DHj9E2x7RYya5lRiVLdCN1Pr/ANML1MAmZhPkmKecwvxeq4yrMzSxOhpi7EkrsCoJ9RuR3tbbpjxtdwOollBJIAyyvmttlTE8XDlBU2XSyyFmGnUSWYgD3uth88bMHD3OAbazRb2Vc1ZGwZG5VnhjCqFHQCw+WN9rQ1oaNAsJ7i5xcd13iSipbgsDn1Mx92GJU+BN5H/5eXheU52T9KLNJWFVbtUzlh78paUk9hLIzlj8iMLxzCIPeedh5Kl8gbieedvRIZjLsqRrsilv52sHY+bCxt+bHKZ1nF7jmch+dyjCMy551y9Bp5fRXzNTzsgp3PWKXT8AGZP6W/XGNSjofiCVmz239gfutB/WpweSgMr4hhi5TyUolngULExlIj8LFlLoB4ipN9mF/wB8erLSd0sHW2UfJnkzGZiw1Tk81tK6mDG5W5FwvTYeQx3CFG5Vh9n7zGKsROSItKvLrvrsL3EZvYHSDYkWDWOPLce6COrp5ZMVwcraa/mmoTtLcscAtx/tmP8ADN/K2NqyFhPtAkQiMCSUzGSQyRksYFNzcxfc2bbw9ib73xm8LEv66YvawDYi2Lztn43XKi3RjVN6rNqCVy0lJODYLrSpG4RQoOlo7LsB4bm2PQBrhv7JUlp2SNdVUf0WRKYVIZpoywmMZUBVl3UoB4t7b9j8cADr5oJbbJTmWjTw9VEfeqF/zwD+gx5apOL4ihB2Yfk8/VMs/wAs7x+ypdHQSSglNPhPdrEEbg9D6EY3qirYwljgVnyTMjNnb9ymnqWjKu6lWtZx1V/VT+IdgbEi48sZGEOyB8EgGBwLWm425j+FfOEpOfkk8KG70c2uO25KKyzLb4qXj+RxpQvyBK2oyZIc9be6eKwIBHQ7jD6zV7gQjAhGBCMCEhJUEGwUm3e48gf6EYzKvikVNJ0bgSbX9U5BROlbiBUjw9RmZ9bDSqaStje51K9jttay/r1x5D4h4wJmtYxtu17i339Fp0tL0N873T/ieiH24KgqpDBiRcdRYi9jf03vhD4e4o6klLMOIO9lOpg6ZuG9lB+MKGeMqC2nc7m9twDuV3AuMe3puO09RM2FgNz4W31PPJZktA9jS64yXeNpIIwIRgQjAhGBC9zOq+i5BUTDaSrJK2uCeeRGpHe4iAP+HCb3ZkrVYMDM9lmsNOgURxm+pQZJO+gCw+FxsB2FzjKLiTc+XisNz3E4nbE2Hf8AxuoitnLItgAsjl+m7BdlP8I8IH8N++HqNn9XwCbiYA48wLeuv1v4q4Ze2rh6qH4KlbfN4D/8jjKqBh+Ioe+M/J/2Wmz/AC7r8/sqPCQGUsCVuNQBsSL7gHsSMesSin+MMwoZmj+g0zQKq+MsfeO1trnp533xBgcO0VJxadAveB4laWa9LJUkRXXlkAxkH3iSw67Wtc+E2BxgfEL3sbEWyiPrb7+gOnpzKZpRrldaF/b7/wD5mL+T/th7G3mFJU3j5n5NMvOjMSO6x04UcyILcAStclioGg7Lv5nfGVwZkTeIT4Y3A8ycjntlvrqUVBPRjNNMvhy9YwxLVEx6xzMYI1+a31fzjHpSXXSgwpXiuad43VVhFDHKrRiFYgoNmVTdfGSdTe8TgZbzXXXt3J/l51cPVX5ahf8APCf6HHl6gYfiOHvYf+1/2TDP8s7x+yp1E0kRjlQBuZcaF94gee3UefY7d8a9RJHNia7It0KzJejkDmOytupqCYFSyXkiN9UZF2Q9xY7kea9u3ljOIINjkUk5pBs7J2x2P5z9VZfZHUJT17QhtVPWRkLuTZ4wW0n4pq3O+1sOwSFwsdVq0cxeC1ws4KZp4uSz07EaoXZAL7lAbxn5xlL+t8aLHggDdVTxlridk4xYqEYEIwIRgQmshIuNDHxlrjTaxRABuQb3U483xLhlRUVJkZa1gNeRP3WvS1UTIg1xzU3leerFEiGGW6gAkCOxP8+PPVHwvXSyueC2xPM/ZMfrYeabVuZLJMrtDKUAF1Oi5sH/AD26kfvi6H4cr44Sxpbc73Pd3dyP1sPNGdZmJwoWKRbW3bRYeNG7Meyn9sMcI4BV0lQ2SS1gb5E8nDl3qqaridGQDsm+PbrFRgQjAhGBCbV0ZkAgRrSTERqRa41mxYfwrdvliD3hoturoYy53cm/tszJFeloVLIkac1tF9tjHEt+g3DHfyHnhCYkNsE3UuIZYb/hVAjUckayEiNuY1vtNvcT8n3R3I6db4Szx5Znbu/lZRJ6Tqi7tu7vPfv46qJzOsaVmZFsFUBQfui+xPkSeg+HrjTgZ+nbY9pychjEYDXHM/nsrrlq6eHqv81Stv54Af6HGHUnF8RQDlGflJ90+z/Lu8fsqvllJEVMtQ8ixBggESgu7EXsNRCqANyT5iwPb1RJ0CUAG6kRRZfP4IJqiGU7L9JROWx7AtGSUJ8yLY5dw1UrNOhXvB0iRTzrNUS0zcsqAnV2DWKNt2NgOhuTYjGDx+OSRsXRxB/W329990xS2F7myv8A/YFR/wDiaP8AX/vh3D3D88lYq97SaduWz/R1KJVOGq9Q1uSSLEe9YN4N9roLAC2Mqhe1nFpGGYkkdmxsN9dMhmiYXi0VZy/h4PEsklTDAZCREj6iz2NrnSCEW+2ptuuPTF2eQSQanFXkcdPFIkhaSuKgtFGQVp1BDEysLguQLaQbAHftgDiT3LpbbxU3wWnNynMYepH1gHroBH7oMeU4yei4vSTH/p9z/wDZMw9aF7VScueMPH4HV7MC8e7OTa3Te3Xr6Y16qGRuJziCCVmTNeWuNwRlrslqbLAja2nZJDuVjGpt/wAVr3Pytil8+JoaGiyg+fEMIZcd+nklJ5pKeaKqRmZonVxqjKE6TuCdNjcXG9jvt5Y7A8A2t73VtJKAcNvQ3WucYosrU1dCA0dTELE394DWnkQWQuD0sUXvi2eEyxkNycM2+P8APfktEvDDc6aH87kjGjEAr4gegJAJ9ATZWI/D4W9MZVPx90bjHVtzGpA08W6jxFx3rktA13WiKBIL2Nw34SCD+h3x6GCqhnbiicCO5Z0kL4+0F1i9VIwIRgQjAhGBCMCEYEIwIXLSAbX3PQdz8AN8VSzRxNxSOAHepsjc82aLrpo23v4LC5Btqt5kdEHq5HwPTHnqr4iZ2aYYidze3kNXHwWjDw/eQ+Sc8B5fzKySoawSBdK3/E4BuSd7iP4fadBawepIpGsxzdt2v27vD6q4uacmdkLJuIM8euq56mNCyyShUL2EYVfDHcW1E/etfYkeWJy4cXWO3ms+pLS7rG1htr3+Ca/QS7FqiQllbSETck7Gy+QNx0At3O18RFRgFom270t0waLRNyOdz9fzyTevkFxGtlUHUVXoCNrX+8RcknzsO2GKJmJxkdqrIW/vOv56d3crvmC8rh+FTsZpdXxGtmH7AYxID03xDI4aMbb2A+pWk7q0w7yonhmhqxCXjpVq6aU2eIi+8ZI1DSQ6MLkBh69ceqcW3zNilmg20uvKyaCJrrlckcv3RNLKyAje+kqpe3kTbzvgFz+5BIGyc8CST2rZlkisVAmEi6pHDFiTHYgatza9wSQLY8zx8QPqaeKRrr3ytoMxrkfaxsm6W+FxW0/7Pw+c/wDMcbV0LOPavRoDValn5upJoli1mEIdKmWVRdEYkSgswBNtumMl5kj4lG8YA1wsSbYic8hudtFJwBjIVRoM4dKVSKaldYSV586I7XYl1RAx6gXOwPnj0Zbnqkg4gJSDPszrDy43lkD+EpFGAlm2OoIttO+5bp1xzCxqA5ztFJeyefRVzUz7c2NlsfxIdx8bav0x5n4siJpWTt1Y4H1/m3qmKQ2eWndU2dHp55FUlWjZoz391iLG/wAMb4bHVwskP7gCPMXSkkYN2OCWizuSNbBIvkpH7A4Wfw5upelnUjHG5JTfM6sycsiTmeG7KPCEb4dz8dxb1wUUdiTh8CrIIwy/Vty71pvssrvp2XVGXMdM0H1kBbsCdSHruEcWPowGLnDC5aAs5tinlFU2UvpIV9pF2OlgdLBg3hYAggg9NyCN74vGeFmcfqIu0Ns/YjMHw15FFJUYD0L/ACUqbMum2sAX06eYPjy3PMX00MR5Y8cC5jsQNjzvh/8Am3qn/cAea07Jqqx8vmbqALsI5QxXzDJLZhbyBONaHi1dC/o2vxZ5Ym68rOGt/JLvpIX6tXa021xMP8ULj/mBKn4jDzfiacZOhB8Hj5HNLnhsexKJ6d0Cs2koxsHRtQv+gONPh3H4auXoS0tfyKVnoXRtxA3CSJ3AAJJ2AHU416ipip2dJKbBKRROkOFoXrAqdLKyta9iO3mCNiPhiqjr6erBMLr21/spzU74u0EpT07yFggFlF2Zmsov62Px6YS4pxqGgIY4FzjoAraejdMMV7BH0a4+2X/BFI/7iw+eMh3xPLewht4uA9k4OGs3cVzFHGVLayVBI1SSrGu2xsE1Odx88JVHGa95w3w9zWknPvNgEwyjhbtfxS9KbIp08vUBtYxX9NrzSH4WvjJmLnyHE7FbcnF87Mb53smQAMgo3MKpShsCY0OwAADtfZUQHqWsLsWYk223v6Xg3CySKmbyGpPiTt3AAJGrqbf02an2TzjSq/szKVp9dqmqYqzX3Bku0r+ZCr4B/gGPQSOyLlST0ceWyzKaVAgRikMVrBXALkeinp+hPwxmta4uuLkrDa1xdiF3O7tPX+yYLXxIQkV0DbNO3Ufwg+Z77AdbHDDqeXDjePAJgwyOGJ+dtAmtWsnLhBIZLHlkDxHy1epFunfDFEWCV18jvy71ZFhL3WGe/wDCvPtScQx0VGP91FqYfLSP6PjF+GAZ5KisP7nWHz+oWlVdUNZyVEp5tLKSX0jsj6Tb0Njb9MetSitn+1sjvVP9JmWF4nCU8js3iZdIVRuthubjT8MV4BYCynjOZTz2cZbdY2NMA0tUvKrSV8AjsSlr6hco6iwsxbe21/O1cpk4q1jJrYW5tzz18tCPDZNxNtFmF9AY1lxUL2iUv1g/vH0VJ4WjllYKVIjuUUatlYh33vuAe9iMTjUTQI5hEZHNcLZn3tr+eBsjOovZY5wxmiQxzqTBc6WiaaIyIGjLDUoCtZirNYkEdL49OCXta4i1xn5pHs3CRruJ6yUaXqZCv4UIRfkqBR+2JhjRsolxO6RyLNDBVRVBJJWTUx7kG4b9QThWvpRVUskH+oW89R72XY34HBysPtVy0RVnNX3KhdYPmRYN/wDE/PGN8LVRlo+id2ozhPht9R5K+qZZ+IaFU+neRQJQttLHe1wCLjxW3G29/hjYmfHLeJ5sUm/A68ZOqGeN9BZXDFyZJFOxBv7oufTtt64qEM8d8By2XA2RlwCLWyCf8NZ41BWx1MZLRI1mBHiaJrax8e4+AxcGyOjBfqmIXEAYtd1sfEVOsdQs0ZvBWeNSOnM03IH8aDX8Vc98didsoVUf7woxgY9wCUvci/u+oBDC3wF/XGHxbhOMmaHXcf2I9L27kzR1n7H+RSOtBdCWZHvpOu/vdVsJLDrtfrfHnbONnCwI1y5b5t9eS015Sl/cVrSagouFHWwBvfmW77euCTB2yLtsTvt3Ww+q6pevVlKwBZCsZvfSxMjNuX2B23PzvhzgRpGk1s8jQ45AX0GmiRrOleOjYNdVB5n4n0G4sLFSLdTYgg+ug4162ojqZIujddpO3eR9LjuUKSN0Mby4Z/YLuKYxlIySVDNovckDe6juR9mQPO+K6dsVNxGR3ZAFj7EH5+y7Linpgd8lLUjMrlCkhWUaHXSwNjsGBt1Fz8vhhTjbqOrjFTFK3GzMZ691lGjbLEcDm5JjmAeJnRnLMraV90k3sQbsdY2O9tuuMiAsla17W2BFzrlz0FvC60khcaeUCwNvE2qxF+p3kAJN+m3XFmd+kIHdl6ftvlzXEuDzNluI/O/vemwFx6kt6HGxwrhJeRNNpsOfroPC3gkaurEfVbr8lLcMZeKiqBI+pprM3kZesa/4B4z5Ex49LK79oSNMy/XKzH2gcRSZhXyyQ3MMAMcZUC4UHxuCT95gdxvYD5rv6MW6TdSqXsya5VaKMGN5Qy+FgpBPia9t7/P9ji/p2slETWqous8MtqPJP6aBTBIR4pXXa3RB1Go9F8zf/TCU8xdMDsCl3vPSi+TQfX78lLez/JDNmUcbKtovrWsb2sQQD2vqKn54W41xBsXD5JGCxd1R56+10/S2lcCNPskOOc1FTWzSA3UHQp9E2v8AM3Pzw7wSj/S0McZ1tc+JzRO/HISluFxlpimFcZll6xNHcj3elhtq1fi2tbcb40nY79VQbhtmq1ewucTUFtPssy2PVCEFQeUheWOYMqxSuBYoptuQX6Ai1zcHr5WhEs1VLPI1hGjXCxJHiPrmtEgNaGi61bGyoKB42g1UrPseSRNpYXV+X4tLD9wezBTva2F6uDp4HR3IuNRqutNjdfP/ABxl0sNWzSiFWnAlCwklVB2tuBvte/cknbpir4eqo5qTo48XUyudTv8Ag20VVU0h9zuu+Da2giaVq6F5vCOWo6X3vcXG/Sx7b423hx7KoaWjVV6RgSSBpBJsL3sL7C/e3S+JqC0OkAzLJzGN6ii90dyoBsB53UEfFRjxsp/wvjHSHKOfXxvn6HPwKdH9WG27VQqGsMTEgkKws2nqPJh6jy7jHpaym6QXAzCzpYhIO8afZPqqkjbSzLZup0EhZFPVlsfeHvW67dxjNjlkbk0/wUsySQXaD66g8voiryO32T6r3IRyLm34SP8AX9cXxcRd+8ZLsdXftjzCvvstzMVVNLlFQSkiAvTsR4lAOra+xKNuB3X0Bwxiaesw5LVY5sjOak6Z23WRQsqHRIoOwYdbeakWIPcEYaa64us6RhY6xTeroSwIVrA/dO6/Ed1Pwxm1PCopXdI3J3z8U5BXOYMLsx7pmtIEtdtDA9dD367EGO4/mPxxgVFLUxuIdGSO4gj3z9Fqx1EcnZKk6WundrGpYKL23W+25LEDoPTr0HcjJlpoY23MOfgd9AL7nv01OWRtBBT3lrO4SclJhtHKALsAQ2iQdNQ28t9QHQ4ojlfSWlgALQQSNgeY3t9LE6hcc0OBB3USkjq8DJpLkvYsPCCyR7/AE40amUVJldLvhvbuJHyCjHGI2ho0Cd11bOhuKl/VW03tex7bMDsR2O/Q7JwU8Mgt0QPhf8sdQd9NdZ3so2WIOWJfmMfNGZr/ABI5fluCBjTp6aocA2OMgeQH/wBvVVvmYztEJajy4qLM234V2v8AxHqR6dMegg4RGHB8uZ9lmTcQJyjy706qHICqg1SOQkafiY9B8ALk+QBPbGsThF0gxhe6y99pGcrlOXJRRveoqAwd+9m+1k26FiSqj9Pdwtqc1qdltgsVkjdPD44gQAetypPkOtt/XribjHM27c7aJQFjxfI/dOoKSIylVbWi7C1gzbbrewAUd228uuFnVUgjsRYql0sgZcixPp/fuT2tr44wFuruNljUXjj32Jt7x/6dBhaKFzzyB33Kpjhe83zA3J1P2/NVc8kP9m5VJVNtU1Z0x362N7H021P/AC/DGRVMHEeKMpGf8OHN3jlf3s31WxHaGHFudFR8rUJd2gM0djH3Fiw6gge+Be19r2O/THtHZ7pMJbOMp5LNocSRq2lmHVGGxSQdmBuLjwtbY44Dddc2yb5PTpLPFG8ywqz25rW8Ntwd9r3AG+2EuJzOhpXvYzEbaKyFuJ4X0VwNAzLJUSSc2RzyxIFCq0cbNoKgdjqYk3Nze21sZXCKZkFK0NaW36xBOYJy+gTchu5WjGmoLxlBFjuD2wIWEcd8MFElWKlQPTs00tQrAAxOZGVQvoovo6KFAW98Y0c5ouI2ll6smTWgaHLXYeO+6k9mOPIZhZzj1Sz1ZuEKCYkuY0WkPhmmmVFTSwsbSOL6u4CG97eeIPI81NgPkueGM5/s6uuHEkOoxuynZ4ydnHwFmt8RtjM4xw4V9KY/3DNvjy89PdThk6N99kv7SeGxBNzY7Gnn8cZA2Uncr5EfeHobdsJ8A4j+rpzDLlIzJ3PkD9D3+KnUR4HYhoVG0McU0RA1RlfeRSSB+ZVN9j5gXxKZskUlnZ96yJTJHJc58j9z90vTQMsQW/OQe5Invrbpt3t6H0tipxBdfQqt7gXk9k7g6H8/ClKWrLOjxsEqoTqjkG1yOxHUAjZkPn88Sa4xG40U43Op3Yh2Tr+fIrTaurWtp1zKBTrUcurhG7DT1Nu7R31ebIe/hxqxPGuy1ZWCVl2+SQRgQCDcHcEd74aWcvcCFy8YbYgEeoxFzGuFnC6k17mm4NkwrI2GpVNlJXY+usDST08ZHwLg48txSmhhqGkNsCDp3Ft/b5WW3RTOkjNzchcRxeKKLxjlq7PckN9Y2yt3votcetsd4fTRVFTI612ZW/22z9b28EVMz44Qf3FSKRKOgA+WPTsiYwWYAPALFdI53aN13iagvGYAXJsB1JwIUjkRjpoZM0q/Aip9SpG4U/fsfvyGwA66bfiIws92IrSgiwNz1WH8RZu9bUyVEwJkkPgQXJRR7qJ32Hl3ucWhrGNu9Re+57krHk9RN4pH0bWu27WHawsB+t8Z5q44rtiCRNTDHkwX+SUjyiDouqY+hAUfFgLfuTip1VKdbD5/dQdUy6mzfn6J/wAI8NCuq1RQogi8crKPCd/dB+9exGo/mItbdbiFeaGmMru27JgOt+flr6LQpI3SHre/L6X5Jb2g8QfS6nTH9hD4IgOh82+Z2HoB54Y+H+GmjpsUn/Efm76D795VlRLjdloF5R11TTKEoqlxtqeEDS+uw1EIw+sAAG4uQB0sMbVge0FVmNCkn41rDqEjxyagVYSQREkHqDZAcd6NqMblL+zvLJdLVCfR2Wdvo2mRSzLqYDUFHVbndLi4ANxbHl+MPjrKxlES5pb1rjTS/wDY7FOU7SxhdzW+ZdS8qKOIEsI0VNR6nSALn1NsbS4nGBCMCFTfaJksUkfPkjd40B+kCORkZ4lRjYgMocK1msTe2q3Ug5/EaeSWPFDhEjc2kjTnqCpsIBz0WKyIcvqWaSkGh1ZoYqgB7Am6MbE3ZdgRfvY3vhzhda2rgFn4nNycRz/lLSs6N17ZHRcRSVOZS/XzHRGNTyNYRwoOraVAUeQAG5IGNLJgyCpzcc054jo2lcrT0+mnpovDKLnmR2DCR291mYEuANwCR93bjTbU6rrhyGimOBs1jqoDllX7rbwP+E9Qo9Qd19Ljyx5XjdHLRzjidLqO2OY5/fyPNMwPD29E/wAlUM6yqaiqDG50yJurL0ZT0YX6qbdD5Hyxv0tRBxGnErMwfUHl4hKyxWJY8JSmzNSbteKS1y6C6Nbu69h6/vhKeldF3jbmkXwEDLMcjr5H88E6qdEgDSeBh7s8Zuvpv2+DC3rhdt25D0/PoqmYmGzcxuDr+eCk+FuK3y6qDyW0OAJ1X3ZUHSWP/wAxe69xcb7YYgdbIafJO0kgbkOz7g8j3d6veZ0aU5SSEhqKos0Lg3WNn3EfojX8Hkbrt4RjSjfsVdUxfvHmucXJJGBCTngDix/+3/8AvTFE9PHO3C8K2KZ8Ru0rilpVjvp79Sccgpo4AQwars075TdyXwwqUYEJbJcp+myEOP7pEfrSTtIw35Xqg6ufgu92tTI/YJynh/cfJZ97TuNHzOo5FLdqaE+Gw2dxccw/lHRR8TikPazNxV8sjWDrGyrFHR1UW6obnqQqaj6XJNh6C2FpJIZT1ne38pCSSnkyJ+acvNKN5IL9ryykgnyAO1/gMVFsejX+gVYbGcmv9B9f5XNE9TWyLAgHiOlUTYG3UseukfLp0xdhp6aE1E2gz/O87JmKlYHDCLk81duJ6yPK6QZfTG80i3qJR6jceYJGwHZfjjE4ZBJxWr/xCoHUaf6Y8PtvzPgtCVwiZ0bdd1T8op4UAkq0mMDhkRogt9YtdhqIB036dz8MexJO2qTAG6vDVNc8AeCeKtjjHUxI+tR0EiuvMjlHxs1uurrVZt8xZWXdbLNVSuzCTNJIYI4KeKdyRrRSmqykjUTqICgMbC99vIYpq6mOigdPJcgf2QwGVwAWuez/ACMCTn/R4IDFGacrHZizqwu99IsAAbdSQ5vbpjE4RE/A6Z0heH5i+353ZJyQi9rK/wCNdVowIRgQk6mBZEZHAZHUqynoQRYg+hGBCxfj7hVmZ41iqJakuPorGS6cldBcXZ7C1yDq8Ra1iRbGHiPDKnpOqynPayzLs7d/plZTc0SNtuqHT55NDC1Oqoi69T3ju5ddvFqv7vS1gB8d8epaWyAPBuCMvBI3Lck7yXKKismgaRZWg5g1TOCURF8T2J8IAUHYbX2x1zg0FDQSVxn+VsAaxI+VBNK3KS9mC38LAE6tJ7Hz+WBpHZKHDdWzKczhziAUlWwSrX7Ga3vWH6XPde43G/TxtVSTcEnNXSC8J7beX8cjtock2x7Z24H67KkZpl1RQyvG40MRa9gQygmzKfn8r7jHo4JabiUTZYzcfLuP54JKaDMNeNNEhlbQquhkCv0VwxTV6Mw6H47HFVVBI12IZj1sl5xITiBuOWtvJLVeUoVI+uiBINiodL+YK3t8b4WZKQb5H2+arZUOBvkfY+6s/s/4pFJqoqzRJl8111AgiIt1v3VD1P4TuD1w4JWvOQsVowzh+R171cq+jaklEUh1Rv8AYTH/AHgtfQx6cwD+YC46NZuN98il54cPWGiMWpZGBCMCEYEIoaJ6uUwREqq/bSj/AHYP3V7GVh066ep7A1yPtkEzBDiNzoof2g8RcxP7My0BaePwTyg7G3WJT1O+7Hudr9bpSTMj7SvqKlkIsdVm7ZO0I0icD8qu4PyC3uflisVEbtY0n+pbIblnsPmvC88QuwZk/EzOp/UkE/yk4gRG82br5H6ItE82bkfAH6fVOKATVTiKnhtK4tcMWe38TW0r5k/tickUVNGZql9mj80Gp7gpx013WvfutYK9zSw5FAYoistfIou1tox/oo7DqTudsYEcc/H5xJIC2nachz/nmdAMhmtMltO2wzcVQ6HL5qppZArSaAZZSD4iL3YjzY79vPyx7VobG0MbkBkElYuurPlmccyaZQyPl6pq+iyX+zRduUuxEoNwWU3uWY3GIlth3qQNz3KNaEUuivoKghA+jS5IlV9mMbAACRdJB1DYj1xLXquC5p1mqc4V4Yklu00Eby1yc2nm5m8P3i5HVWu6uNNztYkY8vUVJr6wRQPIERs8EZOzsfHQjPmnY2dG27tSt0oKJIY1jjUKq9ABYbm5PxJJJ9TjZAAFgopxjqEYEIwIRgQojiXKPpER0MUnRW5MisQVZlIAPmpNrg3GwPYYpnp4p2YJW3C6CRmFhPGfDWkvLT08sccCgVJlcFuY1mv7x1EKwZmBsdQPnjP4ZXS00gpa14xuPUAGVtPIG1gO5RniDhiZ5px/tDEiR1JkaRhEIIqEErFHojVHMovZ42uWC28WognY49FhOnul8QtdRiyVcrCrZEqJJX5ao6CQi42Aj6Ip91dh0Nul8S6oyUczmmnFVFFTzhYZRqAHMRCSIpB7yI/3gD3G4Nx2vgb1m2cMvn5LjrA5KzZPxbBWRClzMA2Fo6nuD0ux+6fzdD39fJ1fBqihlNVw0/8AUzY+A38NRsmmTtkbgl9VD8U8ET0njX6+nPSVBew/OBe38XT4XtjS4Zx+nrP6b+pJu0/S+vhqq5adzMxmFVldlH1buvkFdgP0BtjWfTxu/aLpcta7tAHyCfpy2QFg73OkvNzGGryUKbfv6YyHtex5GQ8LJU42uIFh3Cwy81buDOMY41bLsxBejYgRyuCrQk2K99SoD7rXuhA+Tkd3MDlowyh7Bf7q21dJJSuscza0b7GoAGmQdla2yyW7dG6r3VWWPvkUtNBhzbovcWpZGBC8oqWSqlMMBtp+1mtdYgd7Ds0pHRe1wx2sDW9+HJMQwl+Z0UHx3xvFTR/2bljaVB0z1Kkki58ek9XkO5Z7/v0WdfCXJ17gxuSzZHEZKRsJYl90tqINxc9GA636DEI6YytxO6pSOEvGJws4/nJOVzV1HgSKP+FP++JDhwJ6ziVWaZp7RJ81K8O8JVWYNrOpYx1mkvpA/INgf8Nh5nCdfxWj4Y3Dq/Zo18zt+WCdgpi4WaLD89VZK/iKmyyM0+XBZJjtJUmx/Q9GN+w8I9cZUHDKvisgqOIXaz9rNP7eOp7kw6VkIwx681TMny6Stn0c1eY9zqkfxO1iQBc3Zz0Ax68BsbQGiwGgGgSgBcVNcPZjTieCJqWSnnEix8+GoZXViwUtIrqVO53BsLXFsDgbE3UmkX0SnEOWxTtUTQqKaaBzz6eSyi2qyypsBdtrx26ttcHHGkiwOaHAG5CT4fpHrCtUYoHpqVwjUwOlX1dSF3Gq7Bjf3ioXtth8YrsLhRMJa+QZOG2f4MtBmmII79c6Bbbwhw2lKrMYkSRmayqxYRoTcRqTso7kKAL/AAGLqOnMMQa83dbrG2p7+fic1Y43KseGlFGBCMCEYEIwIRgQqtxhwslQOYset9SGSIyMqTKl/CwvoLDYgsN9IUkDolWUnTNJZYSWs11sx+e2qk11tdFiefZW1HItcI4UgapISnZtRQxkgq4tpsWRtlJ03AHpHhfEcTzQykmRgzdsfy4zOqrmi/8AUagZzBSQtJRtJ9IqAyuz2vAlwSi2NmZjYiTrbyN8bmEuNjolrgdnVPKtnopI6CiUfSW0iaXSrO0jgHlJqB0RqCOlrm5+PBZwxO0Xc29UJlntLTyTGNJIo2iTTPUG4jmlGzFERTpGq4uosd2t5yaSAuOsSnGVZ5XZXov9ZTPfSCdUTjuY3HQ9dvjcYyOI8FpK/rOFn/6hr5jf596sjmfF4KX5GVZncoTRVJ+6bBWPna+k/Kx88Y3ScY4Vk8dNGN9x9R53HerrQy6ZFQmccA19OtlHNiDaxyjfcG4YqQGv3sLj44cpuOcMq3XccDjl1svfT5KmSjc04rXyt5Ks5lOCTrRkkHvAg2ufQ7gHupHqO99OOKSLrMOJvduPzdKRxujNtvf85H1Vp4H48FPF9FrFM+XuLWO7Q+q9ygO9gbra48sMvjyxNTrX/tcr3WUpp0WVZOfQuLx1ANygPQS+g6CT+ax3PWSbFLzU9s2rrK6N6y5jfl0y35lTtbb3livsSOhc+FbHqRYdfJbILkNPfN2iqnGXH6GM0OV3ipV8Lzi+qTzCE+Kx7ud237bmMcZdmUy94bkFQaOZo2HKtqtpAte97bAdb4nPTskb1sgEpIxsgs5WLJeAq2oAtFy1/FL4f2sW/bGVVfEHD6QYS/ERs3P30900ymkftZWH+ycry3epkNXUDpEnug+q3tb+M/K+Mn9ZxbimVO3oozudfW1//aPOytwQxdo3KguJeN6isvGv1UAH2UfcfnIF7drbDfvjW4bwCmoz0juvJ/qP0H11VUtQ5+WgUTDRrFy5JtDo8bOqKx3KkqEcrbT4uoBvbyxt3voqbW1UvliQ16tEsSU9aoLwvFqVJdA1GNlLHTJYEqw6kb4ibtz2XRZ2W68rWWvgaoLLHVwKOeWOkTL0WQf+cCLMtvFcEYB1TbZB6wuk6Iz5kRFVVhihEbMksw8LFLLYMdIcrfckkgAj4ZPE+JCjb/RZjdcAgHMX5jPXbJXxRF/aOS2Pg7h/Xoq6inp42MUYjjRSdNrsGbUq2YarAWNrdTfZbh3D/wBI1wc8uJJNzt/fdXvfiV2xpKCMCEYEIwIRgQjAhGBCMCFWs74YDTLVU6wpUKrhi0dxIHC+8Vs2oFRY36Fh3uEeIUDa2LonOIzByUmOwm6xHOuD28AphLNKUaSoi5YQRG+4UG1hckBLsdtrjFFJxd9OSytGBoIaw5m9vn3nIKEkAdmzXdJx8TRlJqgAivkVY+Z1XSRpeRO6yMtlN9tyR1sPRYdBslcXqucgydXkWlmjdWmCSc4MByoguvXZhYqVN23FtIA3uMdc7cIaNik83V66WaWnjJhgVUjQDcRr4UUDqSQC5t3JwDqixQesbhccX0kcDxwKiiSOFOcwvcyEamBF9IsCo2F733OBhJzXHgDJI5NxPVUthDMwUfcPiX5A9PlbCNZwmjq85owTz0PqPqpsmezQqzwe0wyDTWUkMw6XUWP6Nq3+YxhO+FREcVJO5n5zFvkVeKu/bbddNmmRze/SyxH8mof5G/0wfpPiCHsTNeO+31H1RjpzqLJbL+IqPLgXy6pdkb7SjnjlMcg76G0fVyWuLklTtfDFIeL9JaqiBad2ubl5Ys/IX8VIuiA6pXeY8W0uYrprJ3pqRfs6KCOS5A2BmcIVPmESwG17kYsrv8TDg2kiBHMub7DFf19ENfFbrFNVzDIovcp5ZSPxarH+ZrfthM03xBNk6VrB3W+g+qjipxsSiT2kLELUVFFF5M3X9Et/mwD4XfMb1lQ53cPub/JH6oN7DbKu5zxbW1I+tlYI33UGlT59Oo+Zxs0fBaGkN44xfmcz7qh88j9So9smmWJpTEyxKFJYiwOs2XT539PLGpiBKrsU94ezoRB4JwWpJ7CVRbUtvdljNvfQ7i9welscc2+Y1XWm2R0T3i/L+UkIRVEIZ+TIpLCVHCsHuTueoIsLG4sMRYbldcLJrkstNAYqozsJImuYNG5ZdwQ+yhD67ixHkcddc5IbYZpzw9wy07RVFQjmklkYEwm7k+K1lUFtF7i63PwG+MLiHFnYnUlHnMOenfmcr+OSYig/e/RbFwXwuyRwGZn0Ql+RDIigqpZlRpCNy3L6Da2o3FxtCioGxPNQ8f1HjrZ5X1NvP+Fc518tldcaSgjAhGBCMCEYEIwIRgQjAhGBCMCFEZ9kK1IJ1vFJoZBJGxBAYd7dQDY+fkRiielhnAErQ6xuLrocRosj4q4MjVkEwp8vWOA2eOxWZwehuE8QAvbdiG9MZLH1/DtMU2N3f1R72v6Cyk5jJNcrKoyVtbRwiOYPHFUxEKshB8LAatBveM7rdduouMegpa6mq3O6F1y05/m/ilHxvYM9044ZloxLTNLI8fKOp0K3SRlZmUhlN1vdVIK9B1OG3YrGyg22694SqopcxSWsLkvLqOkKVLMbnXqOyfC+2OPBDbBDCC65XPHf0Tnj6Do5AUiyhtWoHfVq63+7ba2Ox4rdZD7XyT/ifLAaegRAvMCyRu5tuUKlizddKXYC/RRiLXZldc3IJLOOGIUqJIo3ZIqeFXqJn3szAeFUFrMWIUKW69xbHWvNr80FovYJhR5FDOYeVUFedNyQssdmU2Bu2liCp1LYj18t+lxGoUcIO6Mm4XeesekZ+U0evW2nVbl7bC63ubAbjqMBfZt10NubLjL8hWemaaF2kkSRVeDQFKq5sJL6mut7A7eHqbjAXWNigNuMk8y+GjeWel06NZ0U9RI99LKbDWAAoWQ7agPDcdccOKwKBa9kxz6CVIqdJtQkjMsZVr3XQ4Nt+3i29LY60gk2XHA2F1Npx6RlxolhQBdIQuBICLkvqEgIvexFhYYj0fWxKWPq2VLxaq1JZfz6kRUcZ1AyFo1J2Vivi37C25HzwnV1kFLG6WQ6a8/RWMjc+zQrbwpwgVlhazNWx1BVoXQmAKobxlwhFgtmDX96y2vjAnqajiRMUYtA9tw7f588iOWd04yNseZ1Wt8O8KRwHmOqmYyNJ4C3LQvf3FJ0g2Ni4UE3Y7Xth+lo2U7GjVwFsVhc+etuQvkhzrlWPDaijAhGBCMCEYEIwIRgQjAhGBCMCEYEIwIXEsYYEMAQexwIVPr+C9LrJT6JCI2i0VLuyqrFSNBsxFrWtbxC1ztjHq+DxStwxHB1sRtv+bKxshGuazGt9nwBpYU1wysGE0kynlllUG0e9iTuQFNtIJ6jHH8TraLpZaluJgIDLWv4k/caqBhY+wGqqNVk08cQmZPqjIY1lU3VmUkXXuVJBsbb42IOLU00nRB1nWDiDtlfPvG6XdA9ovskcskjWVDLr0KwLBAC3hO4sxAv23ONC+Jt2qnQ5q4ZFmcVQaWndlW08kk0jkKDG8gcxrc2u5Avv02vYm8HAi5VgINgmlPWvVU2ZmxM8skczINzoWUlgLdQl1J9BfHbWIXL3BUJksbJU0pYFQ00bC/ccxRcenr3xI6FRGoV7yKoV6mgqgRzKx0jmXuGgVkk+Tnkv8vXFTsgW8laCLg81TeC6t6V3qgCVgjs6b2cyfVhG/LuWP8AB52xa8XyVbTY3XXFmTLA6SRG9POokiDEa0DC/LcXuCvS/fbfHGOvkdVxzbJLOeIDUwQJKLyxagZdrupA06vNlA037gDHQ2xyQXXCb5TkVRUycuKJi+jmWYaLpewYarXBOwI674z6vi9JTMxvflfDlnn5clYyB7jaysXDfCMcjUzuTVLIrGWmhNpI9It4iHBsG8J3Bva1xfGTPxOsqTLDTMwFtsLjoR5i2eo1yTDIGNsXZrSuHeAiIIYp7LDHK8qRDUJV1M5RWlV73CvvpseguQCWlFwwGY1E5xOc0Bw/boL5eX1Uy/LCFecvoY4EEcS6UHa5PU3JJJJJJ3JJucabWtYA1osAoJxiSEYEIwIRgQjAhGBCMCEYEIwIRgQjAhGBCMCEYEIwISNVSpKumRFdfwuoYbeh2wIUDmHB8TENEzROknNjFyY1fe55dwCCCQRcWvcWO+EZ+G002Mubm4WJGqkHkKq577PZJFqfq4JpZyJOd7jqVUDQgINvdsCX+8S3TdRnDJYZIzBKQxgIsd9fw5eCkXBwOIaqr5jwBDzmJirKaAxARALzC8oJuCBzCBbTsbBjex23i2p4xDC0FrXuLjfuGVtLd+e26iYoXFQtPwgVak01WiZyRMdJH0ZghNiwIKkkFBcgkkWxfJxupj6cvgNmad+dv5y2UBTNys5Inh+oVZKoVUZkjqDGCWJdrNp512J2t4wd/CL32xYOPAyMiMTuszF4ZXt9PFc/TanFunL8K1MdRUAVkavBFzhIrspbWCSosRobbc3PVT3xS34kY6KN4hd13Fvha2emevz5Lv6UgnrLuDhhiYRJXER1Cl6jTrPLYDYS3Nrk+HU9twRgfxyoLZuigJLCAO/P8OS6KZuV3apeh9n4dBZKmSczXChNEcsCv7wcqFUuguLuDqYdBiZq+JySWDA1hZruHEeOxy00QIYgFb6P2eE/SQlLDHFUAIFnN5IgFsWXTqFifEF1A3Fyd7BZtBWSthdPMcTCb23zuPPbTTwzsxMF8IVtg4NQsGnlklZE5cZB5ZVdrgmOxYtYX6DYWAw1BwmlhDmhtw43N88xouGRxVgpaRIlCxoqgAKAoA2UWUfADYY0lBL4EIwIRgQjAhGBCMCEYEIwIRgQjAhGBCMCEYEIwIRgQjAhGBCMCEYEIwIRgQoTiP8A8PUfAf6YAhVPMP8A+wj/APQt/kOOboVa4f8A/A5d/wCrb+uK4uwPzmularRe/Ufx/wCgxauKWGBC9wIRgQjAhGBCMCEYEIwIRgQjAhGBCMCEYEL/2Q==">
            <a:hlinkClick r:id="rId4"/>
          </p:cNvPr>
          <p:cNvSpPr>
            <a:spLocks noChangeAspect="1" noChangeArrowheads="1"/>
          </p:cNvSpPr>
          <p:nvPr/>
        </p:nvSpPr>
        <p:spPr bwMode="auto">
          <a:xfrm>
            <a:off x="42863" y="-1371600"/>
            <a:ext cx="2857500" cy="28575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1754" name="AutoShape 10" descr="data:image/jpeg;base64,/9j/4AAQSkZJRgABAQAAAQABAAD/2wCEAAkGBxMTEhUUExQVFhQXGSAZGBgWFx4YIRsgGx4YGxseHBwcHyghHRolHh4eITEhJSorLi8uHB8zODMtNygtLisBCgoKDg0OGxAQGzAkICQ0NCw0NzAsLDQ0MjQwLCw0LC80LywsLCw0LCw0LCwsLCwtLCwsLCwsLCwsLCwsLCwsLP/AABEIAOEA4QMBEQACEQEDEQH/xAAcAAABBQEBAQAAAAAAAAAAAAAAAwQFBgcCAQj/xABLEAACAQMCBAMFBAUJBQYHAAABAgMEERIAIQUTIjEGQVEHFDJhcSNCUoEzYnKRoRUkQ4KSorGywRY0Y7PRU3N0g5OjNVVltMLD4f/EABoBAAIDAQEAAAAAAAAAAAAAAAAEAgMFAQb/xABCEQABAwIDBAgEBAQEBgMBAAABAAIDESEEEjEFQVFhEyIycYGRofAGscHRFCNC4RUzUvE0YnKCJJKisrPiJUTCFv/aAAwDAQACEQMRAD8A3HQhGhCNCEaEI0IRoQjQhGhCNCFDT+KKUMUSVZpQxUxwESMCL5ZAHoAsQS1hfbuQNUYjExYdnSSuoNF0Ak0Cr/EPHbcsSxpFHBJLyY55nIKsGKFpISqkKCr7Z5XxyC3YrnybZiEj4Yml7mtzW0NgbG+41rTurasxGaVKrXGfaI6+9AVqiaDphWGJTHOSoNzkHNwxwbFwBhfztqMOK2hO6BzIaMd2q7rnu3XFr1ouO6Ntam6iajx/TCYANXy03LJKmVlYSk97s6tYLcWDYqbFV89VjBbakgIdI1r83LTwGleVTvXOlhBUSnjhDHAJIJJJA5NWzS3FQhy6T+MXKtiwCjDEdJ0xJsraDpJiJ6Bwo3Wxt5aEVF711URiI6CyTk8aJjNhTskhkBpnEpUwR9F40YbxqSrHBOnrI7DfrNk49skTjiLNbR2tze9NDqBU3tVcOIjobKWj9oFOZn6a2Kn5YKJHMVPNGV2OEnYggbsVuCSL76X/AIdtiOBrWyguzVJPC3Ed9R4BT6aElSfB/aNf3UNXESSgiqM8SrHEccrocVUHIYKcitmu12tqc0u1ITO8xBzR2Kb78jXS5310sutMbqAFWjh3jxzFziIpYVn93Lwsc5CzhEZEItuWXpy3BLA2sDxm2AJWwzsLHFuY10Fie+lB4Gy70dqgqwUniunYlZb08oIBjmK5AN8LEozJix2DZWvcdwRrQw+Ow+IYHxvBBsN1xuoaFRLSNVO6aUUaEI0IRoQjQhGhCNCEaEI0IRoQjQhGhCNCEaEI0IRoQvCbbnQhVbjHjaJI5XpUNXy4jIzQuhQfFYFstzdSSEDEAdrlQyeJx0GHkZHI6hdYe93C/wB1INJFQqH4i8exiULLOatOTdDQsYQkjE3yIm77DE3LIL7HK5zGHamPYHRjoS1161uPLdv3Fdc6OM3NVSh4srZPdEhsklPGYozBHdnuFBBUhgRZAcQLXF/IW0Y/h3CNMpkq4PNaE6XPC+834W41oOKeaZRoomCieScQyNy5HksefmLO9t3AUsGYkXNvPfbWyyKOMVY0CgpbgN3cqCXONCU8qeBNA9RDOrrPEmaKpGLAFbtcjqTAlxbuFI2PazNWhCCymqh9SUEpT00khIjjeRgL2RS5t9FB21yoGq6ATonvHOCT0sjxzRsuLFc8SFbz6WIsbjfbXGuDhZdc0jVOfClHFI8/OjEiRU0s1smXeNbrupHc2H5648kUousFSmYgT3YyFWEnNCKQ3TbEs11Kkm3SAch8W97a7W9Fylqp/wAQ8MmM0Lo4vVorRsbgxvdRbJLnYsjBgAeobbbwOV4c1wqNDzClRzaUKcQcar7VkUbiq5qYTOEabpsUyTsQlja5Ur29bnIl2DgnujcAWZDUAGm+t9fnVXNxLxUaqz+H/HEBlOEh4dHygz2CyCWUG5PUrC9ibtYSSXG4xGsx8G1cDH1T0xc7fWw8xr5NpzV7ZInngtD4H4zLpA1VGkPPiEkbJJzAxxRmUriCp6rgDMYqSSOxdg2rhppJIwaFhoa0A1pY148aILCACrVTzq6q6MGRgGVlIIYEXBBGxBG99aKglNCEaEI0IRoQjQhGhCNCEaEI0IRoQjQhGhCjeN8bhpkvI65EHCPJVaQj7qBiLkkgegvvbUXuDGlx0FyhZv498WlfeIah3hkMKmGBAJY5cs75ty/hZhgytiMR07knWHHjMTtBzHYMflElryaAjjv3A1bSt9VY4NZXPqs84rx2pr6hin2RliEbxxyYKyRh3JlZmCkAFiS1gFFu176mz9h4fBxhruuQcwJGhNNPIeN0tJiHvPVsk+F8MiSrhirN4pMDnDKpWz7BswCGQNdWxIti1jtvsEmhIVIaAaFOuFUDpDxWIjGoijUEKTsiTKKgAnfC2N/VR530E3ad3uik0UzALmRzU8NZ2J59E6KJD3MMxYKpPclJB0k9law0aO71zVvcpyk4vDUTinrDijjOmnPeIVUd3hc+cJEjKD9xgPL4YFpAq33RTzVNCqAyMpKsLMDZh6EbEfv1cqU+4BxM01RFOAxMbZWVimVuwJH3SbXHmLjz1FwqKLrTQ1TzxZ4mkr5EllAV1jwIUnC4JOSqScLggEXPw3vvYcYwNFAuvfmXfg9xlVR5KrzUkkUebBQzs0TBcmIALBWAuQLkDz0P3Hmus3hIzcMlIgpFGU7SOSiEPjzBEihihIuMCxHkGF7b66HC7lwtNgrNQV6TQVbEj+ZVBqoMvwFHijQDyAdYTb56rIoRzspg1B5KBoP5vw6WQbSVUgp0PY8uK0kxB81ZuWh+h1M3d3KAs2vFL0Jh9wklngRkRlggwPLkeU3klYygEkKhJxdWUZIANrnhrmoCuimW678PtVwzzzcOyqI6cGMcwF/s5GOJVFYdzGDZD87WvbN2hsrDYyPJKMtTmq2gNRxtz3q2OV7TUXCtvgHxWXenip2kM5jc1AqJWMTWsTyluQDmbgIFsuV+1tYuIlxey88k/Wis1gGo4VOtgKGtalMMLJbN1Wm+H/EcNUq4solKklASfhOLlGIHMQNtkB5re17a2YZ2SirTwNN4qLVG4qJFFM6uXEaEI0IRoQjQhGhCNCEaEI0IRoQoPxNx406OIo3ln5TSKiLkBYHEvuNi22IOTWawNjZbE4yHDAGVwFbCu/3vOg3roaTosc8X+MVvPHFMtYtTAEeaRVUx/pLKuCKGADFgCLqTck3trLwuAxW0HsxGLBjMbrAbxY7yacCd43LskrYxlbeqrfC+GvLVrFU8wyMpISSTF3bll4Y2d7lMziovvZha1wdeoYyOJlIwAOQtzsEndzusl6svSVCT+5SQLYo8M6Py2yVo5FVmALK6EnzsSbEgDUx1hSqD1TWiXrKGhqYpfdVqKeaKMymCZhJGyCxk5b/GHC9XV8QH5jgLgbrtGkWsUrX8YKtTV8csRqWi5dRCxzLlLxFpFG2EsYUlSQb7jyOgN1buXC7Rw1TOiWSeOWCgpJQsrqZDzOcLR3KRhyiKiAtfqJY2W7bb0YnFwYbrYiQN79fLU+AUgHPswKfj9ndfMqGqmiiRFxUM2WA9Aq2QD6NvrAm+LME05YGueeQpXzv/ANKuGEee0aLz/ZDhUQtPxMMw78ooLfl1kar/AI1taW8OEoP82b/0Xeghb2npfhvgWnriBQc4wffrJjZdjYrDHipkfuCxsq28ztp7A4jabyXYrK0cAKnzqfr4IdFEOzVL8W9m8VEzNOJ5qPc+8RG8kI/40QU5J58xBtbdfPVuNmx7W5sKWkjc4a9xqPXzXGxRntJgvhXhEo+x4niT25rR/wCBCX+msz+MbYjvLhKj/LX6F66YITo6i4qfZbUgBqeaGZe4IJjPyt8S/wB4anF8W4XNlnjcw91fsfRcODdq01VY4rwqsps+fFLGHFnZhkrdSvYuLqTmqt3vcDW/hdoYXFfyJA7kNfI0Pol3xvZqFxxDivOSnjKLGkCsgwyIs7Zs1mJOZJJJy32sBbTQFKlRLq0T7j8qymmpaS8sUMYVCqkGSSUhpWxPUpMhC4nsFXyI1xtqkrrrkAKS4vFTxwe5rOyPSEzTsq5Cec4JaNwwIaJjy1uLWzby3iK1zU1UzQCnBRqUPvoqKuqkSGO4USMpKtMccUxALN0AszC5HxG+4PTajQKqIqau0U5wTxS9PMlPxCR4oqSNo0MAYNkAoTJkJLLgDYgBTcE3vfXmsZsmaAuxGzryPN6kaG5pXnrqeCajmDurJuWv+F+PPIIYahGSdoRICxQ8zHBXPQbK4LoStrdYxJsbM4HaEOLzCM3bY/tysefFScwt1Vj0+oo0IRoQjQhGhCNCEaEI0IUVxzixh5aRoskshIVWfljYFizNixA2tsrG5G1rkKY3Gx4OIyy1pyF7+XzUmtLjQLBvEniuQFUieojqkVoayRpMhIymzYXJsM8yGATEGwAHZPA7OfjHGfFkPjNHMG8A+W6lRcH5xlmDOqzXemXh/gC1FLI0DH3yKVSkd7ZIEZgIrf0t1Zrd7Ri1r7+lc6hvolWtqOaVkY8Qp7m7V1Mm99zUQr5+rTRfvZfxEbc7B5FHbHNLcL4y/u7c+t59NLFIjU8rvJIHCHl8tWDBbSGNhIGAtl2ItoLb2F10OtcpDw/R19aghgVcFTlPMUVei+WDzYmRlGwwUnpsCLaR2htPCYBuaZ19QBcnw+poOalGySQUCn24Vwnhv+8uaypHeJQCqn0KXxHftIT6ga8+MXtfav8Ahm9DGf1HU9xpX/lA4Eq/JDD2rlR/FfaXVOMKdY6aMbAIAzAel2GIH0UfXTeF+FcIw58QTK7maDyF/MlQdi3mzbKqtJUVkqx3mqZmPSl2kP1sT0r89gBrfjjhwzcsTQ3uAHyVHXfqVpHAPZpBSotTxeRe4wplJYZdwrY9Uz/8NBbY/ENVPkc+yuaxrBVWHifGZagctQaamAsIlIDuB2DsuyJ/w0PYbtYldTbFvKWlxO5i54JxeWjsqAy0w/ob9UY/4JJtj/w2IA2xKgYkfFvCIsTSz028Q+zuj4kjVPDpEhmJOS2IjZrbrLHbKKTtewB33U31W17mFNFrXhZPxChq+HzYSrLTSnsyMVDgeaOpsw3+ovuBq53RTtyyNB5EA/NUlrmXCsHCfaTWxdMpSoTzEgsbegdR/Fg2sPF/C2Bm60VY3cW6eR+hCtZi3jW6lFg4RxLZL0NSewsAjH6fA257Aqx0iZNs7Lu/8+MeY/8A0PHM0KykMv8AlKr3GfDtbw2QSXZQp6Z4WIHyBI3UntZtje2+tzZ22cJtAUjPW/pOv7jmPGiokhfFdN6WohqZEjlEFKXcc2pxbft9y+ER7ksoUE2viMr6dCNLquuaxUxxDg1RVSqjQvRcPpwVVphiscd+p8j0yzSHfoyyJXe3VqIcGitakqbmknkq94n4ktTVTTIuKMQEB74Iqxpf5lVBPzJ1NooAFW41Kd8A46EDxzIsxkVIoZJ5D/Nt7BlJuURbh+gqRy138xgbT2Watnw7smWrnBo7e/dqd166+bMM36XXW9+HvEavI1NNNA06YgGNseZkpawQsxDgAkgE7Wba9h3Z2O/GQ9IWlutjy36C3hrZWvblNFZNPqKNCEaEI0IRoQjQhR3iDiy0sDzMV6R0h3CBmPwgsb2F+5sbC5sbai92VpdStL2QsT9pHGWSSWB44TO7JOKmJyHQHYINsgwVcb5fAw231ibLiO0pvxpJDLtyG4NvIjfpqFKZ/RNy71DRRVXCpIKhQjxzRqQ2Kujh1yeLIg2NjY2sT3sRr1XVcMvBJ0cw1UzB7hK/Mif3FpgVVhcQl1xdexvTTRyBHtfAhVsbPfUesNbqzq66KD4px5RLFVxqYuIKWM9gBGHXJcwtv0jfEwHRfyOTDUw39O5Vl16jVTPBfCKhDXcVkaOI9WDE5yE9svvC/kg6j8rWPmMft2SSX8Hs0Z373bh3brbyeqOe5iPDgDPLomfiPx9LKvIpF91plFlVLKxHzK7IP1V/eb21ds74dihd0+KPSym5JuAfHU8z4AKMmJLrNsFTolJYIilnbZURSzH6KNzr0TngapdrSdFoHhv2T1Mo5ta4pIALkXBkI87k9EYt5m5HoNLunJ0VzYhvVz4fxClo4zFwmBLH4qmS5Vu+4JOc/qLFUsdm2tqDWF11ySdrLb0yMZZzLI7SynbmPuQDbpUCyouw6VABtc3O+r2tDdEi+Vz9UpqSrXim+43GuA1uF0iliuVRlcSxO0UosM08wPuuDs67nZgbXJFjvrjmB2qsjlczRTY8RwTxmDikMeB7yEZQt8ze5hI73Y4jazk6XdGQno52v5FVPxP7HDYy8OlDKdxDK19u/wBnL+6wa/7WpNlcFJ0YKzDidBLTvyqiJ4X/AAyC1/mp+Fh8wTphsrToqHMIVk8L+Op6UcuT7enOxjc3IHY4MfK33TceW3fWJtP4fw+LPSx/lya1HHmB8xfv0V0WJcyxuFKcX8IQVcRquFHIf0lP2KnuQoPwn9Q7EfCbWBQwm2sRgpRhdqCh3P3Hv4j/ADaj9Q1IsfA14zxeSoTs1ghLWUmykmynz6T2Prr1oobhJmuisPAqnh6UVV7xG0lY91g74oCoxe97Ah7k33sAB3OouDswpopDLQ11UFRUckziOJHkc9lRSx27mw8h5nsNSJA1UQCdFbvB3GJIWWgneOkiSXnF5UwZXjZZAhLEKLsBuw+G6+Y15ja+DMM38RgaXvFsouLgitBfwG+6dgkqOjdZbZ4S4+tXCDkplA6goK5Lk6pKqtuI5AuS7kb2ubHWjBMJWB2/eK1oaXB5jQrpFCp3Vy4jQhGhCNCEaELKPGnior/O1SnlRHmpFiduo9eLPfcWPKvgBuhU5eWvPY5v8QxYwPWZl62YaacLcbGuu5WA9GzPqsv8MUdCwMdTJNE52jkQJgCB/SZEfEfO6gWFzubevOZo6qQFHG6t9BRzwwTRI0NbBEC0kBujGO93SSF7SxSKbyRyKGt17m6jVZIJB0VoFBTVVavlijZ4qEyTJPGHZWhzaLzxuuQMihipkAFgxANy2pF1KZ1DLXsqb8DUdPCDUTRVE9Qu8VOlLM1iOxJMeJe/bey9+/w+e2y7HYojDYYZWHtPqL8gK1pxtU6aa3wRtb1na8F3xDw/xrikokkpXjX7gmYRLGD6KTnf1ONz8gABobPwmHwEXRwjvJ1Pf9BoPMrkgdIauKmKT2SwwKJOJ1yRr+CIiME+nMk3a/awUH000ZnFcEbQrFw7iFJSKU4XRBb7GaUGO/fvleaSx3swVTfZtcEbioPxDG6XTOsMk5DVMhmINwpGMakWIxiG1wRcMxZh+LVrYwEpJO53ILrVioRoQvCTcAC7MbKL2udz3OwFgT+WlsXio8LEZZNArYYXSuyhcpTNFaJxZ0VRsbgjsGB9DY999jpbZWPixmHD491jyICuxkLo5CTvqV3rSSiNCFzQtJTm9NIYvMpbKInc7xEgC5NyUKMfM6rdGCr2YhzeamZPE8U0Zi4jSB4/NkT3hDbsTHbmK3nZVa34tVGNwTbMQx2tlXqr2XcOqwz8Oq+WRsUVhOin0KE5oflltttrjZHNVhY111AweA+NcPlEtMsc1u/KkFmX0eOTG4PoCSPI+eqsZDBjIjFO2o9QeI4H2ahca1zDVpR42oVqU9490q6asA+0jNNKySW72dEKlh5P5jY22xydkR43ASHDv68O41FW+BOnEXobjnbM1sgzCxVO4RwoyVMUEwkgEh2LxMC1vJAwF2Jso8rka9L0oIslOjO9TtPAafhVW8iNC1XLHFEr3DFIyZJLXAJTcKWsASAPlorV45LvZaVEcQhaqV5UWJUiiROWHBkMcYWIOQN2KjHJiBtawsNpC1lE1d1uCvfg3xm72lmqIxURlYEgWLeWNjGXawJYubHqWyphcra415H8MdlYvJCz8p93OcdNbVsBTnc1pVPNf0rKnULZqaoSRFdGDIwurKbgg+YI1vqCV0IRoQjQhV3xlK7R+6xqheoV1vISECqBlcAHMnIDDa65m+2+ftPGtweHMjgTW1tb1vXdT50U2NzGiwyrnWv4mL08SHF4hHG+0rxLMUBkAXaSQKlxY44gG9jpjYuDOEwgGcuzda40BpalTp86qiZ+d9KaJKn4vSyExVlGkQvjzaVWikiI2OUZJWSx7qQGG/c61spFwfNU1FaEJDibe7loJMZZIwnu1QjFcY2GasrKbshRlKqbhSTY2BDAvdDjSxVq9iNC68QEjLZHpZSh9cZYFJHyuSPyOlJZ2PkMbTUt15V0+6tiaQK8VcI/E1a1yJYgCzWHJuQAzAb577W3tqbYgRVUPxJa4iiQqK+qkvnVzYn7qYRD8mRBIP7epCJqrOKedEzio0Vswt3tYuxLuR83Ylj+Z1YGgaKlz3O1KX11QRoQjQhGhCSk+OH/ALz/APF9Y23jTBO7wn9nfzT3fUKS8Qf70f8Auo/802sn4OP/AAsg/wA30Cu2n+nx+iZa9espGhCNCEaEJGejjchmRSy/CxHUv7Ldx+R1wgHVSa4t0KWhmnQWiqqlPq4m/wCesm2oGNqtGJkCUr/EddFDI61AZkRmGcSblVJF8QvpqJiCsGKcTcKL9vNOzvRMik2indreSr7uSfoL3/jqpkrI3gONK2HedB4pqRpLbLP+HUDVWc1RVqiRYiR5WeWQA3wCJuXubgAEWsb22u4TlsAqAM1yU/o/EkEDqlLDhDf7aWVVmmmT7yG/RGjjpKJ63J764WE6lSDwNAobhPGZKSf3inCqVyCrJeQYt91iLE2FuoWJI+ZGlNpYCPG4cwyVprbWo9F2KQsfULePAPGIsnpUqYJ7DnBoyAWaZ5XlGIYg2Y5WHwh1B8icjZE8kkGWSMsy9UA8ALa35V0J0TcgANjVXXWqoI0IRoQsS9pvEFkiklkpVkSpstLNIVLRAKOy2JQNiZAAd8iGx7axI5Pxm0w2GUgRdptDQ0N+R1oajdUVU39SOpGqotfFBDHHGI5Ofy0l5wkwX7VFlRRHibhVYDMMpyy9Br1QqUiQAOafSeIueharpY6lkxXnhmhk3vjzGj2k2WwJW+3e51HLTsmiM1dRVI8C4a/EaxI7YrYZY3tHFGqoAuRJ7BVBJJuQTffSW1Me3AYV0x10A4uOn3PIFTjYZX0Wn+EuKRSccaGBQIaaieFbdiRLBkB+quy/UH5axtiYOWLD9NOavlOY+OnidfEJuR4LqDcmtD8H0LD9zNr0jOyFjy9spfUlWjQheNe2258vLXDyXRSt0w4dXNICSLAMRkozHy2BB7fLfWW7GYotzRRB+v6qfRaD8LCwgOfS3BScCRH4qpV/agaP+LtbWPidsbVj0wtPN3yVrMHhzo6viFJ0nBoZN1qWcfqNGR/BSf46w5/ijaQsWhv+0/VMjAwjd6lecX4HFHEXVZHdSpUc1hclgLCxABIJF/npVm2sZi5BHM/qmv6RTQ303K5kMcd2iiXpODRyoskkcscjKMlMzsRYmwuWtbcnt56obtbE4N7mYeQZeTWivouyRMk7QquKngUKbtUOg/WaO395b/x0/D8UbSrQAO/2/ZUHAwH9PqVFzxwj4KtW/ZiMv/LOtrDbb2rJ/wDWr5j5qh+Cw41dTxCi+J1piQsvWPUoUH7ixOtluOxgZmlhDR/qB9AFQzCwPfla+vh9U9iYkAkAH0Bv/Gw1rNJIukHAA0C61JRRoQmPHWtTTn0ic/3G1w6KTdQpj2h8WSlreFPKPsyk8bk9lDCnGRv5A9/lfWFtXBSYvCuZEesOsOZG7vO7mtlrwwglZj4z8OrRVoQ5CmkIZSu5CFhmov3KeQPlhfvpnYe0/wAfhQ89ttnd+4+PzqNyXni6N/Jd8F4LTVPN5Ikbk4szTzLFGIzkGkcrGSuJCnHK5BNvhtrVc5w1UGtB0UX4iqKUuFpIsY1FjITJeU+bYO7ctPRe/qb7CTQd6g4jcrZ7PONyiErenWOhJqQJLq0mYmuudziAS13AOxUWIvfye0mR4LaLMTRzjL1baDQePId5T0Li+PLwW9RtcA2IuL2PcfX563VFdaEKH8WVxipnwLc2S6RBPiZyGbFPINirHI7LYk7DVGJmbDC6Rzg0Aan09V1oqaL548bVMbVRWFZ444xiY53Zisl2MhAZ2tl03N+ogne9zVsCKUYcyzFrnPNcwAuN1SAOfdoqsU4Zso3IoOOxNEsFbAZo0FopI35c0QNzirEESICSQjiwufkBtFprVqoDhShSXEK2lWJ4qRJ7SFeY9QyFrISwVFjFgC1iWJJ6QNt7gBrUoJGgVs4I38m8Jeq7VFWQsXqqm+BH0XKT53UHXkMaP4rtduF1jhu7mbVHnRv/ADEJtn5MJdvKa+xB8eKW/FTSL+54W/016nEblRDvVopT+lH4Z51/szyr/pqTOyElOKSFL6mqkaEJnxaYrE2PxN0L9W2H/X8tUYl5bGaamw7ymMMwOkFdBc+CjOA3jkZD8LFgv1jNj/Ag/lpPB/lvLNxrT/aU5jaSRh+8Ur3FT+tNZaTlp0b4lVvqAf8AHUXMa6zhVTbI5vZJCbVlDzMI83UFx2YkC5C/CTbz1gbXigwsXTRxtB7qWoT9FpYCaR7yHGtl7HwWSmleN5C6soYFWZb7kdS37/v0rsR+G2gHPdGOrxANK8Fbj5XRtblNEulMgNwig+oA/wAdeoZGxgo0AdwWS6V7u0SfFK6mq1BeI2LdI7Ipkb6k4qP8TrNx5zdX+kZj8h9Vp4AZetxNB8ypDhEhMeLfEhKH+r2/hbTWGcSzKdW28v2SuKaBJmGjr+ae6YSyNCEy43FnTzJ5ujIP64Kj/HUXdkqyLtjvSPt9QvNSKDukUz2/FvCCB87A/u0n0vREHnRPYh4aBXeaKNoz/KXB2j+KporFPMsoBx+ZyQMvzZAdefl/+K2wJBaKex4A7/I0PcSEwPzoabwqrDV1VTTx0sMTNGhuwhjJMjEnlmXEdWKjFb9gt/Lb19A01KUBcRQKU4XwcUUgkrp6aGxBeAolVKwHdcFBEWS3GeSkX9RrhdmFGhda3KbqOpIPcuJLG8K1Bjl5apJZcs+mNtwQGsytuNr+R3GdteEz4J4Dyy1ajgLkcVOE5ZNFvfgdmSFqeRAjxMxxVskCSM7xrGdjginlgELbDYBcdJ7LxTMRhWuY4mliTrUa11111PfVMvaQ5WTWgoKj+0TiMSSQpLUGnRA03MjVWdXFkTurYqVaQfD1npv3VsjbJmMIiijD8xoQeGtrg+NbeosjpWpNF8+TVDyMZJGLSOcnZu5J73/6DYdhr0UELIY2xsFABokHuzOJKsNdV8NagjSOCZK5cQ8mV0btmTdjsR2AUEH5d5gOza2QS3LzURwbh5qJ4oBf7RwpI8gfiP5Lc/lqnGYkYaB8x/SCfsPE2QxuZwbxVp9rXEA9UlMm0dOgQAbWZ8SbfRcB8rHXnfhnDujwL8S/tSEmvIVp61PkmMW/rZRuSfs4QwcZpbEmNjLGGI/4b9J/WDKu/mLEa2I8R0rAHahK4SXOL6+7+9Fe6xQtTVoPuzn/ANxUm/8A2abi7KrxI/MXOrEujQhMphnOi+UYzP1Oy/6nSzxnmA3Nv4mw+qaYckJO91vAa/RMyhEbuO8czv8AkGIYf2b6XykRl41a4n1v6K/MDIGHRzQPS3qphTfcdjrQBqs8ilivddXF4n6SP9tP+ZGP9def+JP8KO8/9jlo7N7Z7kvxr/fJP2F0h8I/yHe95V20uy3xSOvXrIRoQoWZcoJ5P+0O37KkBf8Ar+es57c0Mj/6vkLD7+K0mHLPHH/T8zqntsJz6Sr/AHk/6r/hpimSfk4eo+4+SW7cHNp9D+/zT3TKWRoQk5IyzwoO7Twj8hKjP/cDahIeqVdAKyBQvthqx/K8INyIqcNYAk9Rny7fLHWbiBVtPeoV2OBMdBv+4Vd9mvE0pq2nCSh0nTlSeWJOPL/POw33Fz66z9t4eTGYCQObePrDw19KnvAV2EleJTmFN3f7+q44zQT0tfPSU7MnOYIgVsMlkZXRAbi3VZP3jsTrW2Tixi8FHM65pfvFj56+KJWFkhaF5R+EXjLNPUwUpiGbIj86ZACBly4SbWJHdgR38jZ8vroKqIZvJUfx2jpxHFJStK6MXjkaZQpMikPlZWICssi2F79DX3vroqahyi6liFq/sy4gmcBjFRHHNEyyGdmcTVCYWKsS3UESW56QVxABwsnl9mmWLETYeV7TQ1DW0FB4AcRa5rrrUvuoWhwWoa2lWsm9p1dMqV7xvCqER00kbgs7BwLshBGBxm+EhhZMha5GsHFNhn2rBE9rqt6wINrXuKaW1BHBWVLYyQs7TgZaGkIgnvPdmnVWdReWSNVC2C3AUMeobMO2vWZrm6Ry2CaRcMiaWoiWZm5KSusnLADckMSCuZKh7WVr7Ei677dqaArmW5Csfshog1Y8rWxhiJv6M/SD/Zz15j4tnLcE2Fur3AeAv88qYwbavrwVP4hNJVSzShWJkZpDbcqGJI2vc22FhfsNbjRFhIWQO0Ay+Qp6pWSVodmcdSp3hvEQk9HU9lM8LP8AqsGCOPzQsp/YHrrNhGWTLw+Xv5pbCDLNk4V8jf33rVPFEWNfLttJFHJf1b7SNv3BE/eNasJsQmcWLgphq5JoJ0ITKhkWzOWW7tl3Hbsv90A/mdLwkEF9e1fw3eiZma6oYB2RTx3+q9oXWzdS7u/mPNjrsRaAe8/NcmDiRQbh8l1w4gKUvfA4/l3X+6QPqDogoG5P6beG70XMQCXZ/wCq/jv9U61eqF5H+lj/AGk/50A/11534l/ww/3f+N60tm9t3cnHHf8AfG/7tf8AHSHwh/IcrdpdlvekNexWQm3EHshANi3SD+1tf8hv+WqZjRhA1NvP7aq6BtXgnQX8vvokq0oIioK2AAAuPK2uSBvRFoU4c5lDiF3XupXIEZIQ43G9u4/MXH56JiC2oNxfy+4suQAh1CLG3n9jdOlYEXG4PbVwIIqFQQQaFe66uJzwOHOuplv8BeYj1CoY/wCDSofyGqpTZNYUVcSsx9p9a78Xq2U2UYxA/JEQOtvTInfY99LtiEpoTp7CunDXWO72FXairJk5iIIyMQMNwGXJgb2Ay27W7KNWwRCMdE85q/LeqI2lgpmqdb+yr97Uzn7jXRXUyxCzD7pXGSP8+pv7OvO/CxMJxGDd+h33B+Q80/i75XjeoHiFS0LmqponhWoztzljfaT4xEhHVEblcip2IF7nf1QFbHcliadYDVecV4JURoYpZ4s41M7UoZskDWLMwCCISWa5GWWNrbWGuhw1AQWkalWP2bcVAWBTVZSx1KrDSNiBjIQjuDYM1leRhdsQRbEm2vNzwui2sHshFHC77/eg0A0qeKbjdWK50W8a1lxYJ7TFHLLtT5F6p8KxscmW8jLHb48Qt0APSVjyFiQNY+Bk6Ta0gbNUAdi9NwPKxvUXqaLswpFoonhgqIkjeTiZowyKYo+ZMzFLdDGKIELGRuC3fvbzPpTQ6NqlRUC5olvEHFK5YW5lRBVQTDlCeIISpBVypYIsiuVG6PsQSRe2uNa2ulEOLqcU98DfZcL4nONmKmMH0IQ4/wAZNeW23+dtXBwHQHN/1f8AqmIOrE9ypPCyeaAGKlgVBHkdmW/qLra3ne3nr0G0G1jzcFmTgdHWlaX+h+ak+JwcyGQhbEgiVBv1LuGH6w2N/vL67ayWOyuA8vfuhSsLskjQT3Hlw8fQ+K1vjlUJ4eG1m/20ZQj5yIs2/wBDEy/VvnrXiPWWtim1ZXgmWmVnLxlBBB7HY64RUUK6CQahRfDIjSzCQxtIgBAxAYkHfEqbbg75D/Xbyu1NjzSMLY9Dffbyvypv1styHGseOsaFM+O1EtXLkICigWVcbW9SSQBc/wCg+pq2fsuSBmQAknUkU+e4K92IiaKlw8/spXhdFy1ORu7WyI+QsAPkBr0uEwwgZTedVi4rEdM+o0GieabSq8i/Sp9U/wDuKbXnPiU/8O3/AHf+N609mdpyc+IP99/8kf5jrP8Ag8/lP7/srdpdgd/0TfXs1jprxKj5qWvZgbqfQj/TS+JgEzMpTGGnML825c8K4qaWJ0NMzsTktlBUE9+ob4+YW1x2v6eMx2w8RLKHEkAWtU18rV5+i22YmJ4qHDxsoGm4dNLIXYFMiSzEW+K+Vh87nWzBs9zgG5aNFNeWnNQmxkcYsankrRFGFUKOwFh+WvQNaGtDRoFgucXOLjqV1qSipjwRGDUVEzWxijWMN6FiZJR9MREdLym9E/hR1SVhVZI9TPkos0xaY3+7zpHck/RSv1JA1RHMImvkPGg8FQ+QNzvOlaeQH7pDiMgsiRr0opa9++bWV2PqwAIH69vpHCuo4vcauNvv5KMIuXPNzbyFx4fRXnil5vD9M57wy2/INJGB+5l/drGw35PxDKwaPbX0afoVpOvhgeCgOFeIYYuS8lIJpoFxiYzFU2ZnQvEEORVmPZgD5i+59WWk1ulg+m5R78bnJnYsMqgtzmwUswYglciCVS4HSpHYegt3KLclHMb81Y/Z9JM0NdGnJEOCvMXJV8eoHlt2BwVrM2ytid7nXlfiDoI8ZhpZM1a0FNLEfU6DUJzC1LHALd/5aT8Ev/pnW5RCwb2hzRlIlEkxm5krSRkMIVa5zMWwRgrnEFCekm+53y9lNl/iE7ntYBuIpm5Voa3FzWl1zEEdGBdM67i3D5nZpKWpUmwyjqVuQqqgODRELso6QSB669AGuAsUsXNO5JVtVRCllSmFUHeSIsKgxsLIJrEGNRZtyN+4Jt2OugOrdBLctlO8OXHw7Ukd3nF/7cC/4DXlcR1/iOEHcw/J5+qZZ/hj3qlUfD5ZQWjwGJ82sQRYg2Cn5Ea38Ri42ExvBWbJOyM0dW/L91NyVLIVd1KtYBwN1f5qR94E7A2JFxY7axw0GwKQDA4FrTUbuI7+XE6DXir94SmE3BJ416mo5S6Y9RZFZalAvyZGMY1pwuNAStqOskIrrT1/unIN9x20+s5GhCNCEaEI0ISEtQQTZSQASTcD4QpPz7MNZuK2pFhpOjcCTbTnWnyTkODdK3MCFJcAoGlkZnGKx4gYm9zlDNvttbFR2+8d9eQ+INtNnYxjG/1G/MOb9/ILTwuF6Gt61T7xPQdqgFQyrgwYkBgSMQCL2a+w23y0h8PbWODkMZbmDuG7ifv3KeJg6ZuWtFB9YGTxlBkF3Nib47gHcr1AXHnr2+G25h8RM2FgNT3U36kHWyy5cA9jS6osu9bKRRoQjQhGhCNCErxCq924BUTD9JV5YFb3PvBEURHnkIcDt+HbSb3XJWowZI+4LM4aZABHGb5qpkk7HACy9u1wLAC1hke43yS41qd2g5+9Vhue4nM7doOf7anwCiK6pLRrYALK5cdNiyrsp+QAKAfsk9iNP4OP83/SPf1TcTKPPFop5+zXvVw4e2Xh2qH4KhQP7dOx/wAx1lYgZfiOE8WH/tePotRh/wCGd3/ZUWEqGUsCVuMgDYkX3APkSPPXrEop/wAY8RoJmi9wpnp1VSHzO7nbHYOw2seq9zlv2GoMDh2ipPLT2Up4Cp0eWbOkkqiIrpyyF5Zv8Vyy2JNrFbuMTiDvrz3xFJJG2IsmEfW31v5A6b62vcpnCgGtqrQf9qv/AK5S/wBkf9Na1OSkqf7QchT0qc+MxIzpHTgfaRBAUUSNkSxQDlnZbMd8jvrD2M2MbSxGWNwO8k2NTuFBSuoubcF3EV6MXUfQwcOWMNmamcj9HOWpYx6XKhsjf1kQHXpiXd3qlRkS/iueodJVjWAcPjmyj93EWIN3RDeMli5VjfIn120Mp4oeT4KRoGy8O1AH3Z1v/wCpAf8AA68tP1fiOKu9h/7X/ZMM/wAMe9U2i5sRjlQB+bcYLckgb7/MevkdvPWviJI5i5rrFu9ZUvRyZmOtl3+/Z1UzDMCrMl5IiSHQi7IT8QxO5Hqh3HlfYazyDWhsffuqSc0ggOs7cdx4X+vnxVn9kE60/EHiVg0FZGcd8rSRXbG/piZO++1tO4eQuGU6ha2DnLwWOFCFLwQiFnpiRlA5jAvc4CxiJvuSYmjJ+Z1oseCAN6qmjLXE0sl9WKhGhCNCEaEJnPl1gIxyEliCtutIVHdgdihv9Rrze0dm4ifFdKwCnV3/ANOavzWvhcVEyINcaHuPFWCg4+scaqYJbgbkcvf/ANzXm5/hfHyPLhlp/q/ZMfjYP6vQ/ZMqziKyTh2gkKAJseXe6GUj+k9WU/kfzYi+HdoRwFjaVvv45foCj8bB/V6H7L3jXEufgFikWxG7YWHXE33XJ7KR+Y0zsjYGMwmIbJJSlQbHk77qubFwujcAd3A/ZN9e3WIjQhGhCNCE3q1L4wKbSTsIlsRcZGzOL/gXJ/6uoPeGjmroYy92lkl7a+IRh6SjBZUjUzNgDdTYxQgEbL/Sd/Qaz5ictAmsU4hlBSp4+qz6FRyRmQkW3MbtzNgMEH/Z7BR5kDbvcpmpfa53cv3WU4npOrd27lzPPfyOvBRHFKxpWZ1WwVQAD90X2LehYmwH09DbTgYMO3Ke05OQRiJoa43Pv04q78MUr4eqj+KoX/PTqf8AA6w8Sc3xFAODD8pD9VoMH/DO7/sqrwyiiKGaoeRYQwQCJAzuxGRC5MFUAWJY+oAB3t6ok6BKtA1KkPceHTdEE9TDKdl97RCjE7AF4jePf7zKQP4jlXDUeSlRh0KU8FFIp6hZqmekdYytoRcsVazK3S26mwFrG7GxHn5/4hZI9kQjibJ1v1buG8a791rhMYWgrU0V8/2bqf8A5Jw794/661qjiuqv+0ikYxNItPGVSrkDVYYZyXLoVYEZWD/Zm5teJbDG1sPBSBm15I3TEkizaGg0PdYX0361UphWKtFWOHeHhJEkklVTwcy4iSUtd7MUyOKkRx5Arm3mremvTF1Dokw3iUvW8Fjp4pIpCZK8rcxREMtMiEO5mYbNJipGI2W5J3x0BxN9y6WZQp3wXaThHEoRuVBlt/UBH8YteU2z+VtfCTHQ9X/q/wDZMw9aF7VS+GSRh4hg6uFYF49y7GxHbe1rncbbeWtfFQyNzOJBBKy5mvLXGoItY7h791S1JwzBizTssp3KxDJ9yT1gZXO/a1r+uqZJ8zQ0MFBxVb58zcrWAjidPDT51Xc08sE0VUjuzROsgDxGLLE9mcIAbi62Nu9t7212B7QaU8jX0VuElAdSgHc6vpX5LXvGkSSPTVsNmSojAB37gGRLWIsXjMgJuLFIxfVuIhMsZDDRwuDpf9+dRyWkXhhqdND75JrGjEKVOYb4QSAx+Sk2VyN7r0OLbrrKw23zGTHi2kEakDT/AFN1HeKtO4rkuz2u60R996BIL49mHdWBVh9VO416GDExTtzRODhyKzpIXx9oUXWr1UjQhGhCNCEaEI0IRoQjQhcvIBYE7nsO5P0A3J+mq5ZWRNzSEAc1NkbnmjRVetG29+iwub2yA9SCbRra/VIR2+Fu2vPYr4ijplwwzbqmtPAauPIDvoFow7OOsh8B9078B8OElZJUMBjAuKk/jkAJuW6slj33C9M42W2IdwcUjWZ5iS92td3AUFh3DzOquLmnqs7I9lZT4h449bWVFRGhdJJQqFyBGFSyRbWyJ++VBABbsT3nNlr1j5a/YLOxRaXdY0oN1a8+Q93TP3EuxaolJZWwCJuSbBrJtsCCL2UH1O19RGI6MUhbTmUt0waKRNsRWp+v9+4JvxCUAiJbKoORVTcAi4Av95huWPriPLV+CZmcZHXPu/2VsLa9c3PvyHDlXirrXnleHoFPeab+Gcjg/wBlB+/WNB+d8RSOGjG/Ro+bitN1sMOaifDfDqzkGRKQVdLIxDxWLG8ewdcDzEfqZQ6frA+WvUuLa0rQpZoNNKhcVdVTxMLcKkilv0LPPK4uNx9kY0L/ALJJHrcaKE/q+S6aDcn3gSefDiE6vEVwBnDrnI4PMYlBcDIguBe6sxAttry/xCIH4nDRSB1SbEaaj9tLgJnC1yuK2/8A2ah/FL/6h1uVQsz9qtHGDV5rPzMkmiWHNoghVVaSVVvGhLia7sASBtex1jyGWLacTxkDXChJyhx5A9o7qAW4qRAMZCptBxaRKRCtLSOsJMfPqI0ka7M8oRA58smNgrdydhr0haK6lJhxy6Lun8QcVrSYo5JZQ90dY4lCWkBVuYI0xtZjct27/PQWsbdGZ7tFK+yWbCsnppBbmxsrA/ijPb9xf92vMfFsROEZO3VjgfA/uAmMGeuWneqXJHJTTOgYh42aNjYb4MQdj5Ei+2vQ5YsXE2Tc4AjxFUlLEDVjhol4uNyItgkXyCqVH7ge+lX7ObqXeaXdhGONSSkOK1Zk5ZEgk6bso6QjbeXrudm3FvnowMeUk5fFTw8eTNVtPr75LTvZVW++8OqOHMcZoDzIC3kC2cZ2N2CSixttiQurnDK5aIo9tCnFJUgKXxIV9pU6SVYHFw6t0OFYFWBtazEMN7422dmGcfiIu0N1/MEXB7qg7wUYTEZD0L/D38lL4hxjs4AvjjzQP1jDIRKg9BGxHprxoJYc4seNcp7s7eoeeYArTTNFj5fM3QAXZYphIV2uwdJgGW2/SDfb8ta8W1sfDJ0Yfm3DO3XhRza1rxNEu/CQv1b5WSyUdxcSi360Eij8muVb6jTjfiedtnwgnk8fLUeKWds6PcSuZqZ0VWbBkY2V42yHyvcC1/lcfPWps7b8OLl6AtLH8ClZ8C6NuYGoSRO4ABJOwA3J8/8ADe/lrXxOJiw8ZklNAlYonSOytC9dWU4urK1r2YeXqCNj+R1Vg9oYfGNLoHVpr7KnNh3xdoJSnp5JCwQL0i7M7YqPzsTe2/b92ktp7agwBDHgucdAFbh8G6YZq0C690JF+ctv1IZJR+9SBb59tY7/AInlrRsIH+p4HvuTg2aze4pOOOIqXLkqCQTJKkKmxIOPLyk7g7Ei/wDHSc+2toPdkrlPBjCTfm6g+yvZg4W7q96XpdkU48rMDpAMFza5W/VUSOvysDrJmcXyHM7ORvJz+N6RtB51ITQAAoFGV9SpRukmNDeyqFDtcWEcYJ3LWF2LOSSLjcH02xdlkkYqXwFyT3k0twDQG96RxeJp+UzU+ikPGdX/ACbwhacuBU1RKMwPZpOqdl8yFUlF8xeMa35HEAuVDj0cdtyzKaVQgRjHDFawVwCxHlZTsPXcE+oB1mNaS6oqTyWE1pLswq53LTz/ALeKj46+FGCRXQMSGmcWI2J2B7XPyAF72OmHYaXLnePD3/dMGGRwLn3puHv991U1rBLy4QSrR78nEHJvTP5kW7effe2mcEWCV247+HNXRZM7qVzb+Hh77ld/akRDFQ0QP6KLJvyCop/PF9YvwxWeXE40/rdQepI9WrTxXVa1nBUKFgGUtnZfNGxYDc9LEHHck9vM+uvXJMGit8ni6R3q297nWGSKRUp5Gdt5FKKq2yQKmWWV1JxG2qslKWVmfU1Uh7NeF5JG5pRlJVKYativQIypZRa7jdJFAsFYtYkX385i5nSbWbGyemUXZe/0NiN9RuTUTaRXC3vWuuKh+0Km+0H8491jqIHjmmfEr0fAoysFkIkkN77qhFjYMuHtuIZY5xEZHNcKAV9aXIsPE+BtjOorRY34Y4qkUc6E05LYPE08LTJnGxW4UKxVijsQStukA2216gVe1riKfukQctQkeIeKK2YYyVMpUbYo3LS37EYVf4amGNG5RL3HekeB8VMFVFUEklJMnJ3JBuJPmSVLfmdLY/CjFYaSD+oUHfu9aLsb8rw5WH2r8M5VbzV+CoUOD5ZKArW/LFv6+sX4WxRlwXRO7UZynu1H1HgrsWyj8w3qoUxkXGZV+Ene2YBsVIYCxAsb327jfWxM+KSsTzQpJ+R1YydfDyXTyxyYFldWLlpJEOzA37AEnvby2se/nSIZ4q5DUblwNkZXKQRSgB9/VPvDPHTQ1yVMZZokazAizNE1g4I2uR8QuBuo0wGyOjBfqmIXEAZtVsfiKnWOdZoyGp6wB0YHbmY3NvlJGMxbzSQn4tETtyjio/1BRRHL8rx3yIvfD1ZVKsPriobfY+mHtbZJeTPDrvHHyLT4Ekckzg8Z+h/gUmsiDoLOyPfCzGTvuVxSU497i9rg9tjrzuVx64ABGtqeNSwV8ND4LTRSu18Q1pclS5CoxyKhWYsecw3vsLDf0vokDaZiKtoTvItWooBkGm++iFJ14ZCIAshSI5Xxd2kdrsXJANxdm233v6DTmwvwjScdPI0ONgKgZQLacaDySWM6V46Njdd6heI9b4EEC1mBBB3vsQf1uW2/y1rY3Ex4mWLonVaaac3AedARyqoYWN0Mb3OFD9guopDEY4iSUybl3uSo6gyL5kH7IgeuoQCLDbRkd2QBQ91AQT3XFe5dlzT4YGlTb7KWpHYMUMchSYcuRCjqbG65C42tc3Pa3nsNK7bdgsXGMVDK3PHcX1pelPko4Ns0RyPbYpnxLKNmRnzdGCrljIWuFKkZHmg2YXK3AsdY2HyyND2toCKmlQBStdBk3aGlbLRSBYAcpWkDW62JMZAJ3JzlVWLG4A+fy1bQk9IQKbhY6aaNJFOKErcSXC3ERtdgbF7bY9IF1+bF7+R89bGytkukImn0Ggp63Jp4BvckMXixH1Ga/L91L+F+He8VQJH2NMQzejSkXjX+oPtCPImEjz16WV36UlhY/wBZWZe0DxHJxCvlkgu0EC8uJlt8NznIpJ++QbFdyqjt5rv6IU6U2Pu67iXss159+/BVaKG8byhk6WCkE9TXx3v+fne9jq8zhkoia2xVTn0eGUN/JP6WBeRIQMpXQ9uyDYgMxsqX2Y3IPb00jNOXzA/pB80u956Vu5oPn4angpXwBwMy8SiRlW0X2z2N7Y9QB27lyhI8wdL7Z2gyLZ8kjBQu6g5k6+Qr4rQwlJXAjT7JDx1xT3munkBuoblp+ynTt8ibt/W05sTB/hcDHGdaZj3m/pYeCJ355CUv4VXhZhmFeZll/omjDEAW8goIzy/H02t89aTs9eqoty0uqxfa529dWKC2z2W8OQGnCipPKiLzpOHRYpnCkFFcLubyWxDLa5uGN28pgRJNi5sRI1hFaNc2hJA7id1K1od2mmgQGtDRVanraUFA+Nk/mkkux5H2+LC4flXcqRcemx+6wVt7W0vi4PxEDosxbUUqPfmN4sutNDVYF4+4bLDWO0whVpgJQsLEqoPTbdQb3Um9rMST6gU/DmLimwYZHm6lqu379xPluVWKYQ+p3rzwbXcPiaVq+CSfpHKVLWB6sshku56bHe1j8tbjw49kqhpaO0q/KwLEgYqSbLe9gTsLnc2G1/PU1ErRKRf5S4OYxvU0Ruo82QA4/PdLr82j142U/wAL2yJDaOfXkd/kaHkHJ0fmwU3hULh9aYyTchGFmx3I9GA3uR6eY9bDXpcZhukGYC4WZNEJBzHuif1VJEbO6gN8RMZKrKvm62PxAdRHfY9xY6zGTSNs0n7H3ZLMkkHVafPUHgflw7iis4Fb9G4JNyEcjcC18WHpfzB799MQ7RcP5gqF2PGV7Y8Qr97LuJiqppeEVDMksYzp2PxKAcha+xMb2IFyCpt2B0xmaesw2WtG5sjOIUjA7dSyDGVGKSKN8WFr29VIIZT5qynz0011RVZ0jCx1Cm1ZQllIRyoP3TuvrcD7h+a6zcTsqGV/SNFHfPvTkGOcwZXXHqmQpAoF3EZDDqMZBFjsRJEtjvYjM7Hc21gYjDYiJxzxlw5GrfJxt4XpZaseIjk7J+6lKbiE7vb3qyKO10vsLlnZR8I7m3fYDuSuRJh4I2/ybnkd+gAO87q6XJ0ANqfCJZ3CTlllHTHLYAsBi+EgtjnuO1tw4FrG9DJX4SksABaCHFt6A3uL1pbnahOopxzQ4Fp3qIDyLJSOpXmMXIJGwLxQ9/kC3f5XOtLESjEmd0u/LWn+VztO8NUY4xG0NboE8ra+oRlIqmAPdZMATvY222cHpZR2YXHSTilDBBIC3ogTyr4d4OrTvFu0LzUXLDmXYyCVifwc1r2GxZl5Q8hdT2AHlrUw8E78rYoiB/yt+ebwcq3zMZ2iAlqLh7KLM5xvfFTYH9o92Hy7a9BBsiMOD5qOPp6/tzWZNtAutGKc96eTyEBVRcpHYJGnbJj2G3ZRuSfJVY9hrWcQ0VSDGF7qLv2j8ZXhXDkoopL1NQGDP2azbzS7bgkkqo8r7bJpYXN1qUytoFikkciHHriBADd7lCbdh3tv8+42vqTjHO2rBXLokwWPGazvuncFFEZSqtzI1FhawY7brcWCqPNtu9hvpZ2KkEdCKH6fdUumkDKkUJ8v78r8dE9reIRxqBdHcbLGm8cZv3NviINu/nawW5OlooHSHgDvOpVMcL3mtwN5Op+3vVXDgRPDuEy1bE+81htET3sb4t6di0n0xGsrFsbtHaseDZ/Lhu7vtUfJvmVtRgQw5t50VF4eyxAySQc2Igx7sUAYgfCwB+0C9rggEg2NrH2ZudUmOJTnjnBjA74OJY0bBmXvG24KSr91wQRfdWscSbEDjXVXXNom/BKdZKmGN5lgVn/Stay4gsDuQLkgAX2uR37aR2pM6HCSPazOaUpxrY6X5qcDczxei+ivBEJZZKl5BK8hEYkUYo8cTScsoBfY5sS1zck2OOOsrY+GbBhWhrS3Ncg6g+wPrdNyGrlZ9aigvCNCFhfj7wrhHIsNJGr07NPLOhVQYm5pVANjdVAOFrIEAW9xrEjxBwW0qTS9WSzW0NiSLncL2rvrUqT2Z47C4Wb69Ys9WbwbQzsS/LQUbdFRLMEROW3S4WZxkHA7CM3DBTbVbyPFWRg+CT8L8Z/k+uyDiSEExyMm4dCdnAHmNnA7912JOs7bGzhtDCGL9Wre/h3HT13KcMnRvruTj2k+GhTz8yMA01R1xkbqrfEV9LfeA7EEj7p0nsDaJxmGMMtpI7HjwB79x596niI8jsw0KYUUcMsRAyjK7uiEkKRvdVN7XO4KgH8xombJFJR1+fHx+6xpDJHJe9dCfqbetvBK09OwiVb86MfBJGQHW3aw7HEbbHcbYnzrLgXV0PA+/fFQc8F5PZO8HQ/3/eqWpKws6PGwWqgOcTi4uR6juFI6XjPYHzBBMmkxHMNPfsFTjc7DuzDsnX38jv8AMLTKurStpk4lApDoOXWQjcrh8W3m8RJPkWjY7E4DWrE8a7itWVglZmamykEXG4PYjTSzl7oQuZIw2zAEfMX1FzQ4UcKhSa4tNWmiYVcbC6qSFJXb5sJwCCe32jD5BpAe+vLbUw8MOIaQ2gI3ci3MKadkabwKaLawUrpIzmNSFwIrvFCc/s0kL3JB+1NgjeY+zxuvzt5a7s7DRT4mR4uyopzy6HzJ8l3EzPjhB0cfZUkkYF7AC/ew7/X116dkbIxRgAHJYrnufdxqutTUEE6EKS4By6eGTilUcI1Q8kHyQ267f9pKbBR3xxGxdhpZ7sxWlBFkbU6rD/EfGJK2peomH2khsqC7YKNlRPPYdyALkk+erQ1rG1eovfU8glU4PUTHKV8NrdVmaw8rCyr5+ZOs44uOKrYQkDiYYuqwV+X3XcfBafsoec/IgKPW7gC3zFyfkdVuxcx4N8PZUTiptTRvz8v2opDwl4bFdVrGoUQRdUxS4UjyUHuxNscifxEWx3Wx+POAwxnd23WZXWvHuGvkDqn8HC6Q1dXx92rwHjVK+0LxAKupxi3gh+ziC9mO2TAD1IAHyUeumPh/ZhwWGrJ/Mf1nfQeGp5kq3Ey53W0C84dxGqp1EdBVPcDKWBRg/MI6ysbLeRQABtdrDdVFtbRAN3BQFQOqUg3jiubIPKkgYFWElPA2QPcMeXcj5X13o2rnSOU77OeGyqjVK+7sk7ilxkVnZMmC5Yjut2BZCRdQGyFt/K7ZdHjcbHgSXNLetUaaV+lnbjaibw4LGF/Fbvw6l5UUcWTNy0VMmN2bEAXY+ZNrnW4VxONCEaEKn+0Hg0botQ6O0aX95EcpjLwqkhs4DKJERjniTe2Vr3Ktn7Sw8k0VYKdIOySBbjQkGhPH+4mwgG+ixSaNqCpcy0a4SK7QRVQWWyknlMbMbstgGUm9iQb3BLmy8azF4cUkzObQOIqL79QLHcaUS0rOjfWlikkkqeJTfbzHCNcnkfaOCMd2CLZR6BVALGw+etKzBZVirzcp34koXlcrTU2NPSxdEignmRbSCR5PgZmyMgAAIDkb21xpA1NyhwPDRS/gfisVVA3C6s9Lf7u/mp7hQT2IO6+RF17WB8rtvBy4OcbUwouO2OI49x/Vws7WpTMD2vb0T/BVHjPCpqKoMb3WRN1ZezKezC/dTbsfMEdxrew2Iw+0cOJWXB8wd47x666FKTRUJY8JWl4mrEk3iktcugLI3zdfL6nt+LSU+FdFbUevv3RISQFooOsOB18D77k6qsJAGk6CN0njN12vbq8h8m23sCdLtq2wvyPv5KpmZhIbfi06+X2upXwr4qfh9UHcdEgAnVe0qDtLH/xUvunmtx6HTED6W3fJO4OUNsOz6tPA8juKvXFKBKcpJCQ1FPYwsu6xs+4j+UbXunkCSm3QDpxv3FX4iH9Y8Ulq5JI0ISc8AcWP0/f3+o+R1TPh45m5Xiu/u7lbFM+I1aVxSUixiy+fcnXIMNHCDkGq7NO+U1cl9XqlGhCccD4T75IQ4/msR+1J7SsN+UPVB3c9uyb3cLTI/cE5hof1lUD2oeM34lUcilu1NC2xUEiRxcGQ+WI3Cg99z5i1Iexl3GivmkawdY0VWo6Sri7Id+7AR5H5EksQPkANLSPglNXP9CkJJMPJq750+idSTSjeSnBBPeWW4v5WQ33+Si+qiyP9L/IfVVBsejH+Tfr9yuKV6qskECAXY4hEBUG3csTvgPPtte41cG4fDQnETGgF7/bidyZhwrA4ZRU8/fvirr4nrY+GUg4dTNedxeokGxGQ3HyLDYD7q/MgnE2ZBJtbF/xHECkbbMb3fQak73chRaMrhCzo2671TuD08KgSVkc3IkDxxtEF+MBQW6iLhAwNvM/ska9i4ndqlGgDVXh6mvkpwYZouIRRC3VCkuajssscimWKcDyJs4tvnbmVUaDeysOalrqq1nEJeKyxQpBSxzyE/axqUzsjEF2JY2VQx2vfp22GqcZio8DA6eSuUfU0XGgyuAC1/wACcBUSif3WngMSNT2jsxZgwDNlgCFsuxvdhIcgCttYexo5OjdM6UvD7itba89eNLWsnJCK0por3rYVaNCEaEJOpgWRGR1DI6lWUi4IIsQR5gjbQhY94+8KFs0WKpmqsh7qzS5LyV5ZcXd7WFyCZOsuRuRbWDmdszFdIMrMOdaC5dQ8q14U6oCm5okbTUrPIOOTQwtTKsaDmZSXiVnZ1JADmTIdB2AAFjv3JJ9W0skAe01BFu4pGpbZO+C8Jqa6eAyid4TJZpnDsiKpLSWcgqLKrbX7i2uuIaDRdaHON0lxvhjY++pHyYJpnMKXxZUuDG6rfLA3sGGwI8gVuAg9U3Q5pF1beE8Sh4vAtJVsErEH2E1vj2/i1h1J94DIWI6fHYrCzbEnOLwgrC7tN4ft/Sd2hsbuMe2duV2qpPE+H1NDK8Ugwci17ZBl3syE9xud/nYi+w9FDLhtpRNmjdUeo5EcfYss+aC4Eg0SXCnhVcGQK/ZXDtHl6BmU7N9dj+eqsXBI12YGrfOiXnbITmBqOFAaeB3fJOK3hSMpX7aIEg2KCVbi5y6b43vubi/npVkpBrY+iqjxDmmtj40PrT5FWf2eeKFpQ1DWYS8PlJXINksLN3y80jJ3P4WNwdzp0TNcbChWlDOH2Njz93Vw4hQvSyiKQl0f9BMf6QWvgx7c5R/bAyH3grcb62Konhy3Gi51alkaEI0IRoQuqChkqpTDESoW3OlH9GDuFW+xmYdh2UHI/dV63vpYJmCHPc6KJ9oniHOM8M4cAlOn2c8oYgbd4lbcsfxnz3BO5ujJOyPtXV2IxTIRQ6rNTwd4Ris4W/ZRI6k/RVuSfoNVjExPuY6pP8S2U1LK+A+ZQOfGoLjJB95pZY2/f0k/TEk6gejeaMsfArn5TzRuvc0j6/NL0JmqXWKnhtK+18zI+Pn1sAUX1J/gdWSQxYaMzYl9Gj3oNTyCtjwpLqVrypQeQsrzNLBwOAxxFZeISL1NbaMeW3kg8h3Y7nawGBHHP8QTiSQFmHYbD+r9+J0aLC9SdMluHbTVxVDo+Hz1RmkVXlKKZZmvva+5vY9R3tsexNrA69o0MjaGNFALAJK7jVWbhvFxJLMoZH4cqZe6yXvyo1LKIlvcVA3BkRviyc3XfXC2lOKsDvJR5hFNhxCgqCIw4QI5Kyq4xYxOF2kTGxLA2I2Nja8teq4KJt1mqf8ACnhaWVGaWGN5q6My09QXF4SRlmRYFXu4fove1iRtrymIxJ2hjRFh5CGxGj2kWdeh414UdTiE5Gzo21dqVuNHSJEgSNFRBeyqLC5JJP1JJJPmSTrcAAFAopfXUI0IRoQjQhRHiXhJnhblsUqFV+RIGK4uykDK3xJe11II2BtcAimfDRYhmSZuZq6CRcLC/GfhjHmS01PNGkAAqubIHYSMFkvu7EkK4ZipxOQIvvrN2Xj5cNKMJjnjM7sACwFwNAKA06o147lyeIPGZg70sfEUSKlUXaRuWIIqLdYosI0SQzAGzwtfIIPjysx6Tb0mQ6eqoLxSqi1krZWFYypUSzOIlDxrMd72HLPSiNuq3G9nxt3PeqOqodY3TPxVRQ084WGRchbmIhYiGQWLIkp+NVa4BvcFSCSRc9bVwuP3XHDKbK0cI8W09ZEKXigFh+jqexU9gWP3W/X+Ej4h3J8ni9jYjAynF7MPezce4bxy1H6TuDTJ2yDJL5qG8VeCJ6S8i/bU/cSoL2H64Hbb7wuvzF7a0tl7fw+N/Ld1JNMp3nkd/dryOqqlw7mXFwqwkrqPs2ZfQBiB+4G2taTDRu1aKpYsY7tAHwUmjRsgZg7/AHS84d+o7WCp0+dtj8u+sd7XseW2HIU+ZShD2uIFBvo2gt3m/uqtvgvxlHGDw3iN2o2sIpXBQw3sUBucljDfA98oyoubDpciq5mZaUEudgr91a6+jkpZFjlOaP8AoZ9gJNr4tbZZgN7DZgCy/eVG2PrYpeaDLcaLzViWRoQvaKjlqZDDAccf0s1riIHewB2aYjcL2AIZtrBq3vy2CYhgz3OihfHfjaKmj/k3hjYgHGeoUlitz9pi3d5Tcs8nlv57qs6oaXJ17wxtlmqyiIlI2WWIWsXyYdrkCzBfzA1CLDdKzM7qn34pDJ0gzPGU8qfaqXTirqLRpDGP1U//ALb+B1MbOaT13EqBwzXXeSfFSnhzwnV8QYPuI/OaT4R64KLZH9mw23I0nj9qYLZbaG7/AOka+J3Dv8AU7BhiRRooPfmrJxDxFS8Njan4aBJOdpalrNYj0PZiPIDoB9TcayoNmYvasgxG0eqwdlgt+45k9Y8hRMulZCMsevFU3g/DZK2ow5i8x7nKVxd23OK5EZyMdgLj5ka9cA2Jga0UAsANAkwC4qY8OVtL7xTxGmlpqgSrGKiGoZXRywQl45VZO5IYWG1xa22hwdQ3U2EVpSi78QcOhnaomgUU0tO594glsotlisse1rsbAxW+I9INxfjSRQG9V1zQbhe+HqOWsK1bRUz0tI2DU4+zDXALFUsVLFmVzkRkVC7AADC2zjwxwwMbnNkkFnDdfjrelKjQXV8DCeudBuW2eE/DqUyljEiSMWxVSWEaMQRGhPwqbBiqgLfbcKDq7BYYwRBrzV2801PPeaaVN1NxqVYdNqKNCEaEI0IRoQjQhVnxZ4YSoAkWPNslMkXNZFmVbjF1BwZhsRkN8FUkDcI43B9OwllGyU6rqXHjqOFtK1Ck11DfRYp4g4W1HInEEjgSE1JVKdzngYy3S4HTYtG91Vum4A+UNlbRJecBMSZGC7tx+u8UJ11Vc0VPzG+SSTjMFJA8lE8vvFQGV2c9VPGMSyKw+N3O/OsOkbBWvbeylxodAl6gXbqU8qnkopI6ChRfejis8oRXd5HAPKjLghIkBAJFrkEm1jfgo4ZnaKRJHVGqZ8fp6aScokkURiTGeo3Ec0o2JjhiQkAttdBawLW7X60kBccATZOOE8cr+F4bcymfdATnE48zFIt8Tsdh2+8t9ZO0ti4TaHWeMr/6hr4jf434EKccz4u5Sxp+E8S3RvcalvumwViflcI1z+Eqx89Y4k2xsqzx08Q33qB8x4hwG4q6kM3IqG4z4D4jTiygyxBsxyercG4JQjO998RcX03htt7Lxbqudkcbda3r2fMjuVEmCcDmpXd4Ks8SmUk8xGjk+8tjYE7k27hT3ZSNr3BJuG04opIuszrN5bx70PglGRvjNNR6/wB+B8DalLX4G8eiCIUtapn4e4AsepofQjzKA72HUtrr2tpl8f6mp1r/ANLleq6kMCCVZOfROMkqAQ2A9JSPu+kvbaz2IybrJNxS82Hpdi94ZQvV5YNyqdL8yp2t0/EsV9iwsQXPSp/EQQOvkpYKMOHzdZ2iq/jP2gIIzQ8L+zplurzqTlJe+QQnqsTctKTkxJ+rRjjLrlNPeG2Cz6hmaNwYrZWKgY5XvY7AEG9wNTxGHZKyjrAJSSMSjK5WHgngKuntaIxp+Ob7P+7bL+7bWXiviDZ+EGXPmI3Nv66eqaZhpHbqKw/yRwrh29VL75UD+iUAqD80vYd/6Rt+4Gsn8btfalsMzoYz+o6nuOv/ACjvKuyQxdo1Kg/EvjiprAY1+xgA3ij/AA7Dra1yvlbZdwLHWrsz4fw2CPSHryf1HjyG7vueaplxD32FgomKjSIxyTFHR4mlRFZjkQWRUcrbHrBLAG9lIuCRrbrXRU0pqpfhqQ14aJYY6etVS8DQXRZsBkYmQsQstgSri17b9t4mrb7lMUd3ritZOIU7VLMiVUIUVBbpWdD0pILD9P2Vk+9sRvtoHVNNy4euKr2hFRxK0VXWtDCsbMkk46XKdOzEqJGUE3YsSAD6m2PtTagwbfyWdI6tCAbivGlSK7rK6KIyds0C2LwjwEPy6uemp42MUfLjRScLXcM2aKVYXACW6LHqN9l9m7O/CNOZ5eSa33V8Tc7zW/BXvfmVz1pqCNCEaEI0IRoQjQhGhCNCFXeL+GlM61VOsKVAV1YtGPtA4T4mUg5gotmN9iwtvcIbR2ezHQ9E4kXBqOVfS/mpsflNViHG/Bj/AGYpVlmlaNpKmPBY+Sbr0qpxIBJYBLs3TtqjCbYfhy5mOGRoIaw3ObvN67iXWF1CSAOuzXekU8TIUmqArCvlRY+bfpxK4ySxgC6TsoANzYXcqRfHXo8mg3JXOKc1xwLg6PIKOaN1kmCSc4MF5MXLMmWLLZlxYlhcbooBuCNdc62YIa3cVxxRJK+SaaniYwwKkcUaqWZYgSsShQL3IDOe9jloHVABQauNkn4upI4HjpxGqyxQxioYE7ysoZha+NlBUXABJDX30MJN1x4AskuDeKKylsIZ3Cj7jda29ArXCj9m2kcZsnB4u80YJ4ix8xSvjVSZM9mhVnj9pnNUJWUcE6+ZG391wwv+Y1hu+FehObBzvjPveC35FMDF17bar3+VOAzG70s0J9VyA/IRyEf3dc/CfEMPYma8c6V/6m/VGfDnUUTvh/iSh4eC3Dql2Q7yUk6SlJPUo/LPKkttfdTtcbXDGEO1+kpiogWne1zbeGa/hfvUi6IDqlKcQ8YUdeuFXO1PSDaOjgSS5A+EzOseJ9RGnSNrkkbTx38UDg3CRCnFzm+gzV8/JDXRU6xTD3/gEW6U08x+eVvzEjqP4aU/DfEM1nSsYPD6NJ9VHNhhuqvT7SEhBWioYYR5MbfxVAv+bR//AC8k5rjMS5/IfdxPyR+LA7DaKucY8XV1SPtJnCG9lj+zU22I6d2HyJOtnB7EwOFvHGK8Tc+unhRUPnkdqVH/AMjTiJpTE6xIEOTKVBEhATEn4r9wRtYE61MwJ1VeU0qnvh3jYiDwThno57CZFtkpFsZYye0iEAgdjaxHa0XNrcaoa6ltye+MaDlRwBUQQ5S8l0ZnEkbCF0csx+IlnuAAAQRbbfjDUlTkFKJrwWSmgMFW07iSKQOYAm7NGVZbSXCrE+wNxcdYAawJ66pqKKLaC6c+GfDLTcmpqEdqOR2U8jJnLDMCyRgvhmCOm5+Vt9YO0drOzvwmD/nChvSm4m5tWl728bJiKD9b9Fs3g7w0yRQGZnwhL8iJ0UFVu6RNIe5cREADptkcgWG0MDs9sTziXj8x4617V1NO89/Kyuc+ttyuOtNQRoQjQhGhCNCEaEI0IRoQjQhGhCiuOcDWoF85IpMGQSRsVIDeo7GxAI8xvYi5uviMJDiABM0Ooaiq6HEaLJfFng2BGTn+7cOVITZ4yCszi2xJVLlQLgfGwc+msdj9obN0rPndz6o9aVr3Cik5jJNbUVOmq6+ihEU4aOGoiZVSUqwxYLmEIJMZ3Ulem+2SnXosJjsLjHO6F1S0319nvSr2SRi6ceG5KHm0rTSSRclg8ismaSOrMykMpul+lTdCAq/Fpt2ahooMLbLzwlVRS8SjlqzIWknVvswhUu8gvnmf0VzY2ucb668ENoENILrrjxyaLnD3Ax+7hSOnPLIE5FzJuQdsSDjbt56GZqdZckpWykvFnDRyOGxoF5uEscjE26ouUZM2/BES4ufhVTqLDdxU3NsAkOMeGIUqZIo3kWKmhV6mWQBuplQ4xoAvUzMFCFu5O4C66HmleKiWCqaUXAIJ2h5VQyiabkgSxDJGxDXYq9ihuBceZO21yFxGoQGg6Fc8D8LPPWvSM/KaPPmNjnblnHZbrldiANx8V9dc8BuZcayrqJOg4Es9M00DPLKkiK0GAQhHJCyBsmyUmymwGJNzcbkLqGhQG1Fk84fBRPNPSgY8wlKaqlfLFlItmAAnLktbMLkmXc3JHCXAAroy1ITHj8MixUwmDCSMSwMrm5XlyFgv0Al2tta1tra60ipouOBFFNRePWXhxoUhRQoURlwJ79RMuYkBW5JutlsNx6aj0fWzKXSdWipmrVUpHhrT1PKoYyHykLRoSBi2JLkE/CuIyI+QIFzupi8XDhI3TSmw1prraytYx76NCuvhHwaUkieztWxzsrQuhMIUBuouEP3CHD3IyKrjfbXnJ8VidpuMMYywPbUO3/PjYjhetE2yNsdz2gtV8P8AhWOFua6qZi7SWVn5aF7j7OMnENiSDIFDNkx2DW1pYTBsw7Gt1cBTMQKnx1pwFbCiHOJKsWm1FGhCNCEaEI0IRoQjQhGhCNCEaEI0IRoQvGUEEEXB2IPnoQqnV+EMHR4MZMY2hwqXdwqMUN0Jy7BSCCLv03YYjWNjNiwzMyxHo75jQa+o8Nwva6sbIRrdZdU+zsfzSFOZBMVZZ3mVjGXVQ1or2Dn4rYG2KsSbjfj9qY7BdLLiWZowQG0pXXU0ramtRWpFNVAwRvoBYqoVnA6iOMStGTCZDEsqkMrsrMvTY5YkqbEqL7W7jWxh9r4WZ/Rh1HUzEG1LVudKit7pd2He0V3JDhpiEyGcPy1cF1VQzEKRktmZQL2INzt6a0Q7M2rTqqqUN1cOCcWjqDR08jopE8slRNIwjBSSVJWjGRsTIUFwLne24Larc2lSrQ6tkypKt6mDixs3OmeKcx7lsUlkMgA72TNL+gHy1Iihao1qHKH4HC61VJkCoaaMrfa4MigkA+R7X87H01J2hUG6hXrgNer1PD6sMOZXNHHKPPKBXjmJ8gHY07j131S4UBHD391cCKg8VTvBVW9LI9UASKaPqXsHMhESxufwkkv/AOX621a8ZrcVWw0JKPFvAlp3V4bmmnUSRBviUML8t1JuGXtc7EWNyb6GOrrqh7aGoSPGuPtUwU6S/pYcwZPORWEQQue5dRHjc9wFvuDrrW0JouF1RdJcJ4BU1MnLihYvy+aMxywU2AYF7AgkgC3f6AkZ2L2xg8MzO94Irlte/hw3qbIHuNKKx+GPBscjUsjt70sis0tND0PHYW6zmCQrkKwGJysNxcaycRtTG4oywYVmQtpRx0Ir3UuLjWyYZAxtC660rw74IcQRRTkJBHJJKkKgrKuTSctWnST41V7lksb2GRAJfsOym9McTOcz3NAcP0k0FbU0tYG3LSlhfbKNFdqChjhQRxrioubXJJJJLEk3LMSSSxJJJJOtZrQ0BrRQBVpxrqEaEI0IRoQjQhGhCNCEaEI0IRoQjQhGhCNCEaEI0ISNVSxyrhIiup7q6hht22O2hCgq7wjE3VEzROshljFy0ayG+TGLIAhsmuLj4iQVJvpDE7Nw0+cubdwoSNfdh9VIPIVV477PpZFqbx008s5WTn25UiFURSkakNj8HSS9us5XsSyjNlzQSRHDykMYCKG9TUm9KC9b2tS3KRcHAhw1Vb4j7PYOcx5VbTQGIcsKpmLSgnO/6QgWKAKSMiHx2F9RbidtQQtq1r3F19LC1NKDjfdaqiYoXHgoKj8IWelCVgjqG2nsCDSviSFOLAq17oAzKWNyPMaul25iYunL8OcrNNb3pw03203qIwzbUckn8PVCrLWLVxtJFUCIOXbJiSqiTMkldmD+dlBYHYasbt9plZC6FwzNz+hNKb9KV42oonDHUO3p23g+qjnqR76iPTx8/mZuhYuDlvldDZRk1zsYzbewob8TMdFG8Qu67i3yppa+thbQqX4UgnrLml8Nk8kzcQIiqEMlTbIcogCwmLMVByJTKQL1KVtc7Sk25iSJhFhyTGaDnfWgFedBWxqgYdtqu1Tug9n6tGAI6qSfnXAEZjjlgVzuJCAil4gSLuDkyjYEHUji9qSy0a0NYWan9Li3zs62miBDEBxKtlN7PSRUiOkgiiqRy7VDlpIQBYugUODcnIJmhBUHIXsi7Nn42UQvxE5zMNTTeK+F9xNDY+dmZgqGjVW5PB6MwaeWWVkTloyuYCqn4rtCVLM1lv2XpWyr5tYfZGEha5oZUONetfTSleFTzvclcMjip+lpUjULGiooAUBQAAFFlG3kBsBrTUEtoQjQhGhCNCEaEI0IRoQjQhGhCNCEaEI0IRoQjQhGhCNCEaEI0IRoQjQhGhCjPEv+6y/s/wCo10aoVR4h/wDEof8AwL/5W13chVDwV/8ADeFf+Mb/ADHU3alcWv8ADf0k/wC2P8NVrqkdcQjQhGhCNCEaEI0IRoQjQhGhCNCEaEI0IRoQ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3" name="Picture 6" descr="IC3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62600" y="3429000"/>
            <a:ext cx="2501504" cy="25015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rmAutofit/>
          </a:bodyPr>
          <a:lstStyle/>
          <a:p>
            <a:r>
              <a:rPr lang="en-US" dirty="0"/>
              <a:t>Types of real estate scams</a:t>
            </a:r>
          </a:p>
        </p:txBody>
      </p:sp>
      <p:sp>
        <p:nvSpPr>
          <p:cNvPr id="11" name="Content Placeholder 2"/>
          <p:cNvSpPr>
            <a:spLocks noGrp="1"/>
          </p:cNvSpPr>
          <p:nvPr>
            <p:ph idx="1"/>
          </p:nvPr>
        </p:nvSpPr>
        <p:spPr>
          <a:xfrm>
            <a:off x="609600" y="2209800"/>
            <a:ext cx="7848600" cy="4114800"/>
          </a:xfrm>
        </p:spPr>
        <p:txBody>
          <a:bodyPr>
            <a:normAutofit/>
          </a:bodyPr>
          <a:lstStyle/>
          <a:p>
            <a:pPr>
              <a:buNone/>
            </a:pPr>
            <a:r>
              <a:rPr lang="en-US" b="1" dirty="0">
                <a:solidFill>
                  <a:schemeClr val="accent3">
                    <a:lumMod val="50000"/>
                  </a:schemeClr>
                </a:solidFill>
              </a:rPr>
              <a:t>Rental and Vacation Property Scams</a:t>
            </a:r>
          </a:p>
          <a:p>
            <a:r>
              <a:rPr lang="en-US" sz="2800" dirty="0"/>
              <a:t>The offering of a vacation cottage, beach condo, time-share or some other type of short term rental property, usually online, that the scammer does not actually have access to.</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rmAutofit/>
          </a:bodyPr>
          <a:lstStyle/>
          <a:p>
            <a:r>
              <a:rPr lang="en-US" dirty="0"/>
              <a:t>Types of real estate scams</a:t>
            </a:r>
          </a:p>
        </p:txBody>
      </p:sp>
      <p:sp>
        <p:nvSpPr>
          <p:cNvPr id="11" name="Content Placeholder 2"/>
          <p:cNvSpPr>
            <a:spLocks noGrp="1"/>
          </p:cNvSpPr>
          <p:nvPr>
            <p:ph idx="1"/>
          </p:nvPr>
        </p:nvSpPr>
        <p:spPr>
          <a:xfrm>
            <a:off x="609600" y="2209800"/>
            <a:ext cx="7848600" cy="4114800"/>
          </a:xfrm>
        </p:spPr>
        <p:txBody>
          <a:bodyPr>
            <a:normAutofit/>
          </a:bodyPr>
          <a:lstStyle/>
          <a:p>
            <a:pPr>
              <a:buNone/>
            </a:pPr>
            <a:r>
              <a:rPr lang="en-US" b="1" dirty="0">
                <a:solidFill>
                  <a:schemeClr val="accent3">
                    <a:lumMod val="50000"/>
                  </a:schemeClr>
                </a:solidFill>
              </a:rPr>
              <a:t>Mortgage Closing Scheme</a:t>
            </a:r>
          </a:p>
          <a:p>
            <a:r>
              <a:rPr lang="en-US" sz="2800" dirty="0"/>
              <a:t>Type of wire fraud scheme targeting homebuyers</a:t>
            </a:r>
          </a:p>
          <a:p>
            <a:r>
              <a:rPr lang="en-US" sz="2800" dirty="0"/>
              <a:t>Buyers tricked into wiring closing down payment</a:t>
            </a:r>
          </a:p>
          <a:p>
            <a:r>
              <a:rPr lang="en-US" sz="2800" dirty="0"/>
              <a:t>Losses often not covered or reimbursed by bank</a:t>
            </a:r>
          </a:p>
          <a:p>
            <a:r>
              <a:rPr lang="en-US" sz="2800" dirty="0"/>
              <a:t>Victims often forced to cancel transactions on dream home</a:t>
            </a:r>
          </a:p>
          <a:p>
            <a:pPr marL="0" indent="0">
              <a:buNone/>
            </a:pPr>
            <a:endParaRPr lang="en-US" sz="2800" dirty="0"/>
          </a:p>
          <a:p>
            <a:endParaRPr lang="en-US" sz="2800" dirty="0"/>
          </a:p>
        </p:txBody>
      </p:sp>
    </p:spTree>
    <p:extLst>
      <p:ext uri="{BB962C8B-B14F-4D97-AF65-F5344CB8AC3E}">
        <p14:creationId xmlns:p14="http://schemas.microsoft.com/office/powerpoint/2010/main" val="1780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rmAutofit/>
          </a:bodyPr>
          <a:lstStyle/>
          <a:p>
            <a:r>
              <a:rPr lang="en-US" dirty="0"/>
              <a:t>Types of real estate scams</a:t>
            </a:r>
          </a:p>
        </p:txBody>
      </p:sp>
      <p:sp>
        <p:nvSpPr>
          <p:cNvPr id="11" name="Content Placeholder 2"/>
          <p:cNvSpPr>
            <a:spLocks noGrp="1"/>
          </p:cNvSpPr>
          <p:nvPr>
            <p:ph idx="1"/>
          </p:nvPr>
        </p:nvSpPr>
        <p:spPr>
          <a:xfrm>
            <a:off x="609600" y="2209800"/>
            <a:ext cx="7924800" cy="4114800"/>
          </a:xfrm>
        </p:spPr>
        <p:txBody>
          <a:bodyPr>
            <a:noAutofit/>
          </a:bodyPr>
          <a:lstStyle/>
          <a:p>
            <a:pPr>
              <a:buNone/>
            </a:pPr>
            <a:r>
              <a:rPr lang="en-US" sz="2400" b="1" dirty="0">
                <a:solidFill>
                  <a:schemeClr val="accent3">
                    <a:lumMod val="50000"/>
                  </a:schemeClr>
                </a:solidFill>
              </a:rPr>
              <a:t>Reverse Mortgage</a:t>
            </a:r>
          </a:p>
          <a:p>
            <a:r>
              <a:rPr lang="en-US" sz="2400" dirty="0"/>
              <a:t>Originally intended to allow elderly (over 65) homeowners who qualify, to borrow the equity they have built up in their homes over the years, to enhance their retirement income.</a:t>
            </a:r>
          </a:p>
          <a:p>
            <a:r>
              <a:rPr lang="en-US" sz="2400" dirty="0"/>
              <a:t>A fraud involving a reverse mortgage using identity theft occurs when thieves posing as homeowners use the victim’s personal information to obtain a reverse mortgage on the victim’s home.</a:t>
            </a:r>
          </a:p>
          <a:p>
            <a:endParaRPr lang="en-US" sz="2400" dirty="0"/>
          </a:p>
          <a:p>
            <a:endParaRPr lang="en-US" sz="2400" dirty="0"/>
          </a:p>
        </p:txBody>
      </p:sp>
    </p:spTree>
    <p:extLst>
      <p:ext uri="{BB962C8B-B14F-4D97-AF65-F5344CB8AC3E}">
        <p14:creationId xmlns:p14="http://schemas.microsoft.com/office/powerpoint/2010/main" val="7510784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7"/>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1867</TotalTime>
  <Words>1888</Words>
  <Application>Microsoft Office PowerPoint</Application>
  <PresentationFormat>On-screen Show (4:3)</PresentationFormat>
  <Paragraphs>181</Paragraphs>
  <Slides>18</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Articulate Narrow</vt:lpstr>
      <vt:lpstr>Calibri</vt:lpstr>
      <vt:lpstr>Impact</vt:lpstr>
      <vt:lpstr>Times New Roman</vt:lpstr>
      <vt:lpstr>Office Theme</vt:lpstr>
      <vt:lpstr>Real Estate Scams</vt:lpstr>
      <vt:lpstr>Meet Allison</vt:lpstr>
      <vt:lpstr>Apartment found on Craigslist</vt:lpstr>
      <vt:lpstr>Allison receives email from landlord</vt:lpstr>
      <vt:lpstr>The wire transfer</vt:lpstr>
      <vt:lpstr>What are real estate scams?</vt:lpstr>
      <vt:lpstr>Types of real estate scams</vt:lpstr>
      <vt:lpstr>Types of real estate scams</vt:lpstr>
      <vt:lpstr>Types of real estate scams</vt:lpstr>
      <vt:lpstr>Types of real estate scams</vt:lpstr>
      <vt:lpstr>Real estate scam prevention</vt:lpstr>
      <vt:lpstr>TIPS to avoid victimization</vt:lpstr>
      <vt:lpstr>TIPS to avoid victimization</vt:lpstr>
      <vt:lpstr>What to do if you are a victim</vt:lpstr>
      <vt:lpstr>QUESTIONS</vt:lpstr>
      <vt:lpstr>Graphic Credit</vt:lpstr>
      <vt:lpstr>Bibliography</vt:lpstr>
      <vt:lpstr>Bibliography</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 Estate Scams</dc:title>
  <dc:creator>Linda Donewar</dc:creator>
  <cp:lastModifiedBy>Joshua Santy</cp:lastModifiedBy>
  <cp:revision>1131</cp:revision>
  <dcterms:created xsi:type="dcterms:W3CDTF">2015-01-21T15:07:18Z</dcterms:created>
  <dcterms:modified xsi:type="dcterms:W3CDTF">2019-10-02T18:47:11Z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1E7C8B45-246F-4C05-9C6E-203BFA90757B</vt:lpwstr>
  </property>
  <property fmtid="{D5CDD505-2E9C-101B-9397-08002B2CF9AE}" pid="3" name="ArticulatePath">
    <vt:lpwstr>7 Real Estate Scams_LD</vt:lpwstr>
  </property>
</Properties>
</file>