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59" r:id="rId4"/>
    <p:sldId id="258" r:id="rId5"/>
    <p:sldId id="276" r:id="rId6"/>
    <p:sldId id="262" r:id="rId7"/>
    <p:sldId id="277" r:id="rId8"/>
    <p:sldId id="273" r:id="rId9"/>
    <p:sldId id="274" r:id="rId10"/>
    <p:sldId id="266" r:id="rId11"/>
    <p:sldId id="268" r:id="rId12"/>
    <p:sldId id="269" r:id="rId13"/>
    <p:sldId id="271" r:id="rId14"/>
    <p:sldId id="272" r:id="rId15"/>
    <p:sldId id="278" r:id="rId16"/>
    <p:sldId id="279"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G1/0h1ddz+9JJHAfK+osw==" hashData="KuNCeG0IvNB/hlooHVqWr+hWJkqqIO9JYexQaAd/tq4uNAg8aOk3pVLnT/vSUPHHKYPdo2QPfq5NL7V1qa0Xp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B"/>
    <a:srgbClr val="E7E5E7"/>
    <a:srgbClr val="E7E5E6"/>
    <a:srgbClr val="E9E7E8"/>
    <a:srgbClr val="4BA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7133" autoAdjust="0"/>
  </p:normalViewPr>
  <p:slideViewPr>
    <p:cSldViewPr>
      <p:cViewPr varScale="1">
        <p:scale>
          <a:sx n="98" d="100"/>
          <a:sy n="98" d="100"/>
        </p:scale>
        <p:origin x="193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Dave’s situation. Is there anything he could have done to prevent his parents from being victimized? YES. As you can see on the screen there are a few specific things he could have done that may have prevented this from occurring. </a:t>
            </a:r>
          </a:p>
          <a:p>
            <a:r>
              <a:rPr lang="en-US" sz="1100" kern="1200" baseline="0" dirty="0">
                <a:solidFill>
                  <a:schemeClr val="tx1"/>
                </a:solidFill>
                <a:latin typeface="+mn-lt"/>
                <a:ea typeface="+mn-ea"/>
                <a:cs typeface="+mn-cs"/>
              </a:rPr>
              <a:t>He could have: </a:t>
            </a:r>
          </a:p>
          <a:p>
            <a:pPr lvl="1">
              <a:buFont typeface="Arial" pitchFamily="34" charset="0"/>
              <a:buChar char="•"/>
            </a:pPr>
            <a:r>
              <a:rPr lang="en-US" sz="1100" kern="1200" baseline="0" dirty="0">
                <a:solidFill>
                  <a:schemeClr val="tx1"/>
                </a:solidFill>
                <a:latin typeface="+mn-lt"/>
                <a:ea typeface="+mn-ea"/>
                <a:cs typeface="+mn-cs"/>
              </a:rPr>
              <a:t>Checked the mail daily versus every other day.</a:t>
            </a:r>
          </a:p>
          <a:p>
            <a:pPr lvl="1">
              <a:buFont typeface="Arial" pitchFamily="34" charset="0"/>
              <a:buChar char="•"/>
            </a:pPr>
            <a:r>
              <a:rPr lang="en-US" sz="1100" kern="1200" baseline="0" dirty="0">
                <a:solidFill>
                  <a:schemeClr val="tx1"/>
                </a:solidFill>
                <a:latin typeface="+mn-lt"/>
                <a:ea typeface="+mn-ea"/>
                <a:cs typeface="+mn-cs"/>
              </a:rPr>
              <a:t>He could have shredded any documents or mail that contained personal identifiable information. </a:t>
            </a: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Now that we have covered some of the ways that</a:t>
            </a:r>
            <a:r>
              <a:rPr lang="en-US" sz="1200" kern="1200" baseline="0" dirty="0">
                <a:solidFill>
                  <a:schemeClr val="tx1"/>
                </a:solidFill>
                <a:latin typeface="+mn-lt"/>
                <a:ea typeface="+mn-ea"/>
                <a:cs typeface="+mn-cs"/>
              </a:rPr>
              <a:t> your information can be obtained, let’s look at some tips to avoid victimization of credit/debit card fraud.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 aware that credit card statements often contain the necessary information for a thief to contact the card issuer, report the old card stolen, change the billing address, request a new card and exhaust your credit line before you are aware of the action.  </a:t>
            </a:r>
          </a:p>
          <a:p>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(Accessed on September 25, 2019)</a:t>
            </a:r>
          </a:p>
          <a:p>
            <a:r>
              <a:rPr lang="en-US" sz="1100" kern="1200" dirty="0" smtClean="0">
                <a:solidFill>
                  <a:schemeClr val="tx1"/>
                </a:solidFill>
                <a:latin typeface="+mn-lt"/>
                <a:ea typeface="+mn-ea"/>
                <a:cs typeface="+mn-cs"/>
              </a:rPr>
              <a:t>https://www.experian.com/blogs/ask-experian/what-is-personally-identifiable-information/</a:t>
            </a:r>
          </a:p>
          <a:p>
            <a:r>
              <a:rPr lang="en-US" sz="1100" kern="1200" dirty="0" smtClean="0">
                <a:solidFill>
                  <a:schemeClr val="tx1"/>
                </a:solidFill>
                <a:latin typeface="+mn-lt"/>
                <a:ea typeface="+mn-ea"/>
                <a:cs typeface="+mn-cs"/>
              </a:rPr>
              <a:t>https://upgradedpoints.com/how-to-prevent-credit-card-fraud/</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 this slide are</a:t>
            </a:r>
            <a:r>
              <a:rPr lang="en-US" sz="1200" kern="1200" baseline="0" dirty="0">
                <a:solidFill>
                  <a:schemeClr val="tx1"/>
                </a:solidFill>
                <a:latin typeface="+mn-lt"/>
                <a:ea typeface="+mn-ea"/>
                <a:cs typeface="+mn-cs"/>
              </a:rPr>
              <a:t> some other ways to protect yourself against fraud. </a:t>
            </a:r>
          </a:p>
          <a:p>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Never give account information to anyone over the phone unless you have initiated the call.</a:t>
            </a:r>
          </a:p>
          <a:p>
            <a:pPr>
              <a:buFont typeface="Arial" pitchFamily="34" charset="0"/>
              <a:buChar char="•"/>
            </a:pPr>
            <a:r>
              <a:rPr lang="en-US" sz="1200" kern="1200" baseline="0" dirty="0">
                <a:solidFill>
                  <a:schemeClr val="tx1"/>
                </a:solidFill>
                <a:latin typeface="+mn-lt"/>
                <a:ea typeface="+mn-ea"/>
                <a:cs typeface="+mn-cs"/>
              </a:rPr>
              <a:t>Carry only the cards you need to use when going out to the mall, store, or restaurant.</a:t>
            </a:r>
          </a:p>
          <a:p>
            <a:pPr>
              <a:buFont typeface="Arial" pitchFamily="34" charset="0"/>
              <a:buChar char="•"/>
            </a:pPr>
            <a:r>
              <a:rPr lang="en-US" sz="1200" kern="1200" baseline="0" dirty="0">
                <a:solidFill>
                  <a:schemeClr val="tx1"/>
                </a:solidFill>
                <a:latin typeface="+mn-lt"/>
                <a:ea typeface="+mn-ea"/>
                <a:cs typeface="+mn-cs"/>
              </a:rPr>
              <a:t>Keep a close eye on your card when it is being used for a transactions.</a:t>
            </a:r>
          </a:p>
          <a:p>
            <a:pPr>
              <a:buFont typeface="Arial" pitchFamily="34" charset="0"/>
              <a:buChar char="•"/>
            </a:pPr>
            <a:r>
              <a:rPr lang="en-US" sz="1200" kern="1200" baseline="0" dirty="0">
                <a:solidFill>
                  <a:schemeClr val="tx1"/>
                </a:solidFill>
                <a:latin typeface="+mn-lt"/>
                <a:ea typeface="+mn-ea"/>
                <a:cs typeface="+mn-cs"/>
              </a:rPr>
              <a:t>Always keep a close eye out for questionable charges on your card statements and online banking.</a:t>
            </a:r>
          </a:p>
          <a:p>
            <a:pPr>
              <a:buFont typeface="Arial" pitchFamily="34" charset="0"/>
              <a:buChar char="•"/>
            </a:pPr>
            <a:r>
              <a:rPr lang="en-US" sz="1200" kern="1200" dirty="0">
                <a:solidFill>
                  <a:schemeClr val="tx1"/>
                </a:solidFill>
                <a:latin typeface="+mn-lt"/>
                <a:ea typeface="+mn-ea"/>
                <a:cs typeface="+mn-cs"/>
              </a:rPr>
              <a:t>Inform your bank</a:t>
            </a:r>
            <a:r>
              <a:rPr lang="en-US" sz="1200" kern="1200" baseline="0" dirty="0">
                <a:solidFill>
                  <a:schemeClr val="tx1"/>
                </a:solidFill>
                <a:latin typeface="+mn-lt"/>
                <a:ea typeface="+mn-ea"/>
                <a:cs typeface="+mn-cs"/>
              </a:rPr>
              <a:t> or card issuer if you will be on travel.</a:t>
            </a:r>
          </a:p>
          <a:p>
            <a:pPr>
              <a:buFont typeface="Arial" pitchFamily="34" charset="0"/>
              <a:buChar char="•"/>
            </a:pPr>
            <a:r>
              <a:rPr lang="en-US" sz="1200" kern="1200" baseline="0" dirty="0">
                <a:solidFill>
                  <a:schemeClr val="tx1"/>
                </a:solidFill>
                <a:latin typeface="+mn-lt"/>
                <a:ea typeface="+mn-ea"/>
                <a:cs typeface="+mn-cs"/>
              </a:rPr>
              <a:t>Best practice is to not write your account information down on loose paper, envelopes, statements, etc.</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these types of cases, there isn’t a lot and individual can do to protect themselves from falling victim to Identity Theft</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(Accessed on September 25, 2019) ‘</a:t>
            </a:r>
          </a:p>
          <a:p>
            <a:r>
              <a:rPr lang="en-US" sz="1200" kern="1200" dirty="0" smtClean="0">
                <a:solidFill>
                  <a:schemeClr val="tx1"/>
                </a:solidFill>
                <a:latin typeface="+mn-lt"/>
                <a:ea typeface="+mn-ea"/>
                <a:cs typeface="+mn-cs"/>
              </a:rPr>
              <a:t>https://upgradedpoints.com/how-to-prevent-credit-card-fraud/</a:t>
            </a:r>
            <a:endParaRPr lang="en-US" sz="12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slide covers what you should do if you have a lost or stolen card. As you can see there are different measures to take for both. If you have lost your card, it is best practice to immediately call the bank or card issuer as soon as you realize you have lost your card.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stolen card or fraud, first call the bank to have the card disabled and then file a report with your local law enforcement. After those two tasks have been completed you should also file a complaint with Internet Crime Complaint Center.</a:t>
            </a:r>
            <a:endParaRPr lang="en-US" sz="1200" kern="1200" dirty="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(Accessed on September 25, 2019)</a:t>
            </a:r>
          </a:p>
          <a:p>
            <a:r>
              <a:rPr lang="en-US" sz="1200" kern="1200" dirty="0" smtClean="0">
                <a:solidFill>
                  <a:schemeClr val="tx1"/>
                </a:solidFill>
                <a:latin typeface="+mn-lt"/>
                <a:ea typeface="+mn-ea"/>
                <a:cs typeface="+mn-cs"/>
              </a:rPr>
              <a:t>www.ic3.gov.</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a:t>
            </a:r>
            <a:r>
              <a:rPr lang="en-US" baseline="0" dirty="0"/>
              <a:t> the participants if they have any questions about credit/debit card fraud,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 Dave and</a:t>
            </a:r>
            <a:r>
              <a:rPr lang="en-US" baseline="0" dirty="0"/>
              <a:t> Linda Sampson. Dave and Linda are a middle-aged couple with two children and have been married for 20 years. Dave has recently took on the responsibility of being power of attorney for his elderly parents. While his parents are still able to live on their own, they asked Dave to help keep track of their finances and help them make financial decisions.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addition to looking over his parent’s finances</a:t>
            </a:r>
            <a:r>
              <a:rPr lang="en-US" baseline="0" dirty="0"/>
              <a:t>, Dave stops by every other day to get the mail for his parents. With their age it has been too much for them to get down to the bottom of the driveway. He has been expecting a piece of mail from the courthouse to be delivered to his parent’s address. After a week he began to question whether it had been sent. He contacts the courthouse and they assure him they sent the document out last week. During his conversation with the clerk, she promised to go ahead and mail out another copy.</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Later</a:t>
            </a:r>
            <a:r>
              <a:rPr lang="en-US" baseline="0" dirty="0"/>
              <a:t> that evening Dave decides to sit down with his wife and go through his parent’s monthly online bank statement. As he begins to go through the transactions he notices a  string of purchases over the past few days to stores and restaurants that he isn’t familiar with. Dave suspects that someone may have taken some of his parent’s mail but isn’t positive that is what happened.</a:t>
            </a:r>
          </a:p>
          <a:p>
            <a:endParaRPr lang="en-US" baseline="0" dirty="0"/>
          </a:p>
          <a:p>
            <a:r>
              <a:rPr lang="en-US" baseline="0" dirty="0"/>
              <a:t>Dave immediately gets on the phone with the bank to put a freeze on his parent’s account and have their cards disabled. While on the phone with the bank, he is advised that he may want to run a credit report and possibly even freeze his parent’s credit because of the uncertainty of the information obtained by the scammer.</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After speaking with the bank, Dave decides to go to annualcreditreport.com and run a credit check on both his parents. Fortunately there was no suspicious activity found on in their credit reports, at least at this point. Just to be safe Dave decides to contact the credit bureaus to put a temporary freeze on his parent’s credit.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number of agencies and entities that have</a:t>
            </a:r>
            <a:r>
              <a:rPr lang="en-US" baseline="0" dirty="0"/>
              <a:t> defined Credit/Debit Card Fraud, but we chose to present you with the definitions used by the Internet Crime Complaint Center (IC3) and the Federal Trade Commission (FTC). As you can see in both definitions it comes down to the illicit taking of another’s credit card information for the purpose of charging purchases or making cash withdrawals from the victim’s account</a:t>
            </a:r>
            <a:r>
              <a:rPr lang="en-US" baseline="0" dirty="0" smtClean="0"/>
              <a:t>.</a:t>
            </a:r>
          </a:p>
          <a:p>
            <a:endParaRPr lang="en-US" baseline="0" dirty="0" smtClean="0"/>
          </a:p>
          <a:p>
            <a:r>
              <a:rPr lang="en-US" baseline="0" dirty="0" smtClean="0"/>
              <a:t>(Accessed on September 25, 2019)</a:t>
            </a:r>
          </a:p>
          <a:p>
            <a:r>
              <a:rPr lang="en-US" dirty="0" smtClean="0"/>
              <a:t>www.Ic3.gov</a:t>
            </a:r>
          </a:p>
          <a:p>
            <a:r>
              <a:rPr lang="en-US" dirty="0" smtClean="0"/>
              <a:t>www.ftc.gov</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a:t>There</a:t>
            </a:r>
            <a:r>
              <a:rPr lang="en-US" b="0" baseline="0" dirty="0"/>
              <a:t> are a multitude of ways for thieves to gain access to credit/debit cards and/or the information need to cloned them. Over the next few slides we are going to take a look at some of the more common ways that credit/debit cards are stolen or cloned. Once we have covered these topics we will take a look at some ways we can protect ourselves against this type of fraud.</a:t>
            </a:r>
          </a:p>
          <a:p>
            <a:endParaRPr lang="en-US" b="0" baseline="0" dirty="0"/>
          </a:p>
          <a:p>
            <a:endParaRPr lang="en-US" b="0" baseline="0" dirty="0"/>
          </a:p>
          <a:p>
            <a:r>
              <a:rPr lang="en-US" b="0" baseline="0" dirty="0"/>
              <a:t>Credit Card Cloning (skimming)- is a technique whereby someone obtains your credit card details, copies them onto a bogus card and begins using the card. </a:t>
            </a:r>
            <a:endParaRPr lang="en-US" b="0" dirty="0"/>
          </a:p>
          <a:p>
            <a:endParaRPr lang="en-US" b="1"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b="1" dirty="0"/>
              <a:t>Simple thievery</a:t>
            </a:r>
            <a:r>
              <a:rPr lang="en-US" b="1" baseline="0" dirty="0"/>
              <a:t>: </a:t>
            </a:r>
            <a:r>
              <a:rPr lang="en-US" sz="1200" kern="1200" dirty="0">
                <a:solidFill>
                  <a:schemeClr val="tx1"/>
                </a:solidFill>
                <a:latin typeface="+mn-lt"/>
                <a:ea typeface="+mn-ea"/>
                <a:cs typeface="+mn-cs"/>
              </a:rPr>
              <a:t>burglary of a residence, a vehicle, a personal briefcase, hotel room or even a gym locker, wherever someone might leave their wallet will likely provide access to the victims’ credit card collection and the personal information needed for a thief to successfully represent themselves as the legal owner of the credit card to run up the charges on a card</a:t>
            </a:r>
            <a:r>
              <a:rPr lang="en-US" sz="1200" kern="1200" baseline="0" dirty="0">
                <a:solidFill>
                  <a:schemeClr val="tx1"/>
                </a:solidFill>
                <a:latin typeface="+mn-lt"/>
                <a:ea typeface="+mn-ea"/>
                <a:cs typeface="+mn-cs"/>
              </a:rPr>
              <a:t> and p</a:t>
            </a:r>
            <a:r>
              <a:rPr lang="en-US" sz="1200" kern="1200" dirty="0">
                <a:solidFill>
                  <a:schemeClr val="tx1"/>
                </a:solidFill>
                <a:latin typeface="+mn-lt"/>
                <a:ea typeface="+mn-ea"/>
                <a:cs typeface="+mn-cs"/>
              </a:rPr>
              <a:t>ick-pocketing and other forms of larceny that result in a thief obtaining possession of a credit/debit card fit into this same category.  Theft of mail from one’s mailbox will provide easy access to credit card statements and other documents often containing enough information for a thief to obtain illicit access to their accounts.</a:t>
            </a:r>
            <a:endParaRPr lang="en-US" sz="1100" kern="1200" dirty="0">
              <a:solidFill>
                <a:schemeClr val="tx1"/>
              </a:solidFill>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Dumpster diving</a:t>
            </a:r>
            <a:r>
              <a:rPr lang="en-US" b="1" baseline="0" dirty="0"/>
              <a:t>: </a:t>
            </a:r>
            <a:r>
              <a:rPr lang="en-US" sz="1200" kern="1200" dirty="0">
                <a:solidFill>
                  <a:schemeClr val="tx1"/>
                </a:solidFill>
                <a:latin typeface="+mn-lt"/>
                <a:ea typeface="+mn-ea"/>
                <a:cs typeface="+mn-cs"/>
              </a:rPr>
              <a:t>Too often we receive information in the mail from our credit card company, that contains enough sensitive information to provide an identity thief the information needed to gain access to the account.  One good place for a thief to look for this information is the trash.  Unless the owner of the accounts is diligent about shredding their documents, credit card statements etc. they leave themselves vulnerable to having their account information compromised by any thief willing to sift through their discarded garbage.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Access to records</a:t>
            </a:r>
            <a:r>
              <a:rPr lang="en-US" b="1" baseline="0" dirty="0"/>
              <a:t>: </a:t>
            </a:r>
            <a:r>
              <a:rPr lang="en-US" sz="1200" kern="1200" dirty="0">
                <a:solidFill>
                  <a:schemeClr val="tx1"/>
                </a:solidFill>
                <a:latin typeface="+mn-lt"/>
                <a:ea typeface="+mn-ea"/>
                <a:cs typeface="+mn-cs"/>
              </a:rPr>
              <a:t>Essentially anyone in a position to obtain the personally identifiable information (PII) of another is in a position to perpetrate credit card fraud. The secretary at the personnel office, the records clerk at the hospital or doctor’s office, a bank teller, the clerical worker at your child’s school, a pharmacist or a clerical employee at a credit agency will have access to huge quantities of PII for the customers that business deals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smtClean="0"/>
              <a:t>(Accessed on September 25, 2019)</a:t>
            </a:r>
          </a:p>
          <a:p>
            <a:r>
              <a:rPr lang="en-US" baseline="0" dirty="0" smtClean="0"/>
              <a:t>https://www.thoughtco.com/ways-identity-thieves-get-your-information-972208</a:t>
            </a:r>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extLst>
      <p:ext uri="{BB962C8B-B14F-4D97-AF65-F5344CB8AC3E}">
        <p14:creationId xmlns:p14="http://schemas.microsoft.com/office/powerpoint/2010/main" val="27262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b="1" dirty="0"/>
              <a:t>Change of address</a:t>
            </a:r>
            <a:r>
              <a:rPr lang="en-US" b="1" baseline="0" dirty="0"/>
              <a:t>: </a:t>
            </a:r>
            <a:r>
              <a:rPr lang="en-US" sz="1200" kern="1200" dirty="0">
                <a:solidFill>
                  <a:schemeClr val="tx1"/>
                </a:solidFill>
                <a:latin typeface="+mn-lt"/>
                <a:ea typeface="+mn-ea"/>
                <a:cs typeface="+mn-cs"/>
              </a:rPr>
              <a:t>It is quite simple for a thief to take over someone’s account by obtaining copies of the monthly statements, either by stealing them from a mail box or searching through a person’s trash.  Once the thief has a copy of the statement, they submit a change of address request and request a second card be issued.  Credit card companies will often honor requests for a spouse’s card and even solicit customers to include other family members on their account.  Such a request would typically not be investigated or verified by the credit agency and the thief would receive the new card and future statements at the new address.  Unless the legal card holder happened to notice the absence of monthly statements, it’s unlikely that they would notice what had taken place in time to prevent serious damage to their account.</a:t>
            </a:r>
            <a:endParaRPr lang="en-US" sz="1100" kern="1200" dirty="0">
              <a:solidFill>
                <a:schemeClr val="tx1"/>
              </a:solidFill>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Shoulder surfing</a:t>
            </a:r>
            <a:r>
              <a:rPr lang="en-US" b="1" baseline="0" dirty="0"/>
              <a:t>: </a:t>
            </a:r>
            <a:r>
              <a:rPr lang="en-US" b="0" baseline="0" dirty="0"/>
              <a:t>This process </a:t>
            </a:r>
            <a:r>
              <a:rPr lang="en-US" sz="1200" kern="1200" dirty="0">
                <a:solidFill>
                  <a:schemeClr val="tx1"/>
                </a:solidFill>
                <a:latin typeface="+mn-lt"/>
                <a:ea typeface="+mn-ea"/>
                <a:cs typeface="+mn-cs"/>
              </a:rPr>
              <a:t>can often produce enough information for a talented thief to gain access to a credit card or debit card account.</a:t>
            </a:r>
            <a:endParaRPr lang="en-US" baseline="0" dirty="0"/>
          </a:p>
          <a:p>
            <a:endParaRPr lang="en-US" baseline="0"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b="1" dirty="0"/>
              <a:t>Social media</a:t>
            </a:r>
            <a:r>
              <a:rPr lang="en-US" b="1" baseline="0" dirty="0"/>
              <a:t>: </a:t>
            </a:r>
            <a:r>
              <a:rPr lang="en-US" sz="1200" kern="1200" dirty="0">
                <a:solidFill>
                  <a:schemeClr val="tx1"/>
                </a:solidFill>
                <a:latin typeface="+mn-lt"/>
                <a:ea typeface="+mn-ea"/>
                <a:cs typeface="+mn-cs"/>
              </a:rPr>
              <a:t>In today’s world of online social media, personal profiles can provide a substantial amount of information that a shrewd thief might find useful.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One need not specifically state their date of birth in a profile form, if they post pictures of their latest birthday celebration for all their “friends” to see online.  School and employment information can often be found, spouses and children’s names, even the names of parents which can then be searched via other sources to determine mother’s maiden name (one of the more frequently used methods of verification a credit/debit card agency uses to verify an identity of a client) can be obtained by a clever thief with a little effort and ingenuity.  Adding to the vulnerability of social media as a source of PII, if the thief identifies a target that doesn’t have sufficient information readily available, they may actively engage that person in conversations, befriending them and persuading the target to provide through casual online conversations, the additional information needed to commit credit/debit card fraud</a:t>
            </a:r>
            <a:r>
              <a:rPr lang="en-US" sz="1200" kern="1200" dirty="0" smtClean="0">
                <a:solidFill>
                  <a:schemeClr val="tx1"/>
                </a:solidFill>
                <a:latin typeface="+mn-lt"/>
                <a:ea typeface="+mn-ea"/>
                <a:cs typeface="+mn-cs"/>
              </a:rPr>
              <a:t>.</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(Accessed on September 25, 2019)</a:t>
            </a:r>
            <a:r>
              <a:rPr lang="en-US" sz="1200" kern="1200" baseline="0" dirty="0" smtClean="0">
                <a:solidFill>
                  <a:schemeClr val="tx1"/>
                </a:solidFill>
                <a:latin typeface="+mn-lt"/>
                <a:ea typeface="+mn-ea"/>
                <a:cs typeface="+mn-cs"/>
              </a:rPr>
              <a:t>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https://www.lifelock.com/learn-identity-theft-resources-what-is-shoulder-surfing.html</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https://www.thoughtco.com/ways-identity-thieves-get-your-information-972208</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https://www.eonetwork.org/octane-magazine/special-features/social-media-networks-facilitate-identity-theft-fraud</a:t>
            </a:r>
            <a:endParaRPr lang="en-US" sz="1200" kern="1200" dirty="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https://www.experian.com/blogs/ask-experian/what-is-personally-identifiable-information/</a:t>
            </a:r>
            <a:endParaRPr lang="en-US" sz="1100" kern="1200" dirty="0">
              <a:solidFill>
                <a:schemeClr val="tx1"/>
              </a:solidFill>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b="1" dirty="0"/>
              <a:t>Hotel scam</a:t>
            </a:r>
            <a:r>
              <a:rPr lang="en-US" b="1" baseline="0" dirty="0"/>
              <a:t>: </a:t>
            </a:r>
            <a:r>
              <a:rPr lang="en-US" sz="1200" kern="1200" dirty="0">
                <a:solidFill>
                  <a:schemeClr val="tx1"/>
                </a:solidFill>
                <a:latin typeface="+mn-lt"/>
                <a:ea typeface="+mn-ea"/>
                <a:cs typeface="+mn-cs"/>
              </a:rPr>
              <a:t>a recent (at the time of this writing) scam that is making itself known in the credit card fraud arena is the hotel scam.  Guests staying at a hotel may receive a call in their room on the hotel phone from a person claiming to be the desk clerk.  The hotel computer is reported to have crashed and the clerk on the phone is requesting that the guest verify their credit card information so the account can be updated.  The guest, believing that this is a legitimate sounding request will more often than not, simply retrieve their credit card and read the account number and three digit key on the back of the card to the person on the phone.</a:t>
            </a:r>
            <a:endParaRPr lang="en-US" sz="1100" kern="1200" dirty="0">
              <a:solidFill>
                <a:schemeClr val="tx1"/>
              </a:solidFill>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Routine everyday</a:t>
            </a:r>
            <a:r>
              <a:rPr lang="en-US" b="1" baseline="0" dirty="0"/>
              <a:t> use: </a:t>
            </a:r>
            <a:r>
              <a:rPr lang="en-US" sz="1200" kern="1200" dirty="0">
                <a:solidFill>
                  <a:schemeClr val="tx1"/>
                </a:solidFill>
                <a:latin typeface="+mn-lt"/>
                <a:ea typeface="+mn-ea"/>
                <a:cs typeface="+mn-cs"/>
              </a:rPr>
              <a:t>Most people use their credit and debit cards many times a day for grocery shopping, gas for the car, or just lunch or a coffee at the local coffee house.   Simple palm-sized devices are commercially available, that can read and record the information on the magnetic strip of most credit cards.  Waiters, waitresses and clerks at retail stores, have been known to use these devices to obtain the information from customers credit cards when they pay for food, services or items they have obtained in the normal daily activities.  The act of swiping the card through the device concealed in the palm of the clerk or waiters’ hand can be accomplished so quickly and discretely that few victims are able to catch the act.  Once they have the information they can either use it to take over that person’s account, or they can make their money by selling large quantities of PII to organized groups specializing in trafficking such information.  Today’s Smartphone technology makes it even easier by enabling the user of the device the ability to photograph both sides of a credit card in a matter of seconds and store literally thousands of such photos to their phone’s internal memory.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Hidden fees/Free</a:t>
            </a:r>
            <a:r>
              <a:rPr lang="en-US" b="1" baseline="0" dirty="0"/>
              <a:t> trial offers: </a:t>
            </a:r>
            <a:r>
              <a:rPr lang="en-US" sz="1200" kern="1200" dirty="0">
                <a:solidFill>
                  <a:schemeClr val="tx1"/>
                </a:solidFill>
                <a:latin typeface="+mn-lt"/>
                <a:ea typeface="+mn-ea"/>
                <a:cs typeface="+mn-cs"/>
              </a:rPr>
              <a:t>Offers from the credit card company that advertise services such as identity theft protection, reputation scanning, cash back offers etc. frequently will require the card holder to reply in the negative to avoid being enrolled in the service and thereby incurring the costs.  Continuation of warranties, service contracts etc. often will involve an assessment of continuing fees at the end of an introductory period if the card holder fails to notify the company that the service is not desired.  Shipping, handling and packaging fees may not be advertised in the original offer to purchase an item may appear on the purchasers statement when dealing with online purchases if the buyer is not careful to read the small print when making a purchase or participating in an online auction.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(Accessed</a:t>
            </a:r>
            <a:r>
              <a:rPr lang="en-US" sz="1200" kern="1200" baseline="0" dirty="0" smtClean="0">
                <a:solidFill>
                  <a:schemeClr val="tx1"/>
                </a:solidFill>
                <a:latin typeface="+mn-lt"/>
                <a:ea typeface="+mn-ea"/>
                <a:cs typeface="+mn-cs"/>
              </a:rPr>
              <a:t> on September 25, 2019)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https://www.tripsavvy.com/hotel-scams-to-avoid-3259975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https://www.eater.com/2017/12/27/13676606/credit-card-fraud-restaurant-how-to-protect-yourself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https://www.bbb.org/article/investigations/18929-subscription-traps-and-deceptive-free-trials-scam-millions-with-misleading-ads-and-fake-celebrity-endorsements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Credit/Debit Card Fraud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ipsavvy.com/hotel-scams-to-avoid-3259975" TargetMode="External"/><Relationship Id="rId7" Type="http://schemas.openxmlformats.org/officeDocument/2006/relationships/hyperlink" Target="https://upgradedpoints.com/how-to-prevent-credit-card-fraud/" TargetMode="External"/><Relationship Id="rId2" Type="http://schemas.openxmlformats.org/officeDocument/2006/relationships/hyperlink" Target="https://www.eater.com/2017/12/27/13676606/credit-card-fraud-restaurant-how-to-protect-yourself" TargetMode="External"/><Relationship Id="rId1" Type="http://schemas.openxmlformats.org/officeDocument/2006/relationships/slideLayout" Target="../slideLayouts/slideLayout2.xml"/><Relationship Id="rId6" Type="http://schemas.openxmlformats.org/officeDocument/2006/relationships/hyperlink" Target="https://www.eonetwork.org/octane-magazine/special-features/social-media-networks-facilitate-identity-theft-fraud" TargetMode="External"/><Relationship Id="rId5" Type="http://schemas.openxmlformats.org/officeDocument/2006/relationships/hyperlink" Target="http://www.ftc.gov/" TargetMode="External"/><Relationship Id="rId4" Type="http://schemas.openxmlformats.org/officeDocument/2006/relationships/hyperlink" Target="http://www.ic3.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xperian.com/blogs/ask-experian/what-is-personally-identifiable-information/" TargetMode="External"/><Relationship Id="rId2" Type="http://schemas.openxmlformats.org/officeDocument/2006/relationships/hyperlink" Target="https://www.thoughtco.com/ways-identity-thieves-get-your-information-972208" TargetMode="External"/><Relationship Id="rId1" Type="http://schemas.openxmlformats.org/officeDocument/2006/relationships/slideLayout" Target="../slideLayouts/slideLayout2.xml"/><Relationship Id="rId5" Type="http://schemas.openxmlformats.org/officeDocument/2006/relationships/hyperlink" Target="https://www.lifelock.com/learn-identity-theft-resources-what-is-shoulder-surfing.html" TargetMode="External"/><Relationship Id="rId4" Type="http://schemas.openxmlformats.org/officeDocument/2006/relationships/hyperlink" Target="https://www.bbb.org/article/investigations/18929-subscription-traps-and-deceptive-free-trials-scam-millions-with-misleading-ads-and-fake-celebrity-endorsem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7" Type="http://schemas.openxmlformats.org/officeDocument/2006/relationships/hyperlink" Target="http://www.ft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ic3.gov/" TargetMode="Externa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3657600" y="3407230"/>
            <a:ext cx="6172200" cy="1470025"/>
          </a:xfrm>
        </p:spPr>
        <p:txBody>
          <a:bodyPr>
            <a:noAutofit/>
          </a:bodyPr>
          <a:lstStyle/>
          <a:p>
            <a:r>
              <a:rPr lang="en-US" sz="3600" dirty="0">
                <a:solidFill>
                  <a:schemeClr val="bg1"/>
                </a:solidFill>
                <a:latin typeface="Articulate Narrow" pitchFamily="2" charset="0"/>
              </a:rPr>
              <a:t>Credit/Debit Card Fraud</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5" name="Picture 14" descr="card_nobgnd.png"/>
          <p:cNvPicPr>
            <a:picLocks noChangeAspect="1"/>
          </p:cNvPicPr>
          <p:nvPr/>
        </p:nvPicPr>
        <p:blipFill>
          <a:blip r:embed="rId4" cstate="print"/>
          <a:srcRect t="25767" b="26233"/>
          <a:stretch>
            <a:fillRect/>
          </a:stretch>
        </p:blipFill>
        <p:spPr>
          <a:xfrm>
            <a:off x="3352800" y="3813207"/>
            <a:ext cx="1270000" cy="609600"/>
          </a:xfrm>
          <a:prstGeom prst="rect">
            <a:avLst/>
          </a:prstGeom>
        </p:spPr>
      </p:pic>
      <p:pic>
        <p:nvPicPr>
          <p:cNvPr id="12" name="Picture 11" descr="shutterstock_79512706.jpg"/>
          <p:cNvPicPr>
            <a:picLocks noChangeAspect="1"/>
          </p:cNvPicPr>
          <p:nvPr/>
        </p:nvPicPr>
        <p:blipFill>
          <a:blip r:embed="rId5" cstate="print"/>
          <a:srcRect b="47586"/>
          <a:stretch>
            <a:fillRect/>
          </a:stretch>
        </p:blipFill>
        <p:spPr>
          <a:xfrm>
            <a:off x="0" y="1392866"/>
            <a:ext cx="5486400" cy="2231067"/>
          </a:xfrm>
          <a:prstGeom prst="rect">
            <a:avLst/>
          </a:prstGeom>
          <a:effectLst>
            <a:innerShdw blurRad="114300">
              <a:prstClr val="black"/>
            </a:innerShdw>
          </a:effectLst>
        </p:spPr>
      </p:pic>
      <p:pic>
        <p:nvPicPr>
          <p:cNvPr id="18" name="Picture 17" descr="shutterstock_223094779.jpg"/>
          <p:cNvPicPr preferRelativeResize="0">
            <a:picLocks/>
          </p:cNvPicPr>
          <p:nvPr/>
        </p:nvPicPr>
        <p:blipFill>
          <a:blip r:embed="rId6" cstate="print"/>
          <a:srcRect b="32979"/>
          <a:stretch>
            <a:fillRect/>
          </a:stretch>
        </p:blipFill>
        <p:spPr>
          <a:xfrm>
            <a:off x="5562600" y="1371600"/>
            <a:ext cx="3581400" cy="2240280"/>
          </a:xfrm>
          <a:prstGeom prst="rect">
            <a:avLst/>
          </a:prstGeom>
          <a:effectLst>
            <a:innerShdw blurRad="114300">
              <a:prstClr val="black"/>
            </a:innerShdw>
          </a:effectLst>
        </p:spPr>
      </p:pic>
      <p:sp>
        <p:nvSpPr>
          <p:cNvPr id="23" name="TextBox 22"/>
          <p:cNvSpPr txBox="1"/>
          <p:nvPr/>
        </p:nvSpPr>
        <p:spPr>
          <a:xfrm>
            <a:off x="0" y="5850315"/>
            <a:ext cx="8915400" cy="584775"/>
          </a:xfrm>
          <a:prstGeom prst="rect">
            <a:avLst/>
          </a:prstGeom>
          <a:noFill/>
        </p:spPr>
        <p:txBody>
          <a:bodyPr wrap="square" rtlCol="0">
            <a:spAutoFit/>
          </a:bodyPr>
          <a:lstStyle/>
          <a:p>
            <a:r>
              <a:rPr lang="en-US" sz="800" dirty="0"/>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rgbClr val="FF0000"/>
              </a:solidFill>
            </a:endParaRPr>
          </a:p>
        </p:txBody>
      </p:sp>
      <p:grpSp>
        <p:nvGrpSpPr>
          <p:cNvPr id="20" name="Group 19">
            <a:extLst>
              <a:ext uri="{FF2B5EF4-FFF2-40B4-BE49-F238E27FC236}">
                <a16:creationId xmlns:a16="http://schemas.microsoft.com/office/drawing/2014/main" id="{6FAD1736-1F20-44D0-957F-EB0A35D95D2B}"/>
              </a:ext>
            </a:extLst>
          </p:cNvPr>
          <p:cNvGrpSpPr/>
          <p:nvPr/>
        </p:nvGrpSpPr>
        <p:grpSpPr>
          <a:xfrm>
            <a:off x="2790305" y="4911122"/>
            <a:ext cx="3334789" cy="819148"/>
            <a:chOff x="3153747" y="5230554"/>
            <a:chExt cx="5583847" cy="1371600"/>
          </a:xfrm>
        </p:grpSpPr>
        <p:pic>
          <p:nvPicPr>
            <p:cNvPr id="24" name="Picture 23" descr="COPS Logo_Transparent (2).png">
              <a:extLst>
                <a:ext uri="{FF2B5EF4-FFF2-40B4-BE49-F238E27FC236}">
                  <a16:creationId xmlns:a16="http://schemas.microsoft.com/office/drawing/2014/main" id="{248E43C0-432E-4D3B-97CD-6AD908CA8C44}"/>
                </a:ext>
              </a:extLst>
            </p:cNvPr>
            <p:cNvPicPr>
              <a:picLocks noChangeAspect="1"/>
            </p:cNvPicPr>
            <p:nvPr/>
          </p:nvPicPr>
          <p:blipFill>
            <a:blip r:embed="rId7" cstate="print"/>
            <a:stretch>
              <a:fillRect/>
            </a:stretch>
          </p:blipFill>
          <p:spPr>
            <a:xfrm>
              <a:off x="3153747" y="5523345"/>
              <a:ext cx="2834646" cy="914402"/>
            </a:xfrm>
            <a:prstGeom prst="rect">
              <a:avLst/>
            </a:prstGeom>
          </p:spPr>
        </p:pic>
        <p:pic>
          <p:nvPicPr>
            <p:cNvPr id="25" name="Picture 24" descr="IACP_Logo.gif">
              <a:extLst>
                <a:ext uri="{FF2B5EF4-FFF2-40B4-BE49-F238E27FC236}">
                  <a16:creationId xmlns:a16="http://schemas.microsoft.com/office/drawing/2014/main" id="{0AD9A2A3-EB8B-4B85-B7DD-329344E83E72}"/>
                </a:ext>
              </a:extLst>
            </p:cNvPr>
            <p:cNvPicPr>
              <a:picLocks noChangeAspect="1"/>
            </p:cNvPicPr>
            <p:nvPr/>
          </p:nvPicPr>
          <p:blipFill>
            <a:blip r:embed="rId8" cstate="print"/>
            <a:stretch>
              <a:fillRect/>
            </a:stretch>
          </p:blipFill>
          <p:spPr>
            <a:xfrm>
              <a:off x="7365994" y="5230554"/>
              <a:ext cx="1371600" cy="1371600"/>
            </a:xfrm>
            <a:prstGeom prst="rect">
              <a:avLst/>
            </a:prstGeom>
          </p:spPr>
        </p:pic>
      </p:grpSp>
      <p:pic>
        <p:nvPicPr>
          <p:cNvPr id="26" name="Picture 25">
            <a:extLst>
              <a:ext uri="{FF2B5EF4-FFF2-40B4-BE49-F238E27FC236}">
                <a16:creationId xmlns:a16="http://schemas.microsoft.com/office/drawing/2014/main" id="{F4B601BC-9490-447A-A7A1-52DA47CB6B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7" name="Picture 26">
            <a:extLst>
              <a:ext uri="{FF2B5EF4-FFF2-40B4-BE49-F238E27FC236}">
                <a16:creationId xmlns:a16="http://schemas.microsoft.com/office/drawing/2014/main" id="{60FD8E25-8F33-443A-815F-4306BAE6E6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Credit/debit card fraud prevention</a:t>
            </a:r>
          </a:p>
        </p:txBody>
      </p:sp>
      <p:sp>
        <p:nvSpPr>
          <p:cNvPr id="5" name="Content Placeholder 4"/>
          <p:cNvSpPr>
            <a:spLocks noGrp="1"/>
          </p:cNvSpPr>
          <p:nvPr>
            <p:ph idx="1"/>
          </p:nvPr>
        </p:nvSpPr>
        <p:spPr>
          <a:xfrm>
            <a:off x="457200" y="2209800"/>
            <a:ext cx="4419600" cy="4114800"/>
          </a:xfrm>
        </p:spPr>
        <p:txBody>
          <a:bodyPr>
            <a:normAutofit/>
          </a:bodyPr>
          <a:lstStyle/>
          <a:p>
            <a:pPr marL="0" indent="0">
              <a:buNone/>
            </a:pPr>
            <a:r>
              <a:rPr lang="en-US" sz="2400" dirty="0"/>
              <a:t>Could Dave have prevented the theft of his parent’s credit card information?</a:t>
            </a:r>
          </a:p>
          <a:p>
            <a:pPr marL="0" indent="0" algn="ctr">
              <a:buNone/>
            </a:pPr>
            <a:r>
              <a:rPr lang="en-US" b="1" dirty="0">
                <a:solidFill>
                  <a:schemeClr val="accent3">
                    <a:lumMod val="75000"/>
                  </a:schemeClr>
                </a:solidFill>
              </a:rPr>
              <a:t>Maybe</a:t>
            </a:r>
          </a:p>
          <a:p>
            <a:pPr marL="346075" indent="-346075"/>
            <a:r>
              <a:rPr lang="en-US" sz="2000" dirty="0">
                <a:solidFill>
                  <a:schemeClr val="tx1">
                    <a:lumMod val="95000"/>
                    <a:lumOff val="5000"/>
                  </a:schemeClr>
                </a:solidFill>
              </a:rPr>
              <a:t>Check the mail daily</a:t>
            </a:r>
          </a:p>
          <a:p>
            <a:pPr marL="346075" indent="-346075"/>
            <a:r>
              <a:rPr lang="en-US" sz="2000" dirty="0">
                <a:solidFill>
                  <a:schemeClr val="tx1">
                    <a:lumMod val="95000"/>
                    <a:lumOff val="5000"/>
                  </a:schemeClr>
                </a:solidFill>
              </a:rPr>
              <a:t>Shred any documents or mail that contains personal identifiable information</a:t>
            </a:r>
          </a:p>
          <a:p>
            <a:pPr marL="346075" indent="-346075"/>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6" name="Picture 5" descr="shutterstock_184855364.jpg"/>
          <p:cNvPicPr>
            <a:picLocks noChangeAspect="1"/>
          </p:cNvPicPr>
          <p:nvPr/>
        </p:nvPicPr>
        <p:blipFill>
          <a:blip r:embed="rId3" cstate="print"/>
          <a:srcRect r="300"/>
          <a:stretch>
            <a:fillRect/>
          </a:stretch>
        </p:blipFill>
        <p:spPr>
          <a:xfrm>
            <a:off x="4648200" y="2362200"/>
            <a:ext cx="4267200" cy="2819400"/>
          </a:xfrm>
          <a:prstGeom prst="rect">
            <a:avLst/>
          </a:prstGeom>
          <a:effectLst>
            <a:innerShdw blurRad="114300">
              <a:prstClr val="black"/>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6096000" cy="4114800"/>
          </a:xfrm>
        </p:spPr>
        <p:txBody>
          <a:bodyPr>
            <a:normAutofit lnSpcReduction="10000"/>
          </a:bodyPr>
          <a:lstStyle/>
          <a:p>
            <a:pPr marL="0" indent="0">
              <a:buNone/>
            </a:pPr>
            <a:r>
              <a:rPr lang="en-US" sz="2200" b="1" dirty="0">
                <a:solidFill>
                  <a:schemeClr val="accent3">
                    <a:lumMod val="50000"/>
                  </a:schemeClr>
                </a:solidFill>
              </a:rPr>
              <a:t>Shred documents containing Personally Identifiable Information</a:t>
            </a:r>
          </a:p>
          <a:p>
            <a:pPr lvl="0"/>
            <a:endParaRPr lang="en-US" sz="1800" dirty="0"/>
          </a:p>
          <a:p>
            <a:pPr lvl="0"/>
            <a:r>
              <a:rPr lang="en-US" sz="1800" dirty="0"/>
              <a:t>Be aware of when bills are due and if a statement seems late, call the credit card company and inquire.  </a:t>
            </a:r>
          </a:p>
          <a:p>
            <a:pPr lvl="0"/>
            <a:r>
              <a:rPr lang="en-US" sz="1800" dirty="0"/>
              <a:t>Scrutinize all credit card statements when they arrive and be sure you know what every charge is for and that it’s something you charged. </a:t>
            </a:r>
          </a:p>
          <a:p>
            <a:pPr lvl="0"/>
            <a:r>
              <a:rPr lang="en-US" sz="1800" dirty="0"/>
              <a:t>Look for discrepancies, i.e. things that you don’t recognize as resulting from something you purchased or a service you signed up for.</a:t>
            </a:r>
          </a:p>
          <a:p>
            <a:pPr lvl="0"/>
            <a:r>
              <a:rPr lang="en-US" sz="1800" dirty="0"/>
              <a:t>Be sure to shred any statements when you are through with them, especially those that contain offers to transfer balances on document that look like pre-printed checks.</a:t>
            </a:r>
          </a:p>
          <a:p>
            <a:pPr lvl="0">
              <a:buNone/>
            </a:pPr>
            <a:endParaRPr lang="en-US" sz="1800" dirty="0"/>
          </a:p>
          <a:p>
            <a:endParaRPr lang="en-US" sz="2000" dirty="0"/>
          </a:p>
        </p:txBody>
      </p:sp>
      <p:pic>
        <p:nvPicPr>
          <p:cNvPr id="5" name="Picture 4" descr="shutterstock_155742992.jpg"/>
          <p:cNvPicPr>
            <a:picLocks noChangeAspect="1"/>
          </p:cNvPicPr>
          <p:nvPr/>
        </p:nvPicPr>
        <p:blipFill>
          <a:blip r:embed="rId3" cstate="print"/>
          <a:srcRect l="8111" r="10210"/>
          <a:stretch>
            <a:fillRect/>
          </a:stretch>
        </p:blipFill>
        <p:spPr>
          <a:xfrm>
            <a:off x="6537384" y="2971800"/>
            <a:ext cx="2530416" cy="335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169160"/>
            <a:ext cx="8229600" cy="4114800"/>
          </a:xfrm>
        </p:spPr>
        <p:txBody>
          <a:bodyPr>
            <a:normAutofit lnSpcReduction="10000"/>
          </a:bodyPr>
          <a:lstStyle/>
          <a:p>
            <a:pPr>
              <a:buNone/>
            </a:pPr>
            <a:r>
              <a:rPr lang="en-US" sz="2400" b="1" dirty="0">
                <a:solidFill>
                  <a:schemeClr val="accent3">
                    <a:lumMod val="50000"/>
                  </a:schemeClr>
                </a:solidFill>
              </a:rPr>
              <a:t>Other fraud protection practices</a:t>
            </a:r>
          </a:p>
          <a:p>
            <a:pPr lvl="0"/>
            <a:r>
              <a:rPr lang="en-US" sz="2000" dirty="0"/>
              <a:t>Never give your account number to anyone on the phone unless you’ve made the call to a company you know to be reputable. If you’ve never done business with them before, do an online search first for reviews or complaints.</a:t>
            </a:r>
          </a:p>
          <a:p>
            <a:pPr lvl="0"/>
            <a:r>
              <a:rPr lang="en-US" sz="2000" dirty="0"/>
              <a:t>Carry your cards separately from your wallet. It can minimize your losses if someone steals your wallet or purse. </a:t>
            </a:r>
          </a:p>
          <a:p>
            <a:pPr lvl="0"/>
            <a:r>
              <a:rPr lang="en-US" sz="2000" dirty="0"/>
              <a:t>During a transaction, keep your eye on your card. Make sure you get it back before you walk away.</a:t>
            </a:r>
          </a:p>
          <a:p>
            <a:pPr lvl="0"/>
            <a:r>
              <a:rPr lang="en-US" sz="2000" dirty="0"/>
              <a:t>Report any questionable charges to the card issuer.</a:t>
            </a:r>
          </a:p>
          <a:p>
            <a:pPr lvl="0"/>
            <a:r>
              <a:rPr lang="en-US" sz="2000" dirty="0"/>
              <a:t>Notify your card issuer if your address changes or if you will be traveling.</a:t>
            </a:r>
          </a:p>
          <a:p>
            <a:r>
              <a:rPr lang="en-US" sz="2000" dirty="0"/>
              <a:t>Don’t write your account number on the outside of an envelope.</a:t>
            </a:r>
          </a:p>
          <a:p>
            <a:pPr lvl="0"/>
            <a:endParaRPr lang="en-US" sz="1800" dirty="0"/>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How to report a lost or stolen card</a:t>
            </a:r>
          </a:p>
        </p:txBody>
      </p:sp>
      <p:sp>
        <p:nvSpPr>
          <p:cNvPr id="11" name="Content Placeholder 2"/>
          <p:cNvSpPr>
            <a:spLocks noGrp="1"/>
          </p:cNvSpPr>
          <p:nvPr>
            <p:ph idx="1"/>
          </p:nvPr>
        </p:nvSpPr>
        <p:spPr>
          <a:xfrm>
            <a:off x="533400" y="2209800"/>
            <a:ext cx="8229600" cy="4114800"/>
          </a:xfrm>
        </p:spPr>
        <p:txBody>
          <a:bodyPr>
            <a:normAutofit/>
          </a:bodyPr>
          <a:lstStyle/>
          <a:p>
            <a:pPr>
              <a:buNone/>
            </a:pPr>
            <a:r>
              <a:rPr lang="en-US" sz="2400" b="1" dirty="0">
                <a:solidFill>
                  <a:schemeClr val="accent3">
                    <a:lumMod val="50000"/>
                  </a:schemeClr>
                </a:solidFill>
              </a:rPr>
              <a:t>Lost card</a:t>
            </a:r>
          </a:p>
          <a:p>
            <a:pPr lvl="0"/>
            <a:r>
              <a:rPr lang="en-US" sz="2400" dirty="0"/>
              <a:t>Call the card issuer as soon as you realize your card has been lost or stolen.</a:t>
            </a:r>
          </a:p>
          <a:p>
            <a:pPr>
              <a:buNone/>
            </a:pPr>
            <a:r>
              <a:rPr lang="en-US" sz="2400" b="1" dirty="0">
                <a:solidFill>
                  <a:schemeClr val="accent3">
                    <a:lumMod val="50000"/>
                  </a:schemeClr>
                </a:solidFill>
              </a:rPr>
              <a:t>Stolen card and/or fraud</a:t>
            </a:r>
          </a:p>
          <a:p>
            <a:r>
              <a:rPr lang="en-US" sz="2400" dirty="0"/>
              <a:t>Call the card issuer as soon as you realize your card has been lost or stolen.</a:t>
            </a:r>
          </a:p>
          <a:p>
            <a:pPr lvl="0"/>
            <a:r>
              <a:rPr lang="en-US" sz="2400" dirty="0"/>
              <a:t>Report the incident to your local law enforcement agency.</a:t>
            </a:r>
          </a:p>
          <a:p>
            <a:pPr lvl="0"/>
            <a:r>
              <a:rPr lang="en-US" sz="2400" dirty="0"/>
              <a:t>File a complaint with Internet Crime Complaint center @ </a:t>
            </a:r>
            <a:r>
              <a:rPr lang="en-US" sz="2400" dirty="0">
                <a:solidFill>
                  <a:schemeClr val="accent3">
                    <a:lumMod val="50000"/>
                  </a:schemeClr>
                </a:solidFill>
                <a:hlinkClick r:id="rId3"/>
              </a:rPr>
              <a:t>www.ic3.gov</a:t>
            </a:r>
            <a:r>
              <a:rPr lang="en-US" sz="2400" dirty="0"/>
              <a:t>.</a:t>
            </a:r>
          </a:p>
          <a:p>
            <a:pPr lvl="0">
              <a:buNone/>
            </a:pPr>
            <a:endParaRPr lang="en-US" sz="2400" dirty="0"/>
          </a:p>
          <a:p>
            <a:pPr lvl="0"/>
            <a:endParaRPr lang="en-US" sz="1800" dirty="0"/>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11"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6" name="TextBox 5"/>
          <p:cNvSpPr txBox="1"/>
          <p:nvPr/>
        </p:nvSpPr>
        <p:spPr>
          <a:xfrm>
            <a:off x="107730" y="5486400"/>
            <a:ext cx="8915400" cy="861774"/>
          </a:xfrm>
          <a:prstGeom prst="rect">
            <a:avLst/>
          </a:prstGeom>
          <a:noFill/>
        </p:spPr>
        <p:txBody>
          <a:bodyPr wrap="square" rtlCol="0">
            <a:spAutoFit/>
          </a:bodyPr>
          <a:lstStyle/>
          <a:p>
            <a:r>
              <a:rPr lang="en-US" sz="800" dirty="0">
                <a:solidFill>
                  <a:schemeClr val="tx1">
                    <a:lumMod val="65000"/>
                    <a:lumOff val="35000"/>
                  </a:schemeClr>
                </a:solidFill>
              </a:rPr>
              <a:t>Photo Credits: “94686637 Copyright  fotographic 1980, 2015 Used under license from Shutterstock.com“, “214296676 Copyright  master_art, 2015 Used under license from Shutterstock.com“, "79512706 Copyright nobeastsofierce, 2015 Used under license from Shutterstock.com“, "223094779 Copyright wk1003mike, 2015 Used under license from Shutterstock.com“, "184849844 Copyright Monkey Business Images, 2015 Used under license from Shutterstock.com“, “131073617 Copyright Valentina Razumova, 2015 Used under license from Shutterstock.com“, "184855364 Copyright Monkey Business Images, 2015 Used under license from Shutterstock.com“, "85123540 Copyright ALMAGAMI, 2015 Used under license from Shutterstock.com“, " 155742992 Copyright albund, 2015 Used under license from Shutterstock.com“, " 134731886 Copyright style-photography, 2015 Used under license from Shutterstock.com“, “153213146 Copyright  garriphoto, 2015 Used under license from Shutterstock.com“</a:t>
            </a:r>
          </a:p>
          <a:p>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Chamlee, Virginia. “How Does Credit Card Fraud Through a Restaurant Work?” Eater. Vox Media, 27 December, 2017. Accessed on September 25, 2019.  </a:t>
            </a:r>
            <a:r>
              <a:rPr lang="en-US" sz="1400" dirty="0">
                <a:hlinkClick r:id="rId2"/>
              </a:rPr>
              <a:t>https://</a:t>
            </a:r>
            <a:r>
              <a:rPr lang="en-US" sz="1400" dirty="0" smtClean="0">
                <a:hlinkClick r:id="rId2"/>
              </a:rPr>
              <a:t>www.eater.com/2017/12/27/13676606/credit-card-fraud-restaurant-how-to-protect-yourself</a:t>
            </a:r>
            <a:endParaRPr lang="en-US" sz="1400" dirty="0" smtClean="0"/>
          </a:p>
          <a:p>
            <a:r>
              <a:rPr lang="en-US" sz="1400" dirty="0"/>
              <a:t>Cortez, Joe. “Don’t Fall for these 3 Hotel Scams.” Tripsavvy. 6 June, 2019. Accessed on September 25, 2019. </a:t>
            </a:r>
            <a:r>
              <a:rPr lang="en-US" sz="1400" dirty="0">
                <a:hlinkClick r:id="rId3"/>
              </a:rPr>
              <a:t>https://</a:t>
            </a:r>
            <a:r>
              <a:rPr lang="en-US" sz="1400" dirty="0" smtClean="0">
                <a:hlinkClick r:id="rId3"/>
              </a:rPr>
              <a:t>www.tripsavvy.com/hotel-scams-to-avoid-3259975</a:t>
            </a:r>
            <a:endParaRPr lang="en-US" sz="1400" dirty="0" smtClean="0"/>
          </a:p>
          <a:p>
            <a:r>
              <a:rPr lang="en-US" sz="1400" dirty="0"/>
              <a:t>Federal Bureau of Investigation. The Internet Crime Complaint Center (IC3).  Accessed on September 19, 2019. </a:t>
            </a:r>
            <a:r>
              <a:rPr lang="en-US" sz="1400" dirty="0" smtClean="0">
                <a:hlinkClick r:id="rId4"/>
              </a:rPr>
              <a:t>www.ic3.gov</a:t>
            </a:r>
            <a:endParaRPr lang="en-US" sz="1400" dirty="0" smtClean="0"/>
          </a:p>
          <a:p>
            <a:r>
              <a:rPr lang="en-US" sz="1400" dirty="0"/>
              <a:t>Federal Trade Commission Consumer Information. Federal Trade Commission, Accessed on September 19, 2019. </a:t>
            </a:r>
            <a:r>
              <a:rPr lang="en-US" sz="1400" dirty="0" smtClean="0">
                <a:hlinkClick r:id="rId5"/>
              </a:rPr>
              <a:t>www.ftc.gov</a:t>
            </a:r>
            <a:endParaRPr lang="en-US" sz="1400" dirty="0" smtClean="0"/>
          </a:p>
          <a:p>
            <a:r>
              <a:rPr lang="en-US" sz="1400" dirty="0"/>
              <a:t>Lewis, Kent. “How Social Media Networks Facilitate Identity Theft and Fraud.” Entrepreneurs’ Organization. Entrepreneurs’ Organization, 2019. Accessed on September 25, 2019. </a:t>
            </a:r>
            <a:r>
              <a:rPr lang="en-US" sz="1400" dirty="0">
                <a:hlinkClick r:id="rId6"/>
              </a:rPr>
              <a:t>https://</a:t>
            </a:r>
            <a:r>
              <a:rPr lang="en-US" sz="1400" dirty="0" smtClean="0">
                <a:hlinkClick r:id="rId6"/>
              </a:rPr>
              <a:t>www.eonetwork.org/octane-magazine/special-features/social-media-networks-facilitate-identity-theft-fraud</a:t>
            </a:r>
            <a:endParaRPr lang="en-US" sz="1400" dirty="0" smtClean="0"/>
          </a:p>
          <a:p>
            <a:r>
              <a:rPr lang="en-US" sz="1400" dirty="0"/>
              <a:t>Miller, Alex. “The Best Ways to Prevent Credit Card Fraud &amp; Theft.” Upgraded Points. Upgraded Points, LLC, 22 May, 2019. Accessed on September 25, 2019. </a:t>
            </a:r>
            <a:r>
              <a:rPr lang="en-US" sz="1400" dirty="0">
                <a:hlinkClick r:id="rId7"/>
              </a:rPr>
              <a:t>https://upgradedpoints.com/how-to-prevent-credit-card-fraud</a:t>
            </a:r>
            <a:r>
              <a:rPr lang="en-US" sz="1400" dirty="0" smtClean="0">
                <a:hlinkClick r:id="rId7"/>
              </a:rPr>
              <a:t>/</a:t>
            </a:r>
            <a:endParaRPr lang="en-US" sz="1400" dirty="0" smtClean="0"/>
          </a:p>
          <a:p>
            <a:endParaRPr lang="en-US" sz="1400" dirty="0"/>
          </a:p>
        </p:txBody>
      </p:sp>
    </p:spTree>
    <p:extLst>
      <p:ext uri="{BB962C8B-B14F-4D97-AF65-F5344CB8AC3E}">
        <p14:creationId xmlns:p14="http://schemas.microsoft.com/office/powerpoint/2010/main" val="361591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Montaldo, Charles. “10 Ways Identity Thieves Can Get Your Information.” ThoughtCo, 8 January, 2019. Accessed on September 25, 2019. </a:t>
            </a:r>
            <a:r>
              <a:rPr lang="en-US" sz="1400" dirty="0">
                <a:hlinkClick r:id="rId2"/>
              </a:rPr>
              <a:t>https://</a:t>
            </a:r>
            <a:r>
              <a:rPr lang="en-US" sz="1400" dirty="0" smtClean="0">
                <a:hlinkClick r:id="rId2"/>
              </a:rPr>
              <a:t>www.thoughtco.com/ways-identity-thieves-get-your-information-972208</a:t>
            </a:r>
            <a:endParaRPr lang="en-US" sz="1400" dirty="0" smtClean="0"/>
          </a:p>
          <a:p>
            <a:r>
              <a:rPr lang="en-US" sz="1400" dirty="0"/>
              <a:t>Poremba, Sue. “What is Personally Identifiable Information?” Experian. Experian Information Solutions, 31 May, 2018. Accessed on September 25, 2019. </a:t>
            </a:r>
            <a:r>
              <a:rPr lang="en-US" sz="1400" dirty="0">
                <a:hlinkClick r:id="rId3"/>
              </a:rPr>
              <a:t>https://www.experian.com/blogs/ask-experian/what-is-personally-identifiable-information</a:t>
            </a:r>
            <a:r>
              <a:rPr lang="en-US" sz="1400" dirty="0" smtClean="0">
                <a:hlinkClick r:id="rId3"/>
              </a:rPr>
              <a:t>/</a:t>
            </a:r>
            <a:endParaRPr lang="en-US" sz="1400" dirty="0" smtClean="0"/>
          </a:p>
          <a:p>
            <a:r>
              <a:rPr lang="en-US" sz="1400" dirty="0"/>
              <a:t>“Subscription Traps and Deceptive Free Trials Scam Millions and Misleading Ads and Fake Celebrity Endorsements.” Better Business Bureau. International Association of Better Bureaus, Inc., 2019. Accessed on September 25, 2019. </a:t>
            </a:r>
            <a:r>
              <a:rPr lang="en-US" sz="1400" dirty="0">
                <a:hlinkClick r:id="rId4"/>
              </a:rPr>
              <a:t>https://</a:t>
            </a:r>
            <a:r>
              <a:rPr lang="en-US" sz="1400" dirty="0" smtClean="0">
                <a:hlinkClick r:id="rId4"/>
              </a:rPr>
              <a:t>www.bbb.org/article/investigations/18929-subscription-traps-and-deceptive-free-trials-scam-millions-with-misleading-ads-and-fake-celebrity-endorsements</a:t>
            </a:r>
            <a:endParaRPr lang="en-US" sz="1400" dirty="0" smtClean="0"/>
          </a:p>
          <a:p>
            <a:r>
              <a:rPr lang="en-US" sz="1400" dirty="0"/>
              <a:t>Symanovich, Steve. “What is Shoulder Surfing?” Life Lock. Symantec Corporation, 2019. Accessed on September 25, 2019. </a:t>
            </a:r>
            <a:r>
              <a:rPr lang="en-US" sz="1400" dirty="0">
                <a:hlinkClick r:id="rId5"/>
              </a:rPr>
              <a:t>https://</a:t>
            </a:r>
            <a:r>
              <a:rPr lang="en-US" sz="1400" dirty="0" smtClean="0">
                <a:hlinkClick r:id="rId5"/>
              </a:rPr>
              <a:t>www.lifelock.com/learn-identity-theft-resources-what-is-shoulder-surfing.html</a:t>
            </a:r>
            <a:endParaRPr lang="en-US" sz="1400" dirty="0" smtClean="0"/>
          </a:p>
          <a:p>
            <a:endParaRPr lang="en-US" sz="1400" dirty="0"/>
          </a:p>
        </p:txBody>
      </p:sp>
    </p:spTree>
    <p:extLst>
      <p:ext uri="{BB962C8B-B14F-4D97-AF65-F5344CB8AC3E}">
        <p14:creationId xmlns:p14="http://schemas.microsoft.com/office/powerpoint/2010/main" val="117283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428103"/>
            <a:ext cx="5410200" cy="4114800"/>
          </a:xfrm>
        </p:spPr>
        <p:txBody>
          <a:bodyPr>
            <a:normAutofit/>
          </a:bodyPr>
          <a:lstStyle/>
          <a:p>
            <a:r>
              <a:rPr lang="en-US" sz="2400" dirty="0">
                <a:solidFill>
                  <a:schemeClr val="bg1"/>
                </a:solidFill>
                <a:cs typeface="Arial" panose="020B0604020202020204" pitchFamily="34" charset="0"/>
              </a:rPr>
              <a:t>Middle-aged couple</a:t>
            </a:r>
          </a:p>
          <a:p>
            <a:r>
              <a:rPr lang="en-US" sz="2400" dirty="0">
                <a:solidFill>
                  <a:schemeClr val="bg1"/>
                </a:solidFill>
                <a:cs typeface="Arial" panose="020B0604020202020204" pitchFamily="34" charset="0"/>
              </a:rPr>
              <a:t>Family of four</a:t>
            </a:r>
          </a:p>
          <a:p>
            <a:r>
              <a:rPr lang="en-US" sz="2400" dirty="0">
                <a:solidFill>
                  <a:schemeClr val="bg1"/>
                </a:solidFill>
                <a:cs typeface="Arial" panose="020B0604020202020204" pitchFamily="34" charset="0"/>
              </a:rPr>
              <a:t>Financially stable</a:t>
            </a:r>
          </a:p>
          <a:p>
            <a:r>
              <a:rPr lang="en-US" sz="2400" dirty="0">
                <a:solidFill>
                  <a:schemeClr val="bg1"/>
                </a:solidFill>
                <a:cs typeface="Arial" panose="020B0604020202020204" pitchFamily="34" charset="0"/>
              </a:rPr>
              <a:t>Have recently taken on the responsibility of Dave’s parent’s finances</a:t>
            </a:r>
          </a:p>
          <a:p>
            <a:endParaRPr lang="en-US" sz="2400" dirty="0"/>
          </a:p>
        </p:txBody>
      </p:sp>
      <p:pic>
        <p:nvPicPr>
          <p:cNvPr id="13" name="Picture 12" descr="background.png"/>
          <p:cNvPicPr>
            <a:picLocks noChangeAspect="1"/>
          </p:cNvPicPr>
          <p:nvPr/>
        </p:nvPicPr>
        <p:blipFill>
          <a:blip r:embed="rId3"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sz="4000" dirty="0">
                <a:solidFill>
                  <a:schemeClr val="bg1"/>
                </a:solidFill>
                <a:cs typeface="Arial" panose="020B0604020202020204" pitchFamily="34" charset="0"/>
              </a:rPr>
              <a:t>Meet Dave and Linda</a:t>
            </a:r>
          </a:p>
        </p:txBody>
      </p:sp>
      <p:pic>
        <p:nvPicPr>
          <p:cNvPr id="10" name="Picture 9" descr="shutterstock_184849844.jpg"/>
          <p:cNvPicPr>
            <a:picLocks noChangeAspect="1"/>
          </p:cNvPicPr>
          <p:nvPr/>
        </p:nvPicPr>
        <p:blipFill>
          <a:blip r:embed="rId4" cstate="print"/>
          <a:stretch>
            <a:fillRect/>
          </a:stretch>
        </p:blipFill>
        <p:spPr>
          <a:xfrm>
            <a:off x="54576" y="2362199"/>
            <a:ext cx="3200400" cy="28194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124200" y="1295400"/>
            <a:ext cx="5257800" cy="914400"/>
          </a:xfrm>
        </p:spPr>
        <p:txBody>
          <a:bodyPr>
            <a:normAutofit/>
          </a:bodyPr>
          <a:lstStyle/>
          <a:p>
            <a:pPr algn="l"/>
            <a:r>
              <a:rPr lang="en-US" dirty="0">
                <a:latin typeface="Arial" panose="020B0604020202020204" pitchFamily="34" charset="0"/>
                <a:cs typeface="Arial" panose="020B0604020202020204" pitchFamily="34" charset="0"/>
              </a:rPr>
              <a:t>Missing mail</a:t>
            </a:r>
          </a:p>
        </p:txBody>
      </p:sp>
      <p:sp>
        <p:nvSpPr>
          <p:cNvPr id="11" name="Content Placeholder 2"/>
          <p:cNvSpPr>
            <a:spLocks noGrp="1"/>
          </p:cNvSpPr>
          <p:nvPr>
            <p:ph idx="1"/>
          </p:nvPr>
        </p:nvSpPr>
        <p:spPr>
          <a:xfrm>
            <a:off x="2971800" y="2209800"/>
            <a:ext cx="4876800" cy="4114800"/>
          </a:xfrm>
        </p:spPr>
        <p:txBody>
          <a:bodyPr>
            <a:normAutofit/>
          </a:bodyPr>
          <a:lstStyle/>
          <a:p>
            <a:r>
              <a:rPr lang="en-US" sz="2400" dirty="0">
                <a:cs typeface="Arial" panose="020B0604020202020204" pitchFamily="34" charset="0"/>
              </a:rPr>
              <a:t>Dave picks up his parent’s mail every other day</a:t>
            </a:r>
          </a:p>
          <a:p>
            <a:r>
              <a:rPr lang="en-US" sz="2400" dirty="0">
                <a:cs typeface="Arial" panose="020B0604020202020204" pitchFamily="34" charset="0"/>
              </a:rPr>
              <a:t>He has been expecting a piece of mail from the courthouse</a:t>
            </a:r>
          </a:p>
          <a:p>
            <a:r>
              <a:rPr lang="en-US" sz="2400" dirty="0">
                <a:cs typeface="Arial" panose="020B0604020202020204" pitchFamily="34" charset="0"/>
              </a:rPr>
              <a:t>He contacts the courthouse and they assure him it was sent last week</a:t>
            </a:r>
          </a:p>
          <a:p>
            <a:endParaRPr lang="en-US" sz="2400" dirty="0"/>
          </a:p>
        </p:txBody>
      </p:sp>
      <p:pic>
        <p:nvPicPr>
          <p:cNvPr id="18" name="Picture 17" descr="Envelope.jpg"/>
          <p:cNvPicPr>
            <a:picLocks noChangeAspect="1"/>
          </p:cNvPicPr>
          <p:nvPr/>
        </p:nvPicPr>
        <p:blipFill>
          <a:blip r:embed="rId3" cstate="print"/>
          <a:srcRect t="15164" r="58008" b="10185"/>
          <a:stretch>
            <a:fillRect/>
          </a:stretch>
        </p:blipFill>
        <p:spPr>
          <a:xfrm>
            <a:off x="0" y="1350334"/>
            <a:ext cx="2819400" cy="4876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a:cs typeface="Arial" panose="020B0604020202020204" pitchFamily="34" charset="0"/>
              </a:rPr>
              <a:t>Unauthorized charges</a:t>
            </a:r>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190500" y="2476500"/>
            <a:ext cx="5486400" cy="2819400"/>
          </a:xfrm>
        </p:spPr>
        <p:txBody>
          <a:bodyPr>
            <a:normAutofit/>
          </a:bodyPr>
          <a:lstStyle/>
          <a:p>
            <a:r>
              <a:rPr lang="en-US" sz="2200" dirty="0">
                <a:solidFill>
                  <a:schemeClr val="bg1"/>
                </a:solidFill>
                <a:cs typeface="Arial" panose="020B0604020202020204" pitchFamily="34" charset="0"/>
              </a:rPr>
              <a:t>Unauthorized transactions detected</a:t>
            </a:r>
          </a:p>
          <a:p>
            <a:pPr lvl="1"/>
            <a:r>
              <a:rPr lang="en-US" sz="2000" dirty="0">
                <a:solidFill>
                  <a:schemeClr val="bg1"/>
                </a:solidFill>
                <a:cs typeface="Arial" panose="020B0604020202020204" pitchFamily="34" charset="0"/>
              </a:rPr>
              <a:t>Out of state grocery stores</a:t>
            </a:r>
          </a:p>
          <a:p>
            <a:pPr lvl="1"/>
            <a:r>
              <a:rPr lang="en-US" sz="2000" dirty="0">
                <a:solidFill>
                  <a:schemeClr val="bg1"/>
                </a:solidFill>
                <a:cs typeface="Arial" panose="020B0604020202020204" pitchFamily="34" charset="0"/>
              </a:rPr>
              <a:t>Out of state restaurants</a:t>
            </a:r>
          </a:p>
          <a:p>
            <a:pPr lvl="1"/>
            <a:r>
              <a:rPr lang="en-US" sz="2000" dirty="0">
                <a:solidFill>
                  <a:schemeClr val="bg1"/>
                </a:solidFill>
                <a:cs typeface="Arial" panose="020B0604020202020204" pitchFamily="34" charset="0"/>
              </a:rPr>
              <a:t>One online purchase </a:t>
            </a:r>
          </a:p>
          <a:p>
            <a:r>
              <a:rPr lang="en-US" sz="2200" dirty="0">
                <a:solidFill>
                  <a:schemeClr val="bg1"/>
                </a:solidFill>
                <a:cs typeface="Arial" panose="020B0604020202020204" pitchFamily="34" charset="0"/>
              </a:rPr>
              <a:t>Dave contacts the bank to put a hold on their account and disable their debit cards</a:t>
            </a:r>
          </a:p>
          <a:p>
            <a:r>
              <a:rPr lang="en-US" sz="2200" dirty="0">
                <a:solidFill>
                  <a:schemeClr val="bg1"/>
                </a:solidFill>
                <a:cs typeface="Arial" panose="020B0604020202020204" pitchFamily="34" charset="0"/>
              </a:rPr>
              <a:t>Bank advised Dave to run a credit report</a:t>
            </a:r>
          </a:p>
          <a:p>
            <a:endParaRPr lang="en-US" sz="2400" dirty="0">
              <a:solidFill>
                <a:schemeClr val="bg1"/>
              </a:solidFill>
            </a:endParaRPr>
          </a:p>
        </p:txBody>
      </p:sp>
      <p:pic>
        <p:nvPicPr>
          <p:cNvPr id="7" name="Picture 6" descr="shutterstock_184855364.jpg"/>
          <p:cNvPicPr>
            <a:picLocks noChangeAspect="1"/>
          </p:cNvPicPr>
          <p:nvPr/>
        </p:nvPicPr>
        <p:blipFill>
          <a:blip r:embed="rId3" cstate="print"/>
          <a:srcRect r="25225"/>
          <a:stretch>
            <a:fillRect/>
          </a:stretch>
        </p:blipFill>
        <p:spPr>
          <a:xfrm>
            <a:off x="5943600" y="2362200"/>
            <a:ext cx="32004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a:cs typeface="Arial" panose="020B0604020202020204" pitchFamily="34" charset="0"/>
              </a:rPr>
              <a:t>Credit report checked</a:t>
            </a:r>
          </a:p>
        </p:txBody>
      </p:sp>
      <p:sp>
        <p:nvSpPr>
          <p:cNvPr id="12" name="Content Placeholder 2"/>
          <p:cNvSpPr>
            <a:spLocks noGrp="1"/>
          </p:cNvSpPr>
          <p:nvPr>
            <p:ph idx="1"/>
          </p:nvPr>
        </p:nvSpPr>
        <p:spPr>
          <a:xfrm>
            <a:off x="457200" y="2209800"/>
            <a:ext cx="4648200" cy="4114800"/>
          </a:xfrm>
        </p:spPr>
        <p:txBody>
          <a:bodyPr>
            <a:normAutofit/>
          </a:bodyPr>
          <a:lstStyle/>
          <a:p>
            <a:r>
              <a:rPr lang="en-US" sz="2400" dirty="0">
                <a:cs typeface="Arial" panose="020B0604020202020204" pitchFamily="34" charset="0"/>
              </a:rPr>
              <a:t>Dave runs a credit report for each of his parents</a:t>
            </a:r>
          </a:p>
          <a:p>
            <a:pPr lvl="1"/>
            <a:r>
              <a:rPr lang="en-US" sz="2000" u="sng" dirty="0">
                <a:solidFill>
                  <a:schemeClr val="accent3">
                    <a:lumMod val="50000"/>
                  </a:schemeClr>
                </a:solidFill>
                <a:cs typeface="Arial" panose="020B0604020202020204" pitchFamily="34" charset="0"/>
              </a:rPr>
              <a:t>annualcreditreport.com</a:t>
            </a:r>
          </a:p>
          <a:p>
            <a:pPr lvl="1"/>
            <a:r>
              <a:rPr lang="en-US" sz="2000" dirty="0">
                <a:cs typeface="Arial" panose="020B0604020202020204" pitchFamily="34" charset="0"/>
              </a:rPr>
              <a:t>No suspicious activity found in the report</a:t>
            </a:r>
          </a:p>
          <a:p>
            <a:r>
              <a:rPr lang="en-US" sz="2400" dirty="0">
                <a:cs typeface="Arial" panose="020B0604020202020204" pitchFamily="34" charset="0"/>
              </a:rPr>
              <a:t>Credit bureaus contacted to freeze credit</a:t>
            </a:r>
          </a:p>
          <a:p>
            <a:pPr lvl="1"/>
            <a:r>
              <a:rPr lang="en-US" sz="2000" u="sng" dirty="0">
                <a:solidFill>
                  <a:schemeClr val="accent3">
                    <a:lumMod val="50000"/>
                  </a:schemeClr>
                </a:solidFill>
                <a:cs typeface="Arial" panose="020B0604020202020204" pitchFamily="34" charset="0"/>
              </a:rPr>
              <a:t>Equifax.com</a:t>
            </a:r>
          </a:p>
          <a:p>
            <a:pPr lvl="1"/>
            <a:r>
              <a:rPr lang="en-US" sz="2000" u="sng" dirty="0">
                <a:solidFill>
                  <a:schemeClr val="accent3">
                    <a:lumMod val="50000"/>
                  </a:schemeClr>
                </a:solidFill>
                <a:cs typeface="Arial" panose="020B0604020202020204" pitchFamily="34" charset="0"/>
              </a:rPr>
              <a:t>Experian.com</a:t>
            </a:r>
          </a:p>
          <a:p>
            <a:pPr lvl="1"/>
            <a:r>
              <a:rPr lang="en-US" sz="2000" u="sng" dirty="0">
                <a:solidFill>
                  <a:schemeClr val="accent3">
                    <a:lumMod val="50000"/>
                  </a:schemeClr>
                </a:solidFill>
                <a:cs typeface="Arial" panose="020B0604020202020204" pitchFamily="34" charset="0"/>
              </a:rPr>
              <a:t>TransUnion.com </a:t>
            </a:r>
          </a:p>
          <a:p>
            <a:endParaRPr lang="en-US" sz="2400" dirty="0"/>
          </a:p>
        </p:txBody>
      </p:sp>
      <p:pic>
        <p:nvPicPr>
          <p:cNvPr id="5" name="Picture 4" descr="shutterstock_85123540.jpg"/>
          <p:cNvPicPr>
            <a:picLocks noChangeAspect="1"/>
          </p:cNvPicPr>
          <p:nvPr/>
        </p:nvPicPr>
        <p:blipFill>
          <a:blip r:embed="rId3" cstate="print"/>
          <a:stretch>
            <a:fillRect/>
          </a:stretch>
        </p:blipFill>
        <p:spPr>
          <a:xfrm>
            <a:off x="4800600" y="2187498"/>
            <a:ext cx="4343400" cy="38137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credit/debit card fraud?</a:t>
            </a:r>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solidFill>
                  <a:schemeClr val="tx1">
                    <a:lumMod val="95000"/>
                    <a:lumOff val="5000"/>
                  </a:schemeClr>
                </a:solidFill>
              </a:rPr>
              <a:t>– Fraudulent </a:t>
            </a:r>
            <a:r>
              <a:rPr lang="en-US" sz="2400" dirty="0"/>
              <a:t>unauthorized charging of goods and services to a victim’s credit/debit card. </a:t>
            </a:r>
          </a:p>
          <a:p>
            <a:r>
              <a:rPr lang="en-US" sz="2400" b="1" dirty="0">
                <a:solidFill>
                  <a:schemeClr val="accent3">
                    <a:lumMod val="50000"/>
                  </a:schemeClr>
                </a:solidFill>
              </a:rPr>
              <a:t>FTC</a:t>
            </a:r>
            <a:r>
              <a:rPr lang="en-US" sz="2400" b="1" dirty="0"/>
              <a:t> </a:t>
            </a:r>
            <a:r>
              <a:rPr lang="en-US" sz="2400" dirty="0">
                <a:solidFill>
                  <a:schemeClr val="tx1">
                    <a:lumMod val="95000"/>
                    <a:lumOff val="5000"/>
                  </a:schemeClr>
                </a:solidFill>
              </a:rPr>
              <a:t>– Account </a:t>
            </a:r>
            <a:r>
              <a:rPr lang="en-US" sz="2400" dirty="0"/>
              <a:t>or billing issues, including interest rate changes, late fees, credit disputes, and overcharges; fraudulent credit card offers/phishing attempts; etc. </a:t>
            </a:r>
          </a:p>
          <a:p>
            <a:endParaRPr lang="en-US" sz="2400" dirty="0"/>
          </a:p>
          <a:p>
            <a:endParaRPr lang="en-US" sz="2400" dirty="0"/>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934199" y="3737746"/>
            <a:ext cx="1524000" cy="646331"/>
          </a:xfrm>
          <a:prstGeom prst="rect">
            <a:avLst/>
          </a:prstGeom>
          <a:noFill/>
        </p:spPr>
        <p:txBody>
          <a:bodyPr wrap="square" rtlCol="0">
            <a:spAutoFit/>
          </a:bodyPr>
          <a:lstStyle/>
          <a:p>
            <a:r>
              <a:rPr lang="en-US" i="1" dirty="0">
                <a:solidFill>
                  <a:schemeClr val="accent3">
                    <a:lumMod val="75000"/>
                  </a:schemeClr>
                </a:solidFill>
                <a:hlinkClick r:id="rId5"/>
              </a:rPr>
              <a:t>www.ic3.gov</a:t>
            </a:r>
            <a:endParaRPr lang="en-US" i="1" dirty="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56" name="Picture 12" descr="http://b-i.forbesimg.com/larrymagid/files/2013/04/Screen-Shot-2013-04-25-at-11.47.16-AM.png"/>
          <p:cNvPicPr>
            <a:picLocks noChangeAspect="1" noChangeArrowheads="1"/>
          </p:cNvPicPr>
          <p:nvPr/>
        </p:nvPicPr>
        <p:blipFill>
          <a:blip r:embed="rId6"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a:solidFill>
                  <a:schemeClr val="accent3">
                    <a:lumMod val="75000"/>
                  </a:schemeClr>
                </a:solidFill>
                <a:hlinkClick r:id="rId7"/>
              </a:rPr>
              <a:t>www.ftc.gov</a:t>
            </a:r>
            <a:endParaRPr lang="en-US" i="1" dirty="0">
              <a:solidFill>
                <a:schemeClr val="accent3">
                  <a:lumMod val="75000"/>
                </a:schemeClr>
              </a:solidFill>
            </a:endParaRPr>
          </a:p>
          <a:p>
            <a:pPr algn="ctr"/>
            <a:endParaRPr lang="en-US" i="1" dirty="0">
              <a:solidFill>
                <a:schemeClr val="accent3">
                  <a:lumMod val="75000"/>
                </a:schemeClr>
              </a:solidFill>
            </a:endParaRPr>
          </a:p>
        </p:txBody>
      </p:sp>
      <p:pic>
        <p:nvPicPr>
          <p:cNvPr id="2" name="Picture 1"/>
          <p:cNvPicPr>
            <a:picLocks noChangeAspect="1"/>
          </p:cNvPicPr>
          <p:nvPr/>
        </p:nvPicPr>
        <p:blipFill>
          <a:blip r:embed="rId8"/>
          <a:stretch>
            <a:fillRect/>
          </a:stretch>
        </p:blipFill>
        <p:spPr>
          <a:xfrm>
            <a:off x="6827444" y="2020830"/>
            <a:ext cx="1737511" cy="17375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How the cards/information is obtained</a:t>
            </a:r>
          </a:p>
        </p:txBody>
      </p:sp>
      <p:sp>
        <p:nvSpPr>
          <p:cNvPr id="11" name="Content Placeholder 2"/>
          <p:cNvSpPr>
            <a:spLocks noGrp="1"/>
          </p:cNvSpPr>
          <p:nvPr>
            <p:ph idx="1"/>
          </p:nvPr>
        </p:nvSpPr>
        <p:spPr>
          <a:xfrm>
            <a:off x="685800" y="2057400"/>
            <a:ext cx="8077200" cy="4114800"/>
          </a:xfrm>
        </p:spPr>
        <p:txBody>
          <a:bodyPr>
            <a:normAutofit/>
          </a:bodyPr>
          <a:lstStyle/>
          <a:p>
            <a:pPr>
              <a:buNone/>
            </a:pPr>
            <a:r>
              <a:rPr lang="en-US" sz="2400" b="1" dirty="0">
                <a:solidFill>
                  <a:schemeClr val="accent3">
                    <a:lumMod val="50000"/>
                  </a:schemeClr>
                </a:solidFill>
              </a:rPr>
              <a:t>Simple thievery</a:t>
            </a:r>
          </a:p>
          <a:p>
            <a:r>
              <a:rPr lang="en-US" sz="2200" dirty="0"/>
              <a:t>Burglary of a residence, a vehicle, hotel room, etc.</a:t>
            </a:r>
          </a:p>
          <a:p>
            <a:r>
              <a:rPr lang="en-US" sz="2200" dirty="0"/>
              <a:t>Pick-pocketing and other forms of larceny</a:t>
            </a:r>
          </a:p>
          <a:p>
            <a:pPr>
              <a:buNone/>
            </a:pPr>
            <a:r>
              <a:rPr lang="en-US" sz="2400" b="1" dirty="0">
                <a:solidFill>
                  <a:schemeClr val="accent3">
                    <a:lumMod val="50000"/>
                  </a:schemeClr>
                </a:solidFill>
              </a:rPr>
              <a:t>Dumpster diving</a:t>
            </a:r>
          </a:p>
          <a:p>
            <a:r>
              <a:rPr lang="en-US" sz="2200" dirty="0"/>
              <a:t>Process of going through trash to look for valuable items or information.</a:t>
            </a:r>
          </a:p>
          <a:p>
            <a:pPr>
              <a:buNone/>
            </a:pPr>
            <a:r>
              <a:rPr lang="en-US" sz="2400" b="1" dirty="0">
                <a:solidFill>
                  <a:schemeClr val="accent3">
                    <a:lumMod val="50000"/>
                  </a:schemeClr>
                </a:solidFill>
              </a:rPr>
              <a:t>Access to records</a:t>
            </a:r>
          </a:p>
          <a:p>
            <a:r>
              <a:rPr lang="en-US" sz="2200" dirty="0"/>
              <a:t>Anyone in a position to obtain the personally identifiable information (PII) of another is in a position to perpetrate credit card fraud. </a:t>
            </a:r>
            <a:endParaRPr lang="en-US" sz="2200" b="1" dirty="0">
              <a:solidFill>
                <a:schemeClr val="tx1">
                  <a:lumMod val="95000"/>
                  <a:lumOff val="5000"/>
                </a:schemeClr>
              </a:solidFill>
            </a:endParaRPr>
          </a:p>
          <a:p>
            <a:pPr>
              <a:buNone/>
            </a:pPr>
            <a:endParaRPr lang="en-US" sz="2200" dirty="0"/>
          </a:p>
        </p:txBody>
      </p:sp>
    </p:spTree>
    <p:extLst>
      <p:ext uri="{BB962C8B-B14F-4D97-AF65-F5344CB8AC3E}">
        <p14:creationId xmlns:p14="http://schemas.microsoft.com/office/powerpoint/2010/main" val="85931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How the cards/information is obtained</a:t>
            </a:r>
          </a:p>
        </p:txBody>
      </p:sp>
      <p:sp>
        <p:nvSpPr>
          <p:cNvPr id="11" name="Content Placeholder 2"/>
          <p:cNvSpPr>
            <a:spLocks noGrp="1"/>
          </p:cNvSpPr>
          <p:nvPr>
            <p:ph idx="1"/>
          </p:nvPr>
        </p:nvSpPr>
        <p:spPr>
          <a:xfrm>
            <a:off x="609600" y="2209800"/>
            <a:ext cx="8077200" cy="4114800"/>
          </a:xfrm>
        </p:spPr>
        <p:txBody>
          <a:bodyPr>
            <a:normAutofit lnSpcReduction="10000"/>
          </a:bodyPr>
          <a:lstStyle/>
          <a:p>
            <a:pPr>
              <a:buNone/>
            </a:pPr>
            <a:r>
              <a:rPr lang="en-US" sz="2400" b="1" dirty="0">
                <a:solidFill>
                  <a:schemeClr val="accent3">
                    <a:lumMod val="50000"/>
                  </a:schemeClr>
                </a:solidFill>
              </a:rPr>
              <a:t>Change of address</a:t>
            </a:r>
          </a:p>
          <a:p>
            <a:r>
              <a:rPr lang="en-US" sz="2200" dirty="0"/>
              <a:t>Most credit card statements contain a box to check to request a change of address and/or a second card for a family member. </a:t>
            </a:r>
          </a:p>
          <a:p>
            <a:pPr>
              <a:buNone/>
            </a:pPr>
            <a:r>
              <a:rPr lang="en-US" sz="2400" b="1" dirty="0">
                <a:solidFill>
                  <a:schemeClr val="accent3">
                    <a:lumMod val="50000"/>
                  </a:schemeClr>
                </a:solidFill>
              </a:rPr>
              <a:t>Shoulder surfing</a:t>
            </a:r>
          </a:p>
          <a:p>
            <a:r>
              <a:rPr lang="en-US" sz="2200" dirty="0"/>
              <a:t>The practice of looking over someone’s shoulder when they are at the ATM, or when they happen to be using their lap top to order something.</a:t>
            </a:r>
          </a:p>
          <a:p>
            <a:pPr>
              <a:buNone/>
            </a:pPr>
            <a:r>
              <a:rPr lang="en-US" sz="2400" b="1" dirty="0">
                <a:solidFill>
                  <a:schemeClr val="accent3">
                    <a:lumMod val="50000"/>
                  </a:schemeClr>
                </a:solidFill>
              </a:rPr>
              <a:t>Social media</a:t>
            </a:r>
          </a:p>
          <a:p>
            <a:r>
              <a:rPr lang="en-US" sz="2200" dirty="0"/>
              <a:t>People who fill in too much detail in their personal profiles in whatever version of social media they may be using, often unwittingly provide some or all of the PII needed. </a:t>
            </a:r>
            <a:endParaRPr lang="en-US" sz="2200" b="1" dirty="0">
              <a:solidFill>
                <a:schemeClr val="accent3">
                  <a:lumMod val="50000"/>
                </a:schemeClr>
              </a:solidFill>
            </a:endParaRPr>
          </a:p>
          <a:p>
            <a:endParaRPr lang="en-US" sz="2200" b="1" dirty="0">
              <a:solidFill>
                <a:schemeClr val="tx1">
                  <a:lumMod val="95000"/>
                  <a:lumOff val="5000"/>
                </a:schemeClr>
              </a:solidFill>
            </a:endParaRPr>
          </a:p>
          <a:p>
            <a:pPr>
              <a:buNone/>
            </a:pPr>
            <a:endParaRPr lang="en-US" sz="2400" dirty="0"/>
          </a:p>
          <a:p>
            <a:pPr>
              <a:buNone/>
            </a:pP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sz="4000" dirty="0"/>
              <a:t>How the cards/information is obtained</a:t>
            </a:r>
          </a:p>
        </p:txBody>
      </p:sp>
      <p:sp>
        <p:nvSpPr>
          <p:cNvPr id="11" name="Content Placeholder 2"/>
          <p:cNvSpPr>
            <a:spLocks noGrp="1"/>
          </p:cNvSpPr>
          <p:nvPr>
            <p:ph idx="1"/>
          </p:nvPr>
        </p:nvSpPr>
        <p:spPr>
          <a:xfrm>
            <a:off x="609600" y="2209800"/>
            <a:ext cx="8077200" cy="4114800"/>
          </a:xfrm>
        </p:spPr>
        <p:txBody>
          <a:bodyPr>
            <a:normAutofit fontScale="92500" lnSpcReduction="20000"/>
          </a:bodyPr>
          <a:lstStyle/>
          <a:p>
            <a:pPr>
              <a:buNone/>
            </a:pPr>
            <a:r>
              <a:rPr lang="en-US" sz="2600" b="1" dirty="0">
                <a:solidFill>
                  <a:schemeClr val="accent3">
                    <a:lumMod val="50000"/>
                  </a:schemeClr>
                </a:solidFill>
              </a:rPr>
              <a:t>Hotel scams</a:t>
            </a:r>
          </a:p>
          <a:p>
            <a:r>
              <a:rPr lang="en-US" sz="2400" dirty="0"/>
              <a:t>Guests receive a call from the front desk stating the hotel computer is reported to have crashed and the guest is asked verify their credit card information so the account can be updated. </a:t>
            </a:r>
          </a:p>
          <a:p>
            <a:pPr>
              <a:buNone/>
            </a:pPr>
            <a:r>
              <a:rPr lang="en-US" sz="2600" b="1" dirty="0">
                <a:solidFill>
                  <a:schemeClr val="accent3">
                    <a:lumMod val="50000"/>
                  </a:schemeClr>
                </a:solidFill>
              </a:rPr>
              <a:t>Routine everyday use</a:t>
            </a:r>
          </a:p>
          <a:p>
            <a:r>
              <a:rPr lang="en-US" sz="2400" dirty="0"/>
              <a:t>Credit card information can be obtained by virtually any business by using a simple, commercially-available, palm-sized device that can read and record the information on the magnetic strip of most credit cards.</a:t>
            </a:r>
          </a:p>
          <a:p>
            <a:pPr>
              <a:buNone/>
            </a:pPr>
            <a:r>
              <a:rPr lang="en-US" sz="2600" b="1" dirty="0">
                <a:solidFill>
                  <a:schemeClr val="accent3">
                    <a:lumMod val="50000"/>
                  </a:schemeClr>
                </a:solidFill>
              </a:rPr>
              <a:t>Hidden fees/Free trial offers</a:t>
            </a:r>
          </a:p>
          <a:p>
            <a:r>
              <a:rPr lang="en-US" sz="2200" dirty="0"/>
              <a:t>People who fill in too much detail in their personal profiles in whatever version of social media they may be using, often unwittingly provide some or all of the PII needed. </a:t>
            </a:r>
            <a:endParaRPr lang="en-US" sz="2200" b="1" dirty="0">
              <a:solidFill>
                <a:schemeClr val="accent3">
                  <a:lumMod val="50000"/>
                </a:schemeClr>
              </a:solidFill>
            </a:endParaRPr>
          </a:p>
          <a:p>
            <a:endParaRPr lang="en-US" sz="2200" b="1" dirty="0">
              <a:solidFill>
                <a:schemeClr val="tx1">
                  <a:lumMod val="95000"/>
                  <a:lumOff val="5000"/>
                </a:schemeClr>
              </a:solidFill>
            </a:endParaRPr>
          </a:p>
          <a:p>
            <a:pPr>
              <a:buNone/>
            </a:pPr>
            <a:endParaRPr lang="en-US" sz="2400" dirty="0"/>
          </a:p>
          <a:p>
            <a:pPr>
              <a:buNone/>
            </a:pPr>
            <a:endParaRPr lang="en-US" sz="2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8055</TotalTime>
  <Words>3536</Words>
  <Application>Microsoft Office PowerPoint</Application>
  <PresentationFormat>On-screen Show (4:3)</PresentationFormat>
  <Paragraphs>190</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Articulate Narrow</vt:lpstr>
      <vt:lpstr>Calibri</vt:lpstr>
      <vt:lpstr>Impact</vt:lpstr>
      <vt:lpstr>Office Theme</vt:lpstr>
      <vt:lpstr>Credit/Debit Card Fraud</vt:lpstr>
      <vt:lpstr>Meet Dave and Linda</vt:lpstr>
      <vt:lpstr>Missing mail</vt:lpstr>
      <vt:lpstr>Unauthorized charges</vt:lpstr>
      <vt:lpstr>Credit report checked</vt:lpstr>
      <vt:lpstr>What is credit/debit card fraud?</vt:lpstr>
      <vt:lpstr>How the cards/information is obtained</vt:lpstr>
      <vt:lpstr>How the cards/information is obtained</vt:lpstr>
      <vt:lpstr>How the cards/information is obtained</vt:lpstr>
      <vt:lpstr>Credit/debit card fraud prevention</vt:lpstr>
      <vt:lpstr>TIPS to avoid victimization</vt:lpstr>
      <vt:lpstr>TIPS to avoid victimization</vt:lpstr>
      <vt:lpstr>How to report a lost or stolen card</vt:lpstr>
      <vt:lpstr>QUESTIONS</vt:lpstr>
      <vt:lpstr>Bibliography</vt:lpstr>
      <vt:lpstr>Bibliography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jsanty</dc:creator>
  <cp:lastModifiedBy>Joshua Santy</cp:lastModifiedBy>
  <cp:revision>302</cp:revision>
  <dcterms:created xsi:type="dcterms:W3CDTF">2015-01-21T15:07:18Z</dcterms:created>
  <dcterms:modified xsi:type="dcterms:W3CDTF">2019-10-02T18:47:58Z</dcterms:modified>
</cp:coreProperties>
</file>