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73" r:id="rId2"/>
    <p:sldId id="257" r:id="rId3"/>
    <p:sldId id="279" r:id="rId4"/>
    <p:sldId id="258" r:id="rId5"/>
    <p:sldId id="259" r:id="rId6"/>
    <p:sldId id="274" r:id="rId7"/>
    <p:sldId id="262" r:id="rId8"/>
    <p:sldId id="276" r:id="rId9"/>
    <p:sldId id="264" r:id="rId10"/>
    <p:sldId id="278" r:id="rId11"/>
    <p:sldId id="277" r:id="rId12"/>
    <p:sldId id="266" r:id="rId13"/>
    <p:sldId id="268" r:id="rId14"/>
    <p:sldId id="275" r:id="rId15"/>
    <p:sldId id="271" r:id="rId16"/>
    <p:sldId id="272" r:id="rId17"/>
    <p:sldId id="280" r:id="rId18"/>
    <p:sldId id="281"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NZi7ck6S0GI1Mc5pZbdyw==" hashData="sI0I4xqJ+w0TraeFxMMvjVp9YQGF8CrYjwNRiFvVaKZpSg5GISNbZXU/pBtAFuAncmiKxi3e6s2r7lem+mbue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0714" autoAdjust="0"/>
  </p:normalViewPr>
  <p:slideViewPr>
    <p:cSldViewPr>
      <p:cViewPr varScale="1">
        <p:scale>
          <a:sx n="102" d="100"/>
          <a:sy n="102" d="100"/>
        </p:scale>
        <p:origin x="1824" y="108"/>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val="5484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Most cyber threats and computer-related crimes are initiated by the use of some type of phishing scam. Phishing</a:t>
            </a:r>
            <a:r>
              <a:rPr lang="en-US" sz="1100" baseline="0" dirty="0"/>
              <a:t> is a type of scam in which a scammer attempts to obtain sensitive information, money, or access to your computer system by appearing to be a legitimate company or individual. In some instances, email accounts are compromised and then phishing emails are sent out to the contacts within the compromised email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end goal of all of these scams is to convince you to open their email, respond to their solicitation, and inquire as to how to go about collecting your winnings or take advantage of their free offer to rid your system of clutter and spyware.  As the term suggests, once you have taken the bait, you are hooked.  As with actual fishing, the person holding the fishing pole has no idea who or what will bite on their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(Accessed on September 25, 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https://www.zdnet.com/article/what-is-phishing-how-to-protect-yourself-from-scam-emails-and-more/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https://www.consumer.ftc.gov/articles/how-recognize-and-avoid-phishing-scams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Phishing</a:t>
            </a:r>
            <a:r>
              <a:rPr lang="en-US" sz="1200" kern="1200" baseline="0" dirty="0">
                <a:solidFill>
                  <a:schemeClr val="tx1"/>
                </a:solidFill>
                <a:latin typeface="+mn-lt"/>
                <a:ea typeface="+mn-ea"/>
                <a:cs typeface="+mn-cs"/>
              </a:rPr>
              <a:t> scams don’t always arrive in the form of an email. Some can come in the form of a phone call which can be referred to as Social Engineering. The phone call will likely come from what seems to be a trusted source such as your bank, insurance company, or a large corporation. The intent of the phone call is to gain personally identifiable information, remote access to your computer, or the password to your bank account.</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baseline="0" dirty="0"/>
              <a:t>(Accessed on September 25, 2019)</a:t>
            </a:r>
          </a:p>
          <a:p>
            <a:r>
              <a:rPr lang="en-US" dirty="0"/>
              <a:t>https://pixelprivacy.com/resources/phishing-emails/</a:t>
            </a:r>
          </a:p>
          <a:p>
            <a:r>
              <a:rPr lang="en-US" dirty="0"/>
              <a:t>https://www.social-engineer.org/framework/general-discussion/common-attacks/phone/</a:t>
            </a:r>
          </a:p>
          <a:p>
            <a:r>
              <a:rPr lang="en-US" dirty="0"/>
              <a:t>https://www.consumer.ftc.gov/articles/how-recognize-and-avoid-phishing-scams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Samantha’s situation. Is there anything she could have done to prevent being victimized? YES. As you can see on the screen there are a few specific things she could have done that could have prevented this from occurring. </a:t>
            </a:r>
          </a:p>
          <a:p>
            <a:endParaRPr lang="en-US" sz="1100" kern="1200" baseline="0" dirty="0">
              <a:solidFill>
                <a:schemeClr val="tx1"/>
              </a:solidFill>
              <a:latin typeface="+mn-lt"/>
              <a:ea typeface="+mn-ea"/>
              <a:cs typeface="+mn-cs"/>
            </a:endParaRP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r>
              <a:rPr lang="en-US" sz="1200" dirty="0"/>
              <a:t>In general the best way to avoid becoming a victim of most computer related crimes is to be suspicious of literally every communication that comes to you via the internet.  If you don’t recognize the address of the communication, don’t open it. Shred any non essential papers, credit card solicitations, bank statements, monthly bills, and any account transfer offers.</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(Accessed</a:t>
            </a:r>
            <a:r>
              <a:rPr lang="en-US" sz="1100" kern="1200" baseline="0" dirty="0">
                <a:solidFill>
                  <a:schemeClr val="tx1"/>
                </a:solidFill>
                <a:latin typeface="+mn-lt"/>
                <a:ea typeface="+mn-ea"/>
                <a:cs typeface="+mn-cs"/>
              </a:rPr>
              <a:t> on September 25, 2019)</a:t>
            </a:r>
          </a:p>
          <a:p>
            <a:r>
              <a:rPr lang="en-US" sz="1100" kern="1200" dirty="0">
                <a:solidFill>
                  <a:schemeClr val="tx1"/>
                </a:solidFill>
                <a:latin typeface="+mn-lt"/>
                <a:ea typeface="+mn-ea"/>
                <a:cs typeface="+mn-cs"/>
              </a:rPr>
              <a:t>https://securityytrails.com/blog/types-of-cyber-crime</a:t>
            </a:r>
          </a:p>
          <a:p>
            <a:r>
              <a:rPr lang="en-US" sz="1100" kern="1200" dirty="0">
                <a:solidFill>
                  <a:schemeClr val="tx1"/>
                </a:solidFill>
                <a:latin typeface="+mn-lt"/>
                <a:ea typeface="+mn-ea"/>
                <a:cs typeface="+mn-cs"/>
              </a:rPr>
              <a:t>https://pixelprivacy.com/resources/phishing-emails/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Here</a:t>
            </a:r>
            <a:r>
              <a:rPr lang="en-US" sz="1200" kern="1200" baseline="0" dirty="0">
                <a:solidFill>
                  <a:schemeClr val="tx1"/>
                </a:solidFill>
                <a:latin typeface="+mn-lt"/>
                <a:ea typeface="+mn-ea"/>
                <a:cs typeface="+mn-cs"/>
              </a:rPr>
              <a:t> is a list of ways to report  computer crimes.</a:t>
            </a:r>
            <a:endParaRPr lang="en-US" sz="1200" kern="1200" dirty="0">
              <a:solidFill>
                <a:schemeClr val="tx1"/>
              </a:solidFill>
              <a:latin typeface="+mn-lt"/>
              <a:ea typeface="+mn-ea"/>
              <a:cs typeface="+mn-cs"/>
            </a:endParaRPr>
          </a:p>
          <a:p>
            <a:r>
              <a:rPr lang="en-US" sz="1100" kern="1200" dirty="0">
                <a:solidFill>
                  <a:schemeClr val="tx1"/>
                </a:solidFill>
                <a:latin typeface="+mn-lt"/>
                <a:ea typeface="+mn-ea"/>
                <a:cs typeface="+mn-cs"/>
              </a:rPr>
              <a:t>(Accessed on September 25, 2019)</a:t>
            </a:r>
          </a:p>
          <a:p>
            <a:r>
              <a:rPr lang="en-US" sz="1100" kern="1200" dirty="0">
                <a:solidFill>
                  <a:schemeClr val="tx1"/>
                </a:solidFill>
                <a:latin typeface="+mn-lt"/>
                <a:ea typeface="+mn-ea"/>
                <a:cs typeface="+mn-cs"/>
              </a:rPr>
              <a:t>www.ic3.gov.</a:t>
            </a:r>
          </a:p>
          <a:p>
            <a:r>
              <a:rPr lang="en-US" sz="1100" kern="1200" dirty="0">
                <a:solidFill>
                  <a:schemeClr val="tx1"/>
                </a:solidFill>
                <a:latin typeface="+mn-lt"/>
                <a:ea typeface="+mn-ea"/>
                <a:cs typeface="+mn-cs"/>
              </a:rPr>
              <a:t>www.ftc.gov</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Computer Crimes, prevention tips, or how to report this type of fraud.**</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a:p>
        </p:txBody>
      </p:sp>
    </p:spTree>
    <p:extLst>
      <p:ext uri="{BB962C8B-B14F-4D97-AF65-F5344CB8AC3E}">
        <p14:creationId xmlns:p14="http://schemas.microsoft.com/office/powerpoint/2010/main" val="190748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a:t>
            </a:r>
            <a:r>
              <a:rPr lang="en-US" baseline="0" dirty="0"/>
              <a:t> Samantha, an architect who currently works for a large architectural firm.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Last week Samantha received an email from a friend on her work computer. When she opened the email there was a link in the email, but no message. She clicked the link thinking her friend was sharing something with her, but the link didn’t really go anywhere. At the time she really didn’t think anything about it. </a:t>
            </a:r>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Later</a:t>
            </a:r>
            <a:r>
              <a:rPr lang="en-US" baseline="0" dirty="0"/>
              <a:t> that day Samantha logs back onto her computer to get some work done and is presented with this notice from the FBI stating that her computer had been locked due to the violation of the federal laws of the United States of America. Samantha begins to panic and worries that maybe her husband did something he shouldn’t have or someone remotely accessed her machine. Afraid to contact her employer, Samantha purchases a Green Dot Card and loads it with $200 to pay the fine.</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Samantha logs back on to her computer to pay the required fine in order to use her machine. After entering the card information, the message that appeared to be locking her machine disappears.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Concerned, Samantha calls </a:t>
            </a:r>
            <a:r>
              <a:rPr lang="en-US" sz="1200" kern="1200" baseline="0" dirty="0">
                <a:solidFill>
                  <a:schemeClr val="tx1"/>
                </a:solidFill>
                <a:latin typeface="+mn-lt"/>
                <a:ea typeface="+mn-ea"/>
                <a:cs typeface="+mn-cs"/>
              </a:rPr>
              <a:t>her husband and tells him what happened and asks him about his use of her computer. He tells her that the he only used her computer to check his email. He is concerned too and tells her she shouldn’t have paid the money and that she needs to contact the police.</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Computer crime is a very broad term that can have several meanings:</a:t>
            </a:r>
          </a:p>
          <a:p>
            <a:r>
              <a:rPr lang="en-US" sz="1200" kern="1200" dirty="0">
                <a:solidFill>
                  <a:schemeClr val="tx1"/>
                </a:solidFill>
                <a:latin typeface="+mn-lt"/>
                <a:ea typeface="+mn-ea"/>
                <a:cs typeface="+mn-cs"/>
              </a:rPr>
              <a:t> </a:t>
            </a:r>
          </a:p>
          <a:p>
            <a:pPr lvl="0">
              <a:buFont typeface="Arial" pitchFamily="34" charset="0"/>
              <a:buChar char="•"/>
            </a:pPr>
            <a:r>
              <a:rPr lang="en-US" sz="1200" kern="1200" dirty="0">
                <a:solidFill>
                  <a:schemeClr val="tx1"/>
                </a:solidFill>
                <a:latin typeface="+mn-lt"/>
                <a:ea typeface="+mn-ea"/>
                <a:cs typeface="+mn-cs"/>
              </a:rPr>
              <a:t> A crime committed </a:t>
            </a:r>
            <a:r>
              <a:rPr lang="en-US" sz="1200" i="1" kern="1200" dirty="0">
                <a:solidFill>
                  <a:schemeClr val="tx1"/>
                </a:solidFill>
                <a:latin typeface="+mn-lt"/>
                <a:ea typeface="+mn-ea"/>
                <a:cs typeface="+mn-cs"/>
              </a:rPr>
              <a:t>against</a:t>
            </a:r>
            <a:r>
              <a:rPr lang="en-US" sz="1200" kern="1200" dirty="0">
                <a:solidFill>
                  <a:schemeClr val="tx1"/>
                </a:solidFill>
                <a:latin typeface="+mn-lt"/>
                <a:ea typeface="+mn-ea"/>
                <a:cs typeface="+mn-cs"/>
              </a:rPr>
              <a:t> a computer (computer as the target of a crime)</a:t>
            </a:r>
          </a:p>
          <a:p>
            <a:pPr lvl="0">
              <a:buFont typeface="Arial" pitchFamily="34" charset="0"/>
              <a:buChar char="•"/>
            </a:pPr>
            <a:r>
              <a:rPr lang="en-US" sz="1200" kern="1200" dirty="0">
                <a:solidFill>
                  <a:schemeClr val="tx1"/>
                </a:solidFill>
                <a:latin typeface="+mn-lt"/>
                <a:ea typeface="+mn-ea"/>
                <a:cs typeface="+mn-cs"/>
              </a:rPr>
              <a:t> A crime committed </a:t>
            </a:r>
            <a:r>
              <a:rPr lang="en-US" sz="1200" i="1" kern="1200" dirty="0">
                <a:solidFill>
                  <a:schemeClr val="tx1"/>
                </a:solidFill>
                <a:latin typeface="+mn-lt"/>
                <a:ea typeface="+mn-ea"/>
                <a:cs typeface="+mn-cs"/>
              </a:rPr>
              <a:t>using</a:t>
            </a:r>
            <a:r>
              <a:rPr lang="en-US" sz="1200" kern="1200" dirty="0">
                <a:solidFill>
                  <a:schemeClr val="tx1"/>
                </a:solidFill>
                <a:latin typeface="+mn-lt"/>
                <a:ea typeface="+mn-ea"/>
                <a:cs typeface="+mn-cs"/>
              </a:rPr>
              <a:t> a computer (computer as the instrument of crime) such as fraud or identity theft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Cybercrime (another broad term—this presentation will use it to mean hacking and phishing)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(Accessed on September 25, 2019)</a:t>
            </a:r>
          </a:p>
          <a:p>
            <a:r>
              <a:rPr lang="en-US" sz="1200" kern="1200" dirty="0">
                <a:solidFill>
                  <a:schemeClr val="tx1"/>
                </a:solidFill>
                <a:latin typeface="+mn-lt"/>
                <a:ea typeface="+mn-ea"/>
                <a:cs typeface="+mn-cs"/>
              </a:rPr>
              <a:t>www.ic3.gov</a:t>
            </a:r>
          </a:p>
          <a:p>
            <a:r>
              <a:rPr lang="en-US" sz="1200" kern="1200" dirty="0">
                <a:solidFill>
                  <a:schemeClr val="tx1"/>
                </a:solidFill>
                <a:latin typeface="+mn-lt"/>
                <a:ea typeface="+mn-ea"/>
                <a:cs typeface="+mn-cs"/>
              </a:rPr>
              <a:t>www.ftc.gov</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While cybercrime encompasses a broad spectrum of offenses, the threats most likely to be encountered by the average computer user include hacking, intrusion, and malware. </a:t>
            </a:r>
          </a:p>
          <a:p>
            <a:r>
              <a:rPr lang="en-US" sz="1200" kern="1200" dirty="0">
                <a:solidFill>
                  <a:schemeClr val="tx1"/>
                </a:solidFill>
                <a:latin typeface="+mn-lt"/>
                <a:ea typeface="+mn-ea"/>
                <a:cs typeface="+mn-cs"/>
              </a:rPr>
              <a:t>Hacking</a:t>
            </a:r>
            <a:r>
              <a:rPr lang="en-US" sz="1200" kern="1200" baseline="0" dirty="0">
                <a:solidFill>
                  <a:schemeClr val="tx1"/>
                </a:solidFill>
                <a:latin typeface="+mn-lt"/>
                <a:ea typeface="+mn-ea"/>
                <a:cs typeface="+mn-cs"/>
              </a:rPr>
              <a:t> can include criminal intent for financial gain by stealing private financial information, corporate hacking company hacking to view their opponents, or intrusive spying on individuals, etc.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(Accessed on September 25, 2019)</a:t>
            </a:r>
          </a:p>
          <a:p>
            <a:r>
              <a:rPr lang="en-US" sz="1200" kern="1200" dirty="0">
                <a:solidFill>
                  <a:schemeClr val="tx1"/>
                </a:solidFill>
                <a:latin typeface="+mn-lt"/>
                <a:ea typeface="+mn-ea"/>
                <a:cs typeface="+mn-cs"/>
              </a:rPr>
              <a:t>https://www.malwarebytes.com/hacker/</a:t>
            </a:r>
          </a:p>
          <a:p>
            <a:r>
              <a:rPr lang="en-US" sz="1200" kern="1200" dirty="0">
                <a:solidFill>
                  <a:schemeClr val="tx1"/>
                </a:solidFill>
                <a:latin typeface="+mn-lt"/>
                <a:ea typeface="+mn-ea"/>
                <a:cs typeface="+mn-cs"/>
              </a:rPr>
              <a:t>https://www.dmts.biz/faqs-firewalls/what-are-computer-intrusions-or-attacks/</a:t>
            </a:r>
          </a:p>
          <a:p>
            <a:r>
              <a:rPr lang="en-US" sz="1200" kern="1200" dirty="0">
                <a:solidFill>
                  <a:schemeClr val="tx1"/>
                </a:solidFill>
                <a:latin typeface="+mn-lt"/>
                <a:ea typeface="+mn-ea"/>
                <a:cs typeface="+mn-cs"/>
              </a:rPr>
              <a:t>https://www.malwarebytes.com/malware/</a:t>
            </a: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Ransomware is a version of malicious software that is designed to do exactly what the name implies. It is essential to</a:t>
            </a:r>
            <a:r>
              <a:rPr lang="en-US" sz="1100" baseline="0" dirty="0"/>
              <a:t> keep your antivirus and malware protection updated while keeping your systems up to date. Be careful when opening anonymous emails because they can contain a virus set to take your information captive. Ransomware involves a payment in exchange for access to your information, but do not be tricked into paying them anything. Often times, the criminal is paid not the individuals do not regain access to their information.  </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(Accessed on September 25, 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https://www.malwarebytes.com/ransomware/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https://phoenixnap.com/blog/preventing-detecting-ransomware-attacks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Computer Crimes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tc.gov/complai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alwarebytes.com/malware/" TargetMode="External"/><Relationship Id="rId3" Type="http://schemas.openxmlformats.org/officeDocument/2006/relationships/hyperlink" Target="https://phoenixnap.com/blog/preventing-detecting-ransomware-attacks" TargetMode="External"/><Relationship Id="rId7" Type="http://schemas.openxmlformats.org/officeDocument/2006/relationships/hyperlink" Target="https://www.consumer.ftc.gov/articles/how-recognize-and-avoid-phishing-sca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malwarebytes.com/hacker/" TargetMode="External"/><Relationship Id="rId5" Type="http://schemas.openxmlformats.org/officeDocument/2006/relationships/hyperlink" Target="http://www.ftc.gov/" TargetMode="External"/><Relationship Id="rId4" Type="http://schemas.openxmlformats.org/officeDocument/2006/relationships/hyperlink" Target="http://www.ic3.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elprivacy.com/resources/phishing-emails/" TargetMode="External"/><Relationship Id="rId7" Type="http://schemas.openxmlformats.org/officeDocument/2006/relationships/hyperlink" Target="https://www.dmts.biz/faqs-firewalls/what-are-computer-intrusions-or-attacks/" TargetMode="External"/><Relationship Id="rId2" Type="http://schemas.openxmlformats.org/officeDocument/2006/relationships/hyperlink" Target="https://www.zdnet.com/article/what-is-phishing-how-to-protect-yourself-from-scam-emails-and-more/" TargetMode="External"/><Relationship Id="rId1" Type="http://schemas.openxmlformats.org/officeDocument/2006/relationships/slideLayout" Target="../slideLayouts/slideLayout2.xml"/><Relationship Id="rId6" Type="http://schemas.openxmlformats.org/officeDocument/2006/relationships/hyperlink" Target="https://social-engineer.org/framework/general-discussion/common-attacks/phone/" TargetMode="External"/><Relationship Id="rId5" Type="http://schemas.openxmlformats.org/officeDocument/2006/relationships/hyperlink" Target="https://securitytrails.com/blog/types-of-cyber-crime" TargetMode="External"/><Relationship Id="rId4" Type="http://schemas.openxmlformats.org/officeDocument/2006/relationships/hyperlink" Target="https://www.malwarebytes.com/ransomw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7" Type="http://schemas.openxmlformats.org/officeDocument/2006/relationships/hyperlink" Target="http://www.ftc.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ic3.gov/" TargetMode="Externa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Computer Crimes</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21" name="Picture 20" descr="shutterstock_172084607.jpg"/>
          <p:cNvPicPr>
            <a:picLocks noChangeAspect="1"/>
          </p:cNvPicPr>
          <p:nvPr/>
        </p:nvPicPr>
        <p:blipFill>
          <a:blip r:embed="rId4" cstate="print"/>
          <a:srcRect l="9750" t="18012" r="143" b="27952"/>
          <a:stretch>
            <a:fillRect/>
          </a:stretch>
        </p:blipFill>
        <p:spPr>
          <a:xfrm>
            <a:off x="0" y="1366835"/>
            <a:ext cx="5462071" cy="2258568"/>
          </a:xfrm>
          <a:prstGeom prst="rect">
            <a:avLst/>
          </a:prstGeom>
          <a:effectLst>
            <a:innerShdw blurRad="114300">
              <a:prstClr val="black"/>
            </a:innerShdw>
          </a:effectLst>
        </p:spPr>
      </p:pic>
      <p:pic>
        <p:nvPicPr>
          <p:cNvPr id="22" name="Picture 21" descr="shutterstock_127762841.jpg"/>
          <p:cNvPicPr preferRelativeResize="0">
            <a:picLocks/>
          </p:cNvPicPr>
          <p:nvPr/>
        </p:nvPicPr>
        <p:blipFill>
          <a:blip r:embed="rId5" cstate="print"/>
          <a:srcRect l="10721" t="37500" r="4744" b="18750"/>
          <a:stretch>
            <a:fillRect/>
          </a:stretch>
        </p:blipFill>
        <p:spPr>
          <a:xfrm>
            <a:off x="5562600" y="1371600"/>
            <a:ext cx="3581400" cy="2240280"/>
          </a:xfrm>
          <a:prstGeom prst="rect">
            <a:avLst/>
          </a:prstGeom>
          <a:effectLst>
            <a:innerShdw blurRad="114300">
              <a:prstClr val="black"/>
            </a:innerShdw>
          </a:effectLst>
        </p:spPr>
      </p:pic>
      <p:sp>
        <p:nvSpPr>
          <p:cNvPr id="19" name="TextBox 18"/>
          <p:cNvSpPr txBox="1"/>
          <p:nvPr/>
        </p:nvSpPr>
        <p:spPr>
          <a:xfrm>
            <a:off x="0" y="5850315"/>
            <a:ext cx="8915400" cy="584775"/>
          </a:xfrm>
          <a:prstGeom prst="rect">
            <a:avLst/>
          </a:prstGeom>
          <a:noFill/>
        </p:spPr>
        <p:txBody>
          <a:bodyPr wrap="square" rtlCol="0">
            <a:spAutoFit/>
          </a:bodyPr>
          <a:lstStyle/>
          <a:p>
            <a:r>
              <a:rPr lang="en-US" sz="800" dirty="0"/>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20" name="Group 19">
            <a:extLst>
              <a:ext uri="{FF2B5EF4-FFF2-40B4-BE49-F238E27FC236}">
                <a16:creationId xmlns:a16="http://schemas.microsoft.com/office/drawing/2014/main" id="{A9490D65-F0D9-4A83-8BEB-C7F723C7F7B4}"/>
              </a:ext>
            </a:extLst>
          </p:cNvPr>
          <p:cNvGrpSpPr/>
          <p:nvPr/>
        </p:nvGrpSpPr>
        <p:grpSpPr>
          <a:xfrm>
            <a:off x="2790305" y="4911122"/>
            <a:ext cx="3334789" cy="819148"/>
            <a:chOff x="3153747" y="5230554"/>
            <a:chExt cx="5583847" cy="1371600"/>
          </a:xfrm>
        </p:grpSpPr>
        <p:pic>
          <p:nvPicPr>
            <p:cNvPr id="23" name="Picture 22" descr="COPS Logo_Transparent (2).png">
              <a:extLst>
                <a:ext uri="{FF2B5EF4-FFF2-40B4-BE49-F238E27FC236}">
                  <a16:creationId xmlns:a16="http://schemas.microsoft.com/office/drawing/2014/main" id="{E023F71A-99B3-4A06-8BEE-6B0989CDA78F}"/>
                </a:ext>
              </a:extLst>
            </p:cNvPr>
            <p:cNvPicPr>
              <a:picLocks noChangeAspect="1"/>
            </p:cNvPicPr>
            <p:nvPr/>
          </p:nvPicPr>
          <p:blipFill>
            <a:blip r:embed="rId6" cstate="print"/>
            <a:stretch>
              <a:fillRect/>
            </a:stretch>
          </p:blipFill>
          <p:spPr>
            <a:xfrm>
              <a:off x="3153747" y="5523345"/>
              <a:ext cx="2834646" cy="914402"/>
            </a:xfrm>
            <a:prstGeom prst="rect">
              <a:avLst/>
            </a:prstGeom>
          </p:spPr>
        </p:pic>
        <p:pic>
          <p:nvPicPr>
            <p:cNvPr id="24" name="Picture 23" descr="IACP_Logo.gif">
              <a:extLst>
                <a:ext uri="{FF2B5EF4-FFF2-40B4-BE49-F238E27FC236}">
                  <a16:creationId xmlns:a16="http://schemas.microsoft.com/office/drawing/2014/main" id="{21ED3749-C4A7-4050-BD17-2B94C935BB9D}"/>
                </a:ext>
              </a:extLst>
            </p:cNvPr>
            <p:cNvPicPr>
              <a:picLocks noChangeAspect="1"/>
            </p:cNvPicPr>
            <p:nvPr/>
          </p:nvPicPr>
          <p:blipFill>
            <a:blip r:embed="rId7" cstate="print"/>
            <a:stretch>
              <a:fillRect/>
            </a:stretch>
          </p:blipFill>
          <p:spPr>
            <a:xfrm>
              <a:off x="7365994" y="5230554"/>
              <a:ext cx="1371600" cy="1371600"/>
            </a:xfrm>
            <a:prstGeom prst="rect">
              <a:avLst/>
            </a:prstGeom>
          </p:spPr>
        </p:pic>
      </p:grpSp>
      <p:pic>
        <p:nvPicPr>
          <p:cNvPr id="25" name="Picture 24">
            <a:extLst>
              <a:ext uri="{FF2B5EF4-FFF2-40B4-BE49-F238E27FC236}">
                <a16:creationId xmlns:a16="http://schemas.microsoft.com/office/drawing/2014/main" id="{9292F232-A572-4DA5-B7E8-7042FFE003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a:extLst>
              <a:ext uri="{FF2B5EF4-FFF2-40B4-BE49-F238E27FC236}">
                <a16:creationId xmlns:a16="http://schemas.microsoft.com/office/drawing/2014/main" id="{C499891D-14C7-47E5-B5DD-3DCCF2840F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71800"/>
            <a:ext cx="9144000" cy="2971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52400" y="1295400"/>
            <a:ext cx="8839200" cy="914400"/>
          </a:xfrm>
        </p:spPr>
        <p:txBody>
          <a:bodyPr>
            <a:normAutofit/>
          </a:bodyPr>
          <a:lstStyle/>
          <a:p>
            <a:r>
              <a:rPr lang="en-US" dirty="0"/>
              <a:t>Phishing Scams</a:t>
            </a:r>
          </a:p>
        </p:txBody>
      </p:sp>
      <p:sp>
        <p:nvSpPr>
          <p:cNvPr id="11" name="Content Placeholder 2"/>
          <p:cNvSpPr>
            <a:spLocks noGrp="1"/>
          </p:cNvSpPr>
          <p:nvPr>
            <p:ph idx="1"/>
          </p:nvPr>
        </p:nvSpPr>
        <p:spPr>
          <a:xfrm>
            <a:off x="304800" y="2209800"/>
            <a:ext cx="8305800" cy="762000"/>
          </a:xfrm>
        </p:spPr>
        <p:txBody>
          <a:bodyPr>
            <a:normAutofit fontScale="92500"/>
          </a:bodyPr>
          <a:lstStyle/>
          <a:p>
            <a:pPr marL="0" indent="0">
              <a:buNone/>
            </a:pPr>
            <a:r>
              <a:rPr lang="en-US" sz="1900" dirty="0"/>
              <a:t>A type of scam in which a scammer attempts to obtain sensitive information, money, or access to your computer system by appearing to be a legitimate company or individual. </a:t>
            </a:r>
          </a:p>
          <a:p>
            <a:endParaRPr lang="en-US" sz="2000" dirty="0"/>
          </a:p>
        </p:txBody>
      </p:sp>
      <p:pic>
        <p:nvPicPr>
          <p:cNvPr id="5" name="Picture 4" descr="shutterstock_223094779 (1).jpg"/>
          <p:cNvPicPr>
            <a:picLocks noChangeAspect="1"/>
          </p:cNvPicPr>
          <p:nvPr/>
        </p:nvPicPr>
        <p:blipFill>
          <a:blip r:embed="rId3" cstate="print"/>
          <a:stretch>
            <a:fillRect/>
          </a:stretch>
        </p:blipFill>
        <p:spPr>
          <a:xfrm>
            <a:off x="0" y="3048000"/>
            <a:ext cx="3429000" cy="2819400"/>
          </a:xfrm>
          <a:prstGeom prst="rect">
            <a:avLst/>
          </a:prstGeom>
        </p:spPr>
      </p:pic>
      <p:sp>
        <p:nvSpPr>
          <p:cNvPr id="7" name="Rectangle 6"/>
          <p:cNvSpPr/>
          <p:nvPr/>
        </p:nvSpPr>
        <p:spPr>
          <a:xfrm>
            <a:off x="3505200" y="3048000"/>
            <a:ext cx="5638800" cy="2819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124200"/>
            <a:ext cx="5562600" cy="2400657"/>
          </a:xfrm>
          <a:prstGeom prst="rect">
            <a:avLst/>
          </a:prstGeom>
          <a:noFill/>
        </p:spPr>
        <p:txBody>
          <a:bodyPr wrap="square" rtlCol="0">
            <a:spAutoFit/>
          </a:bodyPr>
          <a:lstStyle/>
          <a:p>
            <a:pPr marL="231775" indent="-231775"/>
            <a:r>
              <a:rPr lang="en-US" sz="2400" dirty="0"/>
              <a:t>Phishing scams can look like:</a:t>
            </a:r>
          </a:p>
          <a:p>
            <a:pPr marL="231775" indent="-231775">
              <a:buFont typeface="Arial" pitchFamily="34" charset="0"/>
              <a:buChar char="•"/>
            </a:pPr>
            <a:r>
              <a:rPr lang="en-US" dirty="0"/>
              <a:t>Email from governmental agencies, banks, utility companies, etc.</a:t>
            </a:r>
          </a:p>
          <a:p>
            <a:pPr marL="231775" indent="-231775">
              <a:buFont typeface="Arial" pitchFamily="34" charset="0"/>
              <a:buChar char="•"/>
            </a:pPr>
            <a:r>
              <a:rPr lang="en-US" dirty="0"/>
              <a:t>Announcement that you have won the lottery, or inherited money from someone you don’t know.</a:t>
            </a:r>
          </a:p>
          <a:p>
            <a:pPr marL="231775" indent="-231775">
              <a:buFont typeface="Arial" pitchFamily="34" charset="0"/>
              <a:buChar char="•"/>
            </a:pPr>
            <a:r>
              <a:rPr lang="en-US" dirty="0"/>
              <a:t>Attachments or documents found in emails</a:t>
            </a:r>
          </a:p>
          <a:p>
            <a:pPr marL="231775" indent="-231775">
              <a:buFont typeface="Arial" pitchFamily="34" charset="0"/>
              <a:buChar char="•"/>
            </a:pPr>
            <a:r>
              <a:rPr lang="en-US" dirty="0"/>
              <a:t>Social media messages</a:t>
            </a:r>
          </a:p>
          <a:p>
            <a:pPr marL="231775" indent="-231775">
              <a:buFont typeface="Arial" pitchFamily="34" charset="0"/>
              <a:buChar char="•"/>
            </a:pPr>
            <a:r>
              <a:rPr lang="en-US" dirty="0"/>
              <a:t>Mobile text messages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Social Engineering</a:t>
            </a:r>
          </a:p>
        </p:txBody>
      </p:sp>
      <p:sp>
        <p:nvSpPr>
          <p:cNvPr id="11" name="Content Placeholder 2"/>
          <p:cNvSpPr>
            <a:spLocks noGrp="1"/>
          </p:cNvSpPr>
          <p:nvPr>
            <p:ph idx="1"/>
          </p:nvPr>
        </p:nvSpPr>
        <p:spPr>
          <a:xfrm>
            <a:off x="609600" y="2209800"/>
            <a:ext cx="7924800" cy="4114800"/>
          </a:xfrm>
        </p:spPr>
        <p:txBody>
          <a:bodyPr>
            <a:normAutofit/>
          </a:bodyPr>
          <a:lstStyle/>
          <a:p>
            <a:pPr marL="0" indent="0">
              <a:buNone/>
            </a:pPr>
            <a:r>
              <a:rPr lang="en-US" sz="1800" dirty="0"/>
              <a:t>Not all phishing attacks </a:t>
            </a:r>
            <a:r>
              <a:rPr lang="en-US" sz="1800" b="1" i="1" dirty="0"/>
              <a:t>originate</a:t>
            </a:r>
            <a:r>
              <a:rPr lang="en-US" sz="1800" dirty="0"/>
              <a:t> with a computer. Victims may get a phone call claiming to be from:</a:t>
            </a:r>
            <a:br>
              <a:rPr lang="en-US" sz="1800" dirty="0"/>
            </a:br>
            <a:endParaRPr lang="en-US" sz="1800" dirty="0"/>
          </a:p>
          <a:p>
            <a:pPr lvl="0"/>
            <a:r>
              <a:rPr lang="en-US" sz="1800" dirty="0"/>
              <a:t>A bank, claiming that personal account information needs to be updated or changed.</a:t>
            </a:r>
          </a:p>
          <a:p>
            <a:pPr lvl="0"/>
            <a:r>
              <a:rPr lang="en-US" sz="1800" dirty="0"/>
              <a:t>An insurance company, threatening to drop coverage if personal information is not updated.</a:t>
            </a:r>
          </a:p>
          <a:p>
            <a:r>
              <a:rPr lang="en-US" sz="1800" dirty="0"/>
              <a:t>A computer company (often Microsoft), claiming that the victim’s computer has been infected with a virus.</a:t>
            </a:r>
            <a:br>
              <a:rPr lang="en-US" sz="1800" dirty="0"/>
            </a:br>
            <a:endParaRPr lang="en-US" sz="1800" dirty="0"/>
          </a:p>
          <a:p>
            <a:pPr marL="0" indent="0">
              <a:buNone/>
            </a:pPr>
            <a:r>
              <a:rPr lang="en-US" sz="1800" dirty="0"/>
              <a:t>During the phone call, the scammer attempts to gain personally identifiable information, computer access, or bank account information.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fontScale="90000"/>
          </a:bodyPr>
          <a:lstStyle/>
          <a:p>
            <a:r>
              <a:rPr lang="en-US" sz="3600" dirty="0"/>
              <a:t>Could Samantha have prevented her situation?</a:t>
            </a:r>
          </a:p>
        </p:txBody>
      </p:sp>
      <p:sp>
        <p:nvSpPr>
          <p:cNvPr id="5" name="Content Placeholder 4"/>
          <p:cNvSpPr>
            <a:spLocks noGrp="1"/>
          </p:cNvSpPr>
          <p:nvPr>
            <p:ph idx="1"/>
          </p:nvPr>
        </p:nvSpPr>
        <p:spPr>
          <a:xfrm>
            <a:off x="152400" y="2057400"/>
            <a:ext cx="4724400" cy="4572000"/>
          </a:xfrm>
        </p:spPr>
        <p:txBody>
          <a:bodyPr>
            <a:normAutofit/>
          </a:bodyPr>
          <a:lstStyle/>
          <a:p>
            <a:pPr marL="0" indent="0" algn="ctr">
              <a:buNone/>
            </a:pPr>
            <a:r>
              <a:rPr lang="en-US" b="1" dirty="0">
                <a:solidFill>
                  <a:schemeClr val="accent3">
                    <a:lumMod val="75000"/>
                  </a:schemeClr>
                </a:solidFill>
              </a:rPr>
              <a:t>YES</a:t>
            </a:r>
          </a:p>
          <a:p>
            <a:pPr marL="346075" indent="-346075"/>
            <a:r>
              <a:rPr lang="en-US" sz="2000" dirty="0">
                <a:solidFill>
                  <a:schemeClr val="tx1">
                    <a:lumMod val="95000"/>
                    <a:lumOff val="5000"/>
                  </a:schemeClr>
                </a:solidFill>
              </a:rPr>
              <a:t>Before clicking the link, she could have contacted her friend to verify that she sent the email.</a:t>
            </a:r>
          </a:p>
          <a:p>
            <a:pPr marL="346075" indent="-346075"/>
            <a:r>
              <a:rPr lang="en-US" sz="2000" dirty="0">
                <a:solidFill>
                  <a:schemeClr val="tx1">
                    <a:lumMod val="95000"/>
                    <a:lumOff val="5000"/>
                  </a:schemeClr>
                </a:solidFill>
              </a:rPr>
              <a:t>She could have called the FBI to verify the message before paying the fine.</a:t>
            </a:r>
          </a:p>
          <a:p>
            <a:pPr marL="346075" indent="-346075"/>
            <a:endParaRPr lang="en-US" sz="2000" dirty="0">
              <a:solidFill>
                <a:schemeClr val="tx1">
                  <a:lumMod val="95000"/>
                  <a:lumOff val="5000"/>
                </a:schemeClr>
              </a:solidFill>
            </a:endParaRPr>
          </a:p>
        </p:txBody>
      </p:sp>
      <p:pic>
        <p:nvPicPr>
          <p:cNvPr id="6" name="Picture 5" descr="shutterstock_236197600.jpg"/>
          <p:cNvPicPr>
            <a:picLocks noChangeAspect="1"/>
          </p:cNvPicPr>
          <p:nvPr/>
        </p:nvPicPr>
        <p:blipFill>
          <a:blip r:embed="rId3" cstate="print"/>
          <a:srcRect b="14433"/>
          <a:stretch>
            <a:fillRect/>
          </a:stretch>
        </p:blipFill>
        <p:spPr>
          <a:xfrm>
            <a:off x="5029200" y="2438400"/>
            <a:ext cx="3875175" cy="25327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8229600" cy="4114800"/>
          </a:xfrm>
        </p:spPr>
        <p:txBody>
          <a:bodyPr>
            <a:normAutofit/>
          </a:bodyPr>
          <a:lstStyle/>
          <a:p>
            <a:pPr lvl="0"/>
            <a:r>
              <a:rPr lang="en-US" sz="1800" dirty="0"/>
              <a:t>Ensure bank, business, government, and personal email by contacting them directly about the topic rather than opening potential malware.</a:t>
            </a:r>
          </a:p>
          <a:p>
            <a:pPr lvl="0"/>
            <a:r>
              <a:rPr lang="en-US" sz="1800" dirty="0"/>
              <a:t>Turn on your email’s spam filter</a:t>
            </a:r>
          </a:p>
          <a:p>
            <a:pPr lvl="0"/>
            <a:r>
              <a:rPr lang="en-US" sz="1800" dirty="0"/>
              <a:t>Enable a system firewall</a:t>
            </a:r>
          </a:p>
          <a:p>
            <a:pPr lvl="0"/>
            <a:r>
              <a:rPr lang="en-US" sz="1800" dirty="0"/>
              <a:t>Be sure to have an anti-virus software installed</a:t>
            </a:r>
          </a:p>
          <a:p>
            <a:pPr lvl="0"/>
            <a:r>
              <a:rPr lang="en-US" sz="1800" dirty="0"/>
              <a:t>Back up valuable files frequently.</a:t>
            </a:r>
          </a:p>
          <a:p>
            <a:r>
              <a:rPr lang="en-US" sz="1800" dirty="0"/>
              <a:t>Use strong passwords and change them regularly.</a:t>
            </a:r>
          </a:p>
          <a:p>
            <a:r>
              <a:rPr lang="en-US" sz="1800" dirty="0"/>
              <a:t>Use a different password that each personal account.</a:t>
            </a:r>
          </a:p>
          <a:p>
            <a:r>
              <a:rPr lang="en-US" sz="1800" dirty="0"/>
              <a:t>Never click on a link or attachment from an email.</a:t>
            </a:r>
          </a:p>
          <a:p>
            <a:r>
              <a:rPr lang="en-US" sz="1800" dirty="0"/>
              <a:t>Keep all of your accounts monitored.</a:t>
            </a:r>
          </a:p>
          <a:p>
            <a:r>
              <a:rPr lang="en-US" sz="1800" dirty="0"/>
              <a:t>Do not give any person or financial information via phone or email unless it is a trusted source.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8229600" cy="4114800"/>
          </a:xfrm>
        </p:spPr>
        <p:txBody>
          <a:bodyPr>
            <a:normAutofit/>
          </a:bodyPr>
          <a:lstStyle/>
          <a:p>
            <a:pPr marL="0" lvl="0" indent="0">
              <a:buNone/>
            </a:pPr>
            <a:r>
              <a:rPr lang="en-US" sz="1800" dirty="0"/>
              <a:t>Certain types of communications are </a:t>
            </a:r>
            <a:r>
              <a:rPr lang="en-US" sz="1800" b="1" i="1" dirty="0"/>
              <a:t>always</a:t>
            </a:r>
            <a:r>
              <a:rPr lang="en-US" sz="1800" dirty="0"/>
              <a:t> a scam designed to entrap and victimize people.</a:t>
            </a:r>
          </a:p>
          <a:p>
            <a:pPr marL="0" lvl="0" indent="0">
              <a:buNone/>
            </a:pPr>
            <a:endParaRPr lang="en-US" sz="1800" dirty="0"/>
          </a:p>
          <a:p>
            <a:pPr lvl="0"/>
            <a:r>
              <a:rPr lang="en-US" sz="1800" dirty="0"/>
              <a:t>If you did not buy a lottery ticket, you did not win the lottery.</a:t>
            </a:r>
          </a:p>
          <a:p>
            <a:pPr lvl="0"/>
            <a:r>
              <a:rPr lang="en-US" sz="1800" dirty="0"/>
              <a:t>If you have never visited a foreign country, no one there would entrust legitimate financial transactions to you.</a:t>
            </a:r>
          </a:p>
          <a:p>
            <a:pPr lvl="0"/>
            <a:r>
              <a:rPr lang="en-US" sz="1800" dirty="0"/>
              <a:t>If you have never heard of the “uncle” who just passed away, you probably didn’t inherit his fortune.</a:t>
            </a:r>
          </a:p>
          <a:p>
            <a:r>
              <a:rPr lang="en-US" sz="1800" dirty="0"/>
              <a:t>If it seems too good to be true, it probably 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8229600" cy="4114800"/>
          </a:xfrm>
        </p:spPr>
        <p:txBody>
          <a:bodyPr>
            <a:normAutofit/>
          </a:bodyPr>
          <a:lstStyle/>
          <a:p>
            <a:pPr lvl="0"/>
            <a:r>
              <a:rPr lang="en-US" sz="2400" dirty="0"/>
              <a:t>Report the incident to your local law enforcement agency.</a:t>
            </a:r>
          </a:p>
          <a:p>
            <a:pPr lvl="0"/>
            <a:r>
              <a:rPr lang="en-US" sz="2400" dirty="0"/>
              <a:t>File a complaint with Internet Crime Complaint center @ </a:t>
            </a:r>
            <a:r>
              <a:rPr lang="en-US" sz="2400" dirty="0">
                <a:solidFill>
                  <a:schemeClr val="accent3">
                    <a:lumMod val="50000"/>
                  </a:schemeClr>
                </a:solidFill>
                <a:hlinkClick r:id="rId3"/>
              </a:rPr>
              <a:t>www.ic3.gov</a:t>
            </a:r>
            <a:r>
              <a:rPr lang="en-US" sz="2400" dirty="0"/>
              <a:t>.</a:t>
            </a:r>
          </a:p>
          <a:p>
            <a:pPr lvl="0"/>
            <a:r>
              <a:rPr lang="en-US" sz="2400" dirty="0"/>
              <a:t>Submit a consumer complaint with the Federal Trade Commission @ </a:t>
            </a:r>
            <a:r>
              <a:rPr lang="en-US" sz="2400" dirty="0">
                <a:hlinkClick r:id="rId4"/>
              </a:rPr>
              <a:t>www.ftc.gov/complaint</a:t>
            </a:r>
            <a:r>
              <a:rPr lang="en-US" sz="2400" dirty="0"/>
              <a:t>.</a:t>
            </a:r>
          </a:p>
          <a:p>
            <a:pPr lvl="0"/>
            <a:r>
              <a:rPr lang="en-US" sz="2400" dirty="0"/>
              <a:t>If you were scammed by someone claiming to represent a business, be sure to notify the actual business (bank, credit card company, etc).</a:t>
            </a:r>
          </a:p>
          <a:p>
            <a:pPr lvl="0"/>
            <a:endParaRPr lang="en-US" sz="2400" dirty="0"/>
          </a:p>
          <a:p>
            <a:pPr lvl="0"/>
            <a:endParaRPr lang="en-US" sz="1800" dirty="0"/>
          </a:p>
          <a:p>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515451"/>
            <a:ext cx="8915400" cy="1723549"/>
          </a:xfrm>
          <a:prstGeom prst="rect">
            <a:avLst/>
          </a:prstGeom>
          <a:noFill/>
        </p:spPr>
        <p:txBody>
          <a:bodyPr wrap="square" rtlCol="0">
            <a:spAutoFit/>
          </a:bodyPr>
          <a:lstStyle/>
          <a:p>
            <a:r>
              <a:rPr lang="en-US" sz="800" dirty="0">
                <a:solidFill>
                  <a:schemeClr val="tx1">
                    <a:lumMod val="65000"/>
                    <a:lumOff val="35000"/>
                  </a:schemeClr>
                </a:solidFill>
              </a:rPr>
              <a:t>Photo Credits: “94686637 Copyright  </a:t>
            </a:r>
            <a:r>
              <a:rPr lang="en-US" sz="800" dirty="0" err="1">
                <a:solidFill>
                  <a:schemeClr val="tx1">
                    <a:lumMod val="65000"/>
                    <a:lumOff val="35000"/>
                  </a:schemeClr>
                </a:solidFill>
              </a:rPr>
              <a:t>fotographic</a:t>
            </a:r>
            <a:r>
              <a:rPr lang="en-US" sz="800" dirty="0">
                <a:solidFill>
                  <a:schemeClr val="tx1">
                    <a:lumMod val="65000"/>
                    <a:lumOff val="35000"/>
                  </a:schemeClr>
                </a:solidFill>
              </a:rPr>
              <a:t> 1980, 2015 Used under license from Shutterstock.com“, “214296676 Copyright  </a:t>
            </a:r>
            <a:r>
              <a:rPr lang="en-US" sz="800" dirty="0" err="1">
                <a:solidFill>
                  <a:schemeClr val="tx1">
                    <a:lumMod val="65000"/>
                    <a:lumOff val="35000"/>
                  </a:schemeClr>
                </a:solidFill>
              </a:rPr>
              <a:t>master_art</a:t>
            </a:r>
            <a:r>
              <a:rPr lang="en-US" sz="800" dirty="0">
                <a:solidFill>
                  <a:schemeClr val="tx1">
                    <a:lumMod val="65000"/>
                    <a:lumOff val="35000"/>
                  </a:schemeClr>
                </a:solidFill>
              </a:rPr>
              <a:t>, 2015 Used under license from Shutterstock.com“,</a:t>
            </a:r>
          </a:p>
          <a:p>
            <a:r>
              <a:rPr lang="en-US" sz="800" dirty="0">
                <a:solidFill>
                  <a:schemeClr val="tx1">
                    <a:lumMod val="65000"/>
                    <a:lumOff val="35000"/>
                  </a:schemeClr>
                </a:solidFill>
              </a:rPr>
              <a:t> "172084607 Copyright  scyther5, 2015 Used under license from Shutterstock.com“, “127762841 Copyright  </a:t>
            </a:r>
            <a:r>
              <a:rPr lang="en-US" sz="800" dirty="0" err="1">
                <a:solidFill>
                  <a:schemeClr val="tx1">
                    <a:lumMod val="65000"/>
                    <a:lumOff val="35000"/>
                  </a:schemeClr>
                </a:solidFill>
              </a:rPr>
              <a:t>JMiks</a:t>
            </a:r>
            <a:r>
              <a:rPr lang="en-US" sz="800" dirty="0">
                <a:solidFill>
                  <a:schemeClr val="tx1">
                    <a:lumMod val="65000"/>
                    <a:lumOff val="35000"/>
                  </a:schemeClr>
                </a:solidFill>
              </a:rPr>
              <a:t>, 2015 Used under license from Shutterstock.com“, “236197600 Copyright  Solis Images, 2015 Used under license from Shutterstock.com“, " 230086318 Copyright  Solis Images, 2015 Used under license from Shutterstock.com“, " 230086330 Copyright  Solis Images, 2015 Used under license from Shutterstock.com“, “231646483 Copyright  Solis Images, 2015 Used under license from Shutterstock.com“, “219799306 Copyright  wk1003mike, 2015 Used under license from Shutterstock.com“, “153213146 Copyright  </a:t>
            </a:r>
            <a:r>
              <a:rPr lang="en-US" sz="800" dirty="0" err="1">
                <a:solidFill>
                  <a:schemeClr val="tx1">
                    <a:lumMod val="65000"/>
                    <a:lumOff val="35000"/>
                  </a:schemeClr>
                </a:solidFill>
              </a:rPr>
              <a:t>garriphoto</a:t>
            </a:r>
            <a:r>
              <a:rPr lang="en-US" sz="800" dirty="0">
                <a:solidFill>
                  <a:schemeClr val="tx1">
                    <a:lumMod val="65000"/>
                    <a:lumOff val="35000"/>
                  </a:schemeClr>
                </a:solidFill>
              </a:rPr>
              <a:t>, 2015 Used under license from Shutterstock.com“</a:t>
            </a: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441789" y="2209800"/>
            <a:ext cx="8229600" cy="4114800"/>
          </a:xfrm>
        </p:spPr>
        <p:txBody>
          <a:bodyPr>
            <a:normAutofit/>
          </a:bodyPr>
          <a:lstStyle/>
          <a:p>
            <a:r>
              <a:rPr lang="en-US" sz="1400" dirty="0"/>
              <a:t>Dobran, Bojana. “Definitive Guide for Preventing and Detecting Ransomware.” PhoenixNAP. PhoenixNAP, 15 February, 2019. Accessed on September 25, 2019.  </a:t>
            </a:r>
            <a:r>
              <a:rPr lang="en-US" sz="1400" dirty="0">
                <a:hlinkClick r:id="rId3"/>
              </a:rPr>
              <a:t>https://phoenixnap.com/blog/preventing-detecting-ransomware-attacks</a:t>
            </a:r>
            <a:endParaRPr lang="en-US" sz="1400" dirty="0"/>
          </a:p>
          <a:p>
            <a:r>
              <a:rPr lang="en-US" sz="1400" dirty="0"/>
              <a:t>Federal Bureau of Investigation. The Internet Crime Complaint Center (IC3).  Accessed on September 25, 2019. </a:t>
            </a:r>
            <a:r>
              <a:rPr lang="en-US" sz="1400" dirty="0">
                <a:hlinkClick r:id="rId4"/>
              </a:rPr>
              <a:t>www.ic3.gov</a:t>
            </a:r>
            <a:endParaRPr lang="en-US" sz="1400" dirty="0"/>
          </a:p>
          <a:p>
            <a:r>
              <a:rPr lang="en-US" sz="1400" dirty="0"/>
              <a:t>Federal Trade Commission Consumer Information. Federal Trade Commission, Accessed on September 25, 2019. </a:t>
            </a:r>
            <a:r>
              <a:rPr lang="en-US" sz="1400" dirty="0">
                <a:hlinkClick r:id="rId5"/>
              </a:rPr>
              <a:t>www.ftc.gov</a:t>
            </a:r>
            <a:endParaRPr lang="en-US" sz="1400" dirty="0"/>
          </a:p>
          <a:p>
            <a:r>
              <a:rPr lang="en-US" sz="1400" dirty="0"/>
              <a:t>“Hacker.” Malwarebytes. Malwarebytes, 2019. Accessed on September 25, 2019. </a:t>
            </a:r>
            <a:r>
              <a:rPr lang="en-US" sz="1400" dirty="0">
                <a:hlinkClick r:id="rId6"/>
              </a:rPr>
              <a:t>https://www.malwarebytes.com/hacker/</a:t>
            </a:r>
            <a:endParaRPr lang="en-US" sz="1400" dirty="0"/>
          </a:p>
          <a:p>
            <a:r>
              <a:rPr lang="en-US" sz="1400" dirty="0"/>
              <a:t>“How to Recognize and Avoid Phishing Scams.” Federal Trade Commission Consumer Information. Federal Trade Commission, 2019. Accessed on September 25, 2019. </a:t>
            </a:r>
            <a:r>
              <a:rPr lang="en-US" sz="1400" dirty="0">
                <a:hlinkClick r:id="rId7"/>
              </a:rPr>
              <a:t>https://www.consumer.ftc.gov/articles/how-recognize-and-avoid-phishing-scams</a:t>
            </a:r>
            <a:endParaRPr lang="en-US" sz="1400" dirty="0"/>
          </a:p>
          <a:p>
            <a:r>
              <a:rPr lang="en-US" sz="1400" dirty="0"/>
              <a:t>“Malware.” Malwarebytes. Malwarebytes, 2019. Accessed on September 25, 2019. </a:t>
            </a:r>
            <a:r>
              <a:rPr lang="en-US" sz="1400" dirty="0">
                <a:hlinkClick r:id="rId8"/>
              </a:rPr>
              <a:t>https://www.malwarebytes.com/malware/</a:t>
            </a:r>
            <a:endParaRPr lang="en-US" sz="1400" dirty="0"/>
          </a:p>
          <a:p>
            <a:endParaRPr lang="en-US" sz="1600" dirty="0"/>
          </a:p>
        </p:txBody>
      </p:sp>
    </p:spTree>
    <p:extLst>
      <p:ext uri="{BB962C8B-B14F-4D97-AF65-F5344CB8AC3E}">
        <p14:creationId xmlns:p14="http://schemas.microsoft.com/office/powerpoint/2010/main" val="240488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a:bodyPr>
          <a:lstStyle/>
          <a:p>
            <a:r>
              <a:rPr lang="en-US" sz="1400" dirty="0"/>
              <a:t>Palmer, Danny. “What is Phishing? Everything you need to know to protect yourself from scam emails and more.” ZD Net. CBS Interactive Inc., 2019. Accessed on September 25, 2019. </a:t>
            </a:r>
            <a:r>
              <a:rPr lang="en-US" sz="1400" dirty="0">
                <a:hlinkClick r:id="rId2"/>
              </a:rPr>
              <a:t>https://www.zdnet.com/article/what-is-phishing-how-to-protect-yourself-from-scam-emails-and-more/</a:t>
            </a:r>
            <a:endParaRPr lang="en-US" sz="1400" dirty="0"/>
          </a:p>
          <a:p>
            <a:r>
              <a:rPr lang="en-US" sz="1400" dirty="0"/>
              <a:t>“Phishing Emails.” Pixel Privacy. GeneratePress, 2019. Accessed on September 25, 2019. </a:t>
            </a:r>
            <a:r>
              <a:rPr lang="en-US" sz="1400" dirty="0">
                <a:hlinkClick r:id="rId3"/>
              </a:rPr>
              <a:t>https://pixelprivacy.com/resources/phishing-emails/</a:t>
            </a:r>
            <a:endParaRPr lang="en-US" sz="1400" dirty="0"/>
          </a:p>
          <a:p>
            <a:r>
              <a:rPr lang="en-US" sz="1400" dirty="0"/>
              <a:t>“Ransomware.” Malwarebytes. Malwarebytes, 2019. Accessed on September 25, 2019. </a:t>
            </a:r>
            <a:r>
              <a:rPr lang="en-US" sz="1400" dirty="0">
                <a:hlinkClick r:id="rId4"/>
              </a:rPr>
              <a:t>https://www.malwarebytes.com/ransomware</a:t>
            </a:r>
            <a:endParaRPr lang="en-US" sz="1400" dirty="0"/>
          </a:p>
          <a:p>
            <a:r>
              <a:rPr lang="en-US" sz="1400" dirty="0"/>
              <a:t>Security Trails Team. “Types of Cybercrime and How to Protect Yourself Against Them.” Security Trails. Security Trails, 9 July, 2019. Accessed on September 25, 2019. </a:t>
            </a:r>
            <a:r>
              <a:rPr lang="en-US" sz="1400" dirty="0">
                <a:hlinkClick r:id="rId5"/>
              </a:rPr>
              <a:t>https://securitytrails.com/blog/types-of-cyber-crime</a:t>
            </a:r>
            <a:endParaRPr lang="en-US" sz="1400" dirty="0"/>
          </a:p>
          <a:p>
            <a:r>
              <a:rPr lang="en-US" sz="1400" dirty="0"/>
              <a:t>“The Social Engineering Framework.” Security Through Education. Social Engineer, Inc., 2019. Accessed on September 25, 2019. </a:t>
            </a:r>
            <a:r>
              <a:rPr lang="en-US" sz="1400" dirty="0">
                <a:hlinkClick r:id="rId6"/>
              </a:rPr>
              <a:t>https://social-engineer.org/framework/general-discussion/common-attacks/phone/</a:t>
            </a:r>
            <a:endParaRPr lang="en-US" sz="1400" dirty="0"/>
          </a:p>
          <a:p>
            <a:r>
              <a:rPr lang="en-US" sz="1400" dirty="0"/>
              <a:t>“What are computer intrusions are attacks?” DMTS. Dryden Municipal Telephone System, 2019. Accessed on September 25, 2019.  </a:t>
            </a:r>
            <a:r>
              <a:rPr lang="en-US" sz="1400" dirty="0">
                <a:hlinkClick r:id="rId7"/>
              </a:rPr>
              <a:t>https://www.dmts.biz/faqs-firewalls/what-are-computer-intrusions-or-attacks/</a:t>
            </a:r>
            <a:endParaRPr lang="en-US" sz="1400" dirty="0"/>
          </a:p>
          <a:p>
            <a:pPr marL="0" indent="0">
              <a:buNone/>
            </a:pPr>
            <a:endParaRPr lang="en-US" sz="1600" dirty="0"/>
          </a:p>
        </p:txBody>
      </p:sp>
    </p:spTree>
    <p:extLst>
      <p:ext uri="{BB962C8B-B14F-4D97-AF65-F5344CB8AC3E}">
        <p14:creationId xmlns:p14="http://schemas.microsoft.com/office/powerpoint/2010/main" val="40773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normAutofit/>
          </a:bodyPr>
          <a:lstStyle/>
          <a:p>
            <a:r>
              <a:rPr lang="en-US" dirty="0"/>
              <a:t>Meet Samantha</a:t>
            </a:r>
          </a:p>
        </p:txBody>
      </p:sp>
      <p:sp>
        <p:nvSpPr>
          <p:cNvPr id="3" name="Content Placeholder 2"/>
          <p:cNvSpPr>
            <a:spLocks noGrp="1"/>
          </p:cNvSpPr>
          <p:nvPr>
            <p:ph idx="1"/>
          </p:nvPr>
        </p:nvSpPr>
        <p:spPr>
          <a:xfrm>
            <a:off x="4953000" y="2209800"/>
            <a:ext cx="3733800" cy="4114800"/>
          </a:xfrm>
        </p:spPr>
        <p:txBody>
          <a:bodyPr>
            <a:normAutofit/>
          </a:bodyPr>
          <a:lstStyle/>
          <a:p>
            <a:r>
              <a:rPr lang="en-US" sz="2400" dirty="0"/>
              <a:t>Architect for an engineering firm</a:t>
            </a:r>
          </a:p>
          <a:p>
            <a:r>
              <a:rPr lang="en-US" sz="2400" dirty="0"/>
              <a:t>Married</a:t>
            </a:r>
            <a:endParaRPr lang="en-US" sz="1600" dirty="0"/>
          </a:p>
          <a:p>
            <a:r>
              <a:rPr lang="en-US" sz="2400" dirty="0"/>
              <a:t>College educated</a:t>
            </a:r>
          </a:p>
          <a:p>
            <a:r>
              <a:rPr lang="en-US" sz="2400" dirty="0"/>
              <a:t>Computer savvy</a:t>
            </a:r>
            <a:endParaRPr lang="en-US" sz="1600" dirty="0"/>
          </a:p>
          <a:p>
            <a:endParaRPr lang="en-US" sz="2400" dirty="0"/>
          </a:p>
        </p:txBody>
      </p:sp>
      <p:pic>
        <p:nvPicPr>
          <p:cNvPr id="8" name="Picture 7" descr="shutterstock_236197600.jpg"/>
          <p:cNvPicPr>
            <a:picLocks noChangeAspect="1"/>
          </p:cNvPicPr>
          <p:nvPr/>
        </p:nvPicPr>
        <p:blipFill>
          <a:blip r:embed="rId3" cstate="print"/>
          <a:srcRect b="14433"/>
          <a:stretch>
            <a:fillRect/>
          </a:stretch>
        </p:blipFill>
        <p:spPr>
          <a:xfrm>
            <a:off x="86474" y="1353461"/>
            <a:ext cx="4256175" cy="2456539"/>
          </a:xfrm>
          <a:prstGeom prst="rect">
            <a:avLst/>
          </a:prstGeom>
        </p:spPr>
      </p:pic>
      <p:pic>
        <p:nvPicPr>
          <p:cNvPr id="9" name="Picture 8" descr="shutterstock_230086318.jpg"/>
          <p:cNvPicPr>
            <a:picLocks/>
          </p:cNvPicPr>
          <p:nvPr/>
        </p:nvPicPr>
        <p:blipFill>
          <a:blip r:embed="rId4" cstate="print"/>
          <a:srcRect t="6977" b="20930"/>
          <a:stretch>
            <a:fillRect/>
          </a:stretch>
        </p:blipFill>
        <p:spPr>
          <a:xfrm>
            <a:off x="90755" y="3875926"/>
            <a:ext cx="4261104" cy="2372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295400"/>
            <a:ext cx="4572000" cy="1600200"/>
          </a:xfrm>
        </p:spPr>
        <p:txBody>
          <a:bodyPr>
            <a:normAutofit/>
          </a:bodyPr>
          <a:lstStyle/>
          <a:p>
            <a:r>
              <a:rPr lang="en-US" sz="3600"/>
              <a:t>Samantha receives</a:t>
            </a:r>
            <a:r>
              <a:rPr lang="en-US" sz="3600" dirty="0"/>
              <a:t/>
            </a:r>
            <a:br>
              <a:rPr lang="en-US" sz="3600" dirty="0"/>
            </a:br>
            <a:r>
              <a:rPr lang="en-US" sz="3600" dirty="0"/>
              <a:t>an email from a friend</a:t>
            </a:r>
          </a:p>
        </p:txBody>
      </p:sp>
      <p:sp>
        <p:nvSpPr>
          <p:cNvPr id="3" name="Content Placeholder 2"/>
          <p:cNvSpPr>
            <a:spLocks noGrp="1"/>
          </p:cNvSpPr>
          <p:nvPr>
            <p:ph idx="1"/>
          </p:nvPr>
        </p:nvSpPr>
        <p:spPr>
          <a:xfrm>
            <a:off x="4953000" y="2819400"/>
            <a:ext cx="3733800" cy="4114800"/>
          </a:xfrm>
        </p:spPr>
        <p:txBody>
          <a:bodyPr>
            <a:normAutofit/>
          </a:bodyPr>
          <a:lstStyle/>
          <a:p>
            <a:r>
              <a:rPr lang="en-US" sz="2400" dirty="0"/>
              <a:t>Email does not contain a message, only a link</a:t>
            </a:r>
          </a:p>
          <a:p>
            <a:r>
              <a:rPr lang="en-US" sz="2400" dirty="0"/>
              <a:t>She thought maybe her friend was trying share something</a:t>
            </a:r>
            <a:endParaRPr lang="en-US" sz="1600" dirty="0"/>
          </a:p>
          <a:p>
            <a:r>
              <a:rPr lang="en-US" sz="2400" dirty="0"/>
              <a:t>She clicks the link but it does not work</a:t>
            </a:r>
          </a:p>
          <a:p>
            <a:endParaRPr lang="en-US" sz="2400" dirty="0"/>
          </a:p>
        </p:txBody>
      </p:sp>
      <p:pic>
        <p:nvPicPr>
          <p:cNvPr id="6" name="Picture 5" descr="shutterstock_230086330.jpg"/>
          <p:cNvPicPr>
            <a:picLocks noChangeAspect="1"/>
          </p:cNvPicPr>
          <p:nvPr/>
        </p:nvPicPr>
        <p:blipFill>
          <a:blip r:embed="rId3" cstate="print"/>
          <a:srcRect l="17708" r="25000"/>
          <a:stretch>
            <a:fillRect/>
          </a:stretch>
        </p:blipFill>
        <p:spPr>
          <a:xfrm>
            <a:off x="108332" y="1360583"/>
            <a:ext cx="4191000" cy="487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0"/>
            <a:ext cx="91440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lstStyle/>
          <a:p>
            <a:r>
              <a:rPr lang="en-US" dirty="0"/>
              <a:t>Message from the FBI</a:t>
            </a:r>
          </a:p>
        </p:txBody>
      </p:sp>
      <p:pic>
        <p:nvPicPr>
          <p:cNvPr id="32772" name="Picture 4" descr="http://www.smartpartspc.com/images/filemanager/uploads/449827d0e41a88105f6cf2cbaf12db7f.jpg"/>
          <p:cNvPicPr>
            <a:picLocks noChangeAspect="1" noChangeArrowheads="1"/>
          </p:cNvPicPr>
          <p:nvPr/>
        </p:nvPicPr>
        <p:blipFill>
          <a:blip r:embed="rId3" cstate="print"/>
          <a:srcRect l="447" t="2254" r="1659" b="845"/>
          <a:stretch>
            <a:fillRect/>
          </a:stretch>
        </p:blipFill>
        <p:spPr bwMode="auto">
          <a:xfrm>
            <a:off x="0" y="2362200"/>
            <a:ext cx="4495800" cy="3276600"/>
          </a:xfrm>
          <a:prstGeom prst="rect">
            <a:avLst/>
          </a:prstGeom>
          <a:noFill/>
        </p:spPr>
      </p:pic>
      <p:sp>
        <p:nvSpPr>
          <p:cNvPr id="7" name="Rectangle 6"/>
          <p:cNvSpPr/>
          <p:nvPr/>
        </p:nvSpPr>
        <p:spPr>
          <a:xfrm>
            <a:off x="4572000" y="2362200"/>
            <a:ext cx="4572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4572000" y="2362200"/>
            <a:ext cx="4343400" cy="4114800"/>
          </a:xfrm>
        </p:spPr>
        <p:txBody>
          <a:bodyPr>
            <a:normAutofit/>
          </a:bodyPr>
          <a:lstStyle/>
          <a:p>
            <a:r>
              <a:rPr lang="en-US" sz="2400" dirty="0"/>
              <a:t>Samantha logs back onto her work computer</a:t>
            </a:r>
          </a:p>
          <a:p>
            <a:r>
              <a:rPr lang="en-US" sz="2400" dirty="0"/>
              <a:t>A message from the FBI stating her machine has been locked due to violations of U.S. law</a:t>
            </a:r>
          </a:p>
          <a:p>
            <a:r>
              <a:rPr lang="en-US" sz="2400" dirty="0"/>
              <a:t>In a panic, Samantha picks up a Green Dot card and loads it with $200 to pay the fine</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28600" y="1295400"/>
            <a:ext cx="8686800" cy="914400"/>
          </a:xfrm>
        </p:spPr>
        <p:txBody>
          <a:bodyPr>
            <a:normAutofit/>
          </a:bodyPr>
          <a:lstStyle/>
          <a:p>
            <a:r>
              <a:rPr lang="en-US" dirty="0"/>
              <a:t>Samantha pays the fine</a:t>
            </a:r>
          </a:p>
        </p:txBody>
      </p:sp>
      <p:sp>
        <p:nvSpPr>
          <p:cNvPr id="9" name="Rectangle 8"/>
          <p:cNvSpPr/>
          <p:nvPr/>
        </p:nvSpPr>
        <p:spPr>
          <a:xfrm>
            <a:off x="0" y="2362200"/>
            <a:ext cx="49530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76200" y="2590800"/>
            <a:ext cx="5029200" cy="2590800"/>
          </a:xfrm>
        </p:spPr>
        <p:txBody>
          <a:bodyPr>
            <a:normAutofit/>
          </a:bodyPr>
          <a:lstStyle/>
          <a:p>
            <a:r>
              <a:rPr lang="en-US" sz="2400" dirty="0">
                <a:solidFill>
                  <a:schemeClr val="bg1"/>
                </a:solidFill>
              </a:rPr>
              <a:t>Following the directions on the screen, Samantha enters the card information</a:t>
            </a:r>
          </a:p>
          <a:p>
            <a:r>
              <a:rPr lang="en-US" sz="2400" dirty="0">
                <a:solidFill>
                  <a:schemeClr val="bg1"/>
                </a:solidFill>
              </a:rPr>
              <a:t>After entering her card information the message disappears and she is able to use her computer</a:t>
            </a:r>
          </a:p>
          <a:p>
            <a:endParaRPr lang="en-US" sz="2400" dirty="0">
              <a:solidFill>
                <a:schemeClr val="bg1"/>
              </a:solidFill>
            </a:endParaRPr>
          </a:p>
        </p:txBody>
      </p:sp>
      <p:pic>
        <p:nvPicPr>
          <p:cNvPr id="7" name="Picture 6" descr="shutterstock_230086330.jpg"/>
          <p:cNvPicPr>
            <a:picLocks noChangeAspect="1"/>
          </p:cNvPicPr>
          <p:nvPr/>
        </p:nvPicPr>
        <p:blipFill>
          <a:blip r:embed="rId3" cstate="print"/>
          <a:stretch>
            <a:fillRect/>
          </a:stretch>
        </p:blipFill>
        <p:spPr>
          <a:xfrm>
            <a:off x="5029200" y="2362200"/>
            <a:ext cx="4114800"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581400" y="1447800"/>
            <a:ext cx="5410200" cy="914400"/>
          </a:xfrm>
        </p:spPr>
        <p:txBody>
          <a:bodyPr>
            <a:normAutofit fontScale="90000"/>
          </a:bodyPr>
          <a:lstStyle/>
          <a:p>
            <a:r>
              <a:rPr lang="en-US" dirty="0"/>
              <a:t>Samantha calls </a:t>
            </a:r>
            <a:br>
              <a:rPr lang="en-US" dirty="0"/>
            </a:br>
            <a:r>
              <a:rPr lang="en-US" dirty="0"/>
              <a:t>her husband</a:t>
            </a:r>
          </a:p>
        </p:txBody>
      </p:sp>
      <p:sp>
        <p:nvSpPr>
          <p:cNvPr id="13" name="Content Placeholder 2"/>
          <p:cNvSpPr>
            <a:spLocks noGrp="1"/>
          </p:cNvSpPr>
          <p:nvPr>
            <p:ph idx="1"/>
          </p:nvPr>
        </p:nvSpPr>
        <p:spPr>
          <a:xfrm>
            <a:off x="3657600" y="2743200"/>
            <a:ext cx="5334000" cy="3581400"/>
          </a:xfrm>
        </p:spPr>
        <p:txBody>
          <a:bodyPr>
            <a:normAutofit/>
          </a:bodyPr>
          <a:lstStyle/>
          <a:p>
            <a:r>
              <a:rPr lang="en-US" sz="2400" dirty="0"/>
              <a:t>Samantha’s husband has only used the computer to check email</a:t>
            </a:r>
          </a:p>
          <a:p>
            <a:r>
              <a:rPr lang="en-US" sz="2400" dirty="0"/>
              <a:t>He tells her she shouldn’t have paid the money </a:t>
            </a:r>
            <a:r>
              <a:rPr lang="en-US" sz="2400"/>
              <a:t>and to </a:t>
            </a:r>
            <a:r>
              <a:rPr lang="en-US" sz="2400" dirty="0"/>
              <a:t>call the FBI</a:t>
            </a:r>
          </a:p>
          <a:p>
            <a:r>
              <a:rPr lang="en-US" sz="2400" dirty="0"/>
              <a:t>Samantha contacts the FBI only to find out that she was scammed out of $200</a:t>
            </a:r>
          </a:p>
          <a:p>
            <a:pPr>
              <a:buNone/>
            </a:pPr>
            <a:endParaRPr lang="en-US" sz="2400" dirty="0"/>
          </a:p>
        </p:txBody>
      </p:sp>
      <p:pic>
        <p:nvPicPr>
          <p:cNvPr id="7" name="Picture 6" descr="shutterstock_231646483.jpg"/>
          <p:cNvPicPr>
            <a:picLocks noChangeAspect="1"/>
          </p:cNvPicPr>
          <p:nvPr/>
        </p:nvPicPr>
        <p:blipFill>
          <a:blip r:embed="rId3" cstate="print"/>
          <a:stretch>
            <a:fillRect/>
          </a:stretch>
        </p:blipFill>
        <p:spPr>
          <a:xfrm>
            <a:off x="76200" y="1361326"/>
            <a:ext cx="3413874" cy="48870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computer crime?</a:t>
            </a:r>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t>– Computer Crimes are (1) crimes that target computer networks or devices directly or (2) crimes facilitated by computer networks or devices. </a:t>
            </a:r>
          </a:p>
          <a:p>
            <a:r>
              <a:rPr lang="en-US" sz="2400" b="1" dirty="0">
                <a:solidFill>
                  <a:schemeClr val="accent3">
                    <a:lumMod val="50000"/>
                  </a:schemeClr>
                </a:solidFill>
              </a:rPr>
              <a:t>FTC</a:t>
            </a:r>
            <a:r>
              <a:rPr lang="en-US" sz="2400" b="1" dirty="0"/>
              <a:t> </a:t>
            </a:r>
            <a:r>
              <a:rPr lang="en-US" sz="2400" dirty="0"/>
              <a:t>– Computer Equipment and Software – Problems with computer software, hardware, and computer equipment purchases; unwanted or unauthorized software installations and downloads; etc.</a:t>
            </a:r>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989031" y="3771030"/>
            <a:ext cx="1524000" cy="646331"/>
          </a:xfrm>
          <a:prstGeom prst="rect">
            <a:avLst/>
          </a:prstGeom>
          <a:noFill/>
        </p:spPr>
        <p:txBody>
          <a:bodyPr wrap="square" rtlCol="0">
            <a:spAutoFit/>
          </a:bodyPr>
          <a:lstStyle/>
          <a:p>
            <a:r>
              <a:rPr lang="en-US" i="1" dirty="0">
                <a:solidFill>
                  <a:schemeClr val="accent3">
                    <a:lumMod val="75000"/>
                  </a:schemeClr>
                </a:solidFill>
                <a:hlinkClick r:id="rId5"/>
              </a:rPr>
              <a:t>www.ic3.gov</a:t>
            </a:r>
            <a:endParaRPr lang="en-US" i="1" dirty="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6" name="Picture 12" descr="http://b-i.forbesimg.com/larrymagid/files/2013/04/Screen-Shot-2013-04-25-at-11.47.16-AM.png"/>
          <p:cNvPicPr>
            <a:picLocks noChangeAspect="1" noChangeArrowheads="1"/>
          </p:cNvPicPr>
          <p:nvPr/>
        </p:nvPicPr>
        <p:blipFill>
          <a:blip r:embed="rId6" cstate="print"/>
          <a:srcRect/>
          <a:stretch>
            <a:fillRect/>
          </a:stretch>
        </p:blipFill>
        <p:spPr bwMode="auto">
          <a:xfrm>
            <a:off x="6870750" y="4406911"/>
            <a:ext cx="1642281" cy="1447800"/>
          </a:xfrm>
          <a:prstGeom prst="rect">
            <a:avLst/>
          </a:prstGeom>
          <a:noFill/>
        </p:spPr>
      </p:pic>
      <p:sp>
        <p:nvSpPr>
          <p:cNvPr id="13" name="TextBox 12"/>
          <p:cNvSpPr txBox="1"/>
          <p:nvPr/>
        </p:nvSpPr>
        <p:spPr>
          <a:xfrm>
            <a:off x="6912831" y="5856950"/>
            <a:ext cx="1676400" cy="646331"/>
          </a:xfrm>
          <a:prstGeom prst="rect">
            <a:avLst/>
          </a:prstGeom>
          <a:noFill/>
        </p:spPr>
        <p:txBody>
          <a:bodyPr wrap="square" rtlCol="0">
            <a:spAutoFit/>
          </a:bodyPr>
          <a:lstStyle/>
          <a:p>
            <a:pPr algn="ctr"/>
            <a:r>
              <a:rPr lang="en-US" i="1" dirty="0">
                <a:solidFill>
                  <a:schemeClr val="accent3">
                    <a:lumMod val="75000"/>
                  </a:schemeClr>
                </a:solidFill>
                <a:hlinkClick r:id="rId7"/>
              </a:rPr>
              <a:t>www.ftc.gov</a:t>
            </a:r>
            <a:endParaRPr lang="en-US" i="1" dirty="0">
              <a:solidFill>
                <a:schemeClr val="accent3">
                  <a:lumMod val="75000"/>
                </a:schemeClr>
              </a:solidFill>
            </a:endParaRPr>
          </a:p>
          <a:p>
            <a:pPr algn="ctr"/>
            <a:endParaRPr lang="en-US" i="1" dirty="0">
              <a:solidFill>
                <a:schemeClr val="accent3">
                  <a:lumMod val="75000"/>
                </a:schemeClr>
              </a:solidFill>
            </a:endParaRPr>
          </a:p>
        </p:txBody>
      </p:sp>
      <p:pic>
        <p:nvPicPr>
          <p:cNvPr id="2" name="Picture 1"/>
          <p:cNvPicPr>
            <a:picLocks noChangeAspect="1"/>
          </p:cNvPicPr>
          <p:nvPr/>
        </p:nvPicPr>
        <p:blipFill>
          <a:blip r:embed="rId8"/>
          <a:stretch>
            <a:fillRect/>
          </a:stretch>
        </p:blipFill>
        <p:spPr>
          <a:xfrm>
            <a:off x="6827444" y="2020830"/>
            <a:ext cx="1737511" cy="1737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581400" y="1295400"/>
            <a:ext cx="5410200" cy="914400"/>
          </a:xfrm>
        </p:spPr>
        <p:txBody>
          <a:bodyPr>
            <a:normAutofit/>
          </a:bodyPr>
          <a:lstStyle/>
          <a:p>
            <a:r>
              <a:rPr lang="en-US" dirty="0"/>
              <a:t>Cyber threats</a:t>
            </a:r>
          </a:p>
        </p:txBody>
      </p:sp>
      <p:sp>
        <p:nvSpPr>
          <p:cNvPr id="11" name="Content Placeholder 2"/>
          <p:cNvSpPr>
            <a:spLocks noGrp="1"/>
          </p:cNvSpPr>
          <p:nvPr>
            <p:ph idx="1"/>
          </p:nvPr>
        </p:nvSpPr>
        <p:spPr>
          <a:xfrm>
            <a:off x="3657600" y="2209800"/>
            <a:ext cx="4876800" cy="4114800"/>
          </a:xfrm>
        </p:spPr>
        <p:txBody>
          <a:bodyPr>
            <a:normAutofit/>
          </a:bodyPr>
          <a:lstStyle/>
          <a:p>
            <a:pPr marL="0" indent="0">
              <a:buNone/>
            </a:pPr>
            <a:r>
              <a:rPr lang="en-US" sz="2400" b="1" dirty="0">
                <a:solidFill>
                  <a:schemeClr val="accent3">
                    <a:lumMod val="50000"/>
                  </a:schemeClr>
                </a:solidFill>
              </a:rPr>
              <a:t>Hacking</a:t>
            </a:r>
            <a:br>
              <a:rPr lang="en-US" sz="2400" b="1" dirty="0">
                <a:solidFill>
                  <a:schemeClr val="accent3">
                    <a:lumMod val="50000"/>
                  </a:schemeClr>
                </a:solidFill>
              </a:rPr>
            </a:br>
            <a:r>
              <a:rPr lang="en-US" sz="1800" dirty="0"/>
              <a:t>The unauthorized intrusion into the computer system of another, often with malicious intent.</a:t>
            </a:r>
          </a:p>
          <a:p>
            <a:pPr marL="0" indent="0">
              <a:buNone/>
            </a:pPr>
            <a:r>
              <a:rPr lang="en-US" sz="2400" b="1" dirty="0">
                <a:solidFill>
                  <a:schemeClr val="accent3">
                    <a:lumMod val="50000"/>
                  </a:schemeClr>
                </a:solidFill>
              </a:rPr>
              <a:t>Intrusion (Computer or Network)</a:t>
            </a:r>
            <a:br>
              <a:rPr lang="en-US" sz="2400" b="1" dirty="0">
                <a:solidFill>
                  <a:schemeClr val="accent3">
                    <a:lumMod val="50000"/>
                  </a:schemeClr>
                </a:solidFill>
              </a:rPr>
            </a:br>
            <a:r>
              <a:rPr lang="en-US" sz="1800" dirty="0"/>
              <a:t>The unauthorized access of computer system or network usually with the intent to obtain access to private information.</a:t>
            </a:r>
          </a:p>
          <a:p>
            <a:pPr marL="0" indent="0">
              <a:buNone/>
            </a:pPr>
            <a:r>
              <a:rPr lang="en-US" sz="2400" b="1" dirty="0">
                <a:solidFill>
                  <a:schemeClr val="accent3">
                    <a:lumMod val="50000"/>
                  </a:schemeClr>
                </a:solidFill>
              </a:rPr>
              <a:t>Malware</a:t>
            </a:r>
            <a:br>
              <a:rPr lang="en-US" sz="2400" b="1" dirty="0">
                <a:solidFill>
                  <a:schemeClr val="accent3">
                    <a:lumMod val="50000"/>
                  </a:schemeClr>
                </a:solidFill>
              </a:rPr>
            </a:br>
            <a:r>
              <a:rPr lang="en-US" sz="1800" dirty="0"/>
              <a:t>Malicious Software used to disrupt computer operation, gather sensitive information, or gain access to private computer systems.</a:t>
            </a:r>
          </a:p>
          <a:p>
            <a:pPr marL="0" indent="0">
              <a:buNone/>
            </a:pPr>
            <a:endParaRPr lang="en-US" sz="1800" dirty="0"/>
          </a:p>
          <a:p>
            <a:pPr marL="0" indent="0">
              <a:buNone/>
            </a:pPr>
            <a:endParaRPr lang="en-US" sz="1800" dirty="0"/>
          </a:p>
        </p:txBody>
      </p:sp>
      <p:pic>
        <p:nvPicPr>
          <p:cNvPr id="4" name="Picture 3" descr="shutterstock_172084607.jpg"/>
          <p:cNvPicPr>
            <a:picLocks noChangeAspect="1"/>
          </p:cNvPicPr>
          <p:nvPr/>
        </p:nvPicPr>
        <p:blipFill>
          <a:blip r:embed="rId3" cstate="print"/>
          <a:srcRect l="51087"/>
          <a:stretch>
            <a:fillRect/>
          </a:stretch>
        </p:blipFill>
        <p:spPr>
          <a:xfrm>
            <a:off x="82064" y="1361552"/>
            <a:ext cx="3433184" cy="4876800"/>
          </a:xfrm>
          <a:prstGeom prst="rect">
            <a:avLst/>
          </a:prstGeom>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Ransomware</a:t>
            </a:r>
          </a:p>
        </p:txBody>
      </p:sp>
      <p:sp>
        <p:nvSpPr>
          <p:cNvPr id="11" name="Content Placeholder 2"/>
          <p:cNvSpPr>
            <a:spLocks noGrp="1"/>
          </p:cNvSpPr>
          <p:nvPr>
            <p:ph idx="1"/>
          </p:nvPr>
        </p:nvSpPr>
        <p:spPr>
          <a:xfrm>
            <a:off x="419100" y="2209800"/>
            <a:ext cx="8496300" cy="4114800"/>
          </a:xfrm>
        </p:spPr>
        <p:txBody>
          <a:bodyPr>
            <a:normAutofit/>
          </a:bodyPr>
          <a:lstStyle/>
          <a:p>
            <a:pPr marL="0" indent="0">
              <a:buNone/>
            </a:pPr>
            <a:r>
              <a:rPr lang="en-US" sz="1800" dirty="0"/>
              <a:t>A type of malware that encrypts the files on a computer’s hard drive and denies access to the user. A message on the screen offers to provide a decryption key when a ransom has been paid.</a:t>
            </a:r>
          </a:p>
          <a:p>
            <a:pPr marL="0" indent="0">
              <a:buNone/>
            </a:pPr>
            <a:endParaRPr lang="en-US" sz="1800" dirty="0"/>
          </a:p>
          <a:p>
            <a:pPr marL="0" indent="0">
              <a:buNone/>
            </a:pPr>
            <a:r>
              <a:rPr lang="en-US" sz="1800" b="1" dirty="0"/>
              <a:t>Tips to avoid victimization:</a:t>
            </a:r>
          </a:p>
          <a:p>
            <a:pPr lvl="0"/>
            <a:r>
              <a:rPr lang="en-US" sz="1800" dirty="0"/>
              <a:t>Back up your systems and storage frequently.</a:t>
            </a:r>
          </a:p>
          <a:p>
            <a:pPr lvl="0"/>
            <a:r>
              <a:rPr lang="en-US" sz="1800" dirty="0"/>
              <a:t>Beware of messages from senders you do not recognize. </a:t>
            </a:r>
          </a:p>
          <a:p>
            <a:pPr lvl="0"/>
            <a:r>
              <a:rPr lang="en-US" sz="1800" dirty="0"/>
              <a:t>Never open an attachment from a suspect source.</a:t>
            </a:r>
          </a:p>
          <a:p>
            <a:pPr lvl="0"/>
            <a:r>
              <a:rPr lang="en-US" sz="1800" dirty="0"/>
              <a:t>Keep your antivirus and malware protection up to date. </a:t>
            </a:r>
          </a:p>
          <a:p>
            <a:pPr lvl="0"/>
            <a:r>
              <a:rPr lang="en-US" sz="1800" dirty="0"/>
              <a:t>Do not pay. The scammers are very unlikely to undo the damage to your computer.</a:t>
            </a:r>
          </a:p>
          <a:p>
            <a:r>
              <a:rPr lang="en-US" sz="1800" dirty="0"/>
              <a:t>Do not reply. Communicating with criminals is always a bad idea.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2179</Words>
  <Application>Microsoft Office PowerPoint</Application>
  <PresentationFormat>On-screen Show (4:3)</PresentationFormat>
  <Paragraphs>178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Articulate Narrow</vt:lpstr>
      <vt:lpstr>Calibri</vt:lpstr>
      <vt:lpstr>Impact</vt:lpstr>
      <vt:lpstr>Office Theme</vt:lpstr>
      <vt:lpstr>Computer Crimes</vt:lpstr>
      <vt:lpstr>Meet Samantha</vt:lpstr>
      <vt:lpstr>Samantha receives an email from a friend</vt:lpstr>
      <vt:lpstr>Message from the FBI</vt:lpstr>
      <vt:lpstr>Samantha pays the fine</vt:lpstr>
      <vt:lpstr>Samantha calls  her husband</vt:lpstr>
      <vt:lpstr>What is computer crime?</vt:lpstr>
      <vt:lpstr>Cyber threats</vt:lpstr>
      <vt:lpstr>Ransomware</vt:lpstr>
      <vt:lpstr>Phishing Scams</vt:lpstr>
      <vt:lpstr>Social Engineering</vt:lpstr>
      <vt:lpstr>Could Samantha have prevented her situation?</vt:lpstr>
      <vt:lpstr>TIPS to avoid victimization</vt:lpstr>
      <vt:lpstr>TIPS to avoid victimization</vt:lpstr>
      <vt:lpstr>What to do if you are a victim</vt:lpstr>
      <vt:lpstr>QUESTIONS</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Crimes</dc:title>
  <dc:creator/>
  <cp:lastModifiedBy/>
  <cp:revision>2291</cp:revision>
  <dcterms:created xsi:type="dcterms:W3CDTF">2015-01-21T15:07:18Z</dcterms:created>
  <dcterms:modified xsi:type="dcterms:W3CDTF">2019-10-02T18:48:37Z</dcterms:modified>
</cp:coreProperties>
</file>